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147470036" r:id="rId5"/>
    <p:sldId id="2147470314" r:id="rId6"/>
    <p:sldId id="2147470313" r:id="rId7"/>
    <p:sldId id="2147470316" r:id="rId8"/>
    <p:sldId id="2147469918" r:id="rId9"/>
    <p:sldId id="2147469919" r:id="rId10"/>
    <p:sldId id="2147469863" r:id="rId11"/>
    <p:sldId id="2147470312"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2980"/>
    <a:srgbClr val="3EA5B1"/>
    <a:srgbClr val="CB543D"/>
    <a:srgbClr val="C4D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22396A-34D0-4C8B-A4F5-37D8AA5FD0EF}" v="72" dt="2026-09-14T15:09:01.617"/>
    <p1510:client id="{D7EBFBD4-BAC2-4487-A88A-D9EB53F848CE}" v="1" dt="2026-09-15T09:55:20.2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00" y="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61CBB0-C0A4-495B-B798-3AAE3B9EFD72}" type="datetimeFigureOut">
              <a:rPr lang="fr-FR" smtClean="0"/>
              <a:t>09/10/2026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A0D6D0-AB4A-4E5C-9530-EF37BC268F51}" type="slidenum">
              <a:rPr lang="fr-FR" smtClean="0"/>
              <a:t>‹N°›</a:t>
            </a:fld>
            <a:endParaRPr lang="fr-FR"/>
          </a:p>
        </p:txBody>
      </p:sp>
    </p:spTree>
    <p:extLst>
      <p:ext uri="{BB962C8B-B14F-4D97-AF65-F5344CB8AC3E}">
        <p14:creationId xmlns:p14="http://schemas.microsoft.com/office/powerpoint/2010/main" val="2177604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89CDA-CEE6-812E-9E08-F0B32097E6B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54B3359-72D6-A23D-9861-E7A5532E8F8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E81E35-7E3D-40C2-6DDC-72E9E87FE08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A1AE1FA-E0D5-FE7A-BAC3-EE03B2DE0B7F}"/>
              </a:ext>
            </a:extLst>
          </p:cNvPr>
          <p:cNvSpPr>
            <a:spLocks noGrp="1"/>
          </p:cNvSpPr>
          <p:nvPr>
            <p:ph type="sldNum" sz="quarter" idx="5"/>
          </p:nvPr>
        </p:nvSpPr>
        <p:spPr/>
        <p:txBody>
          <a:bodyPr/>
          <a:lstStyle/>
          <a:p>
            <a:fld id="{9AA0E383-AA2A-45F7-A837-B6AB244432B7}" type="slidenum">
              <a:rPr lang="fr-FR" smtClean="0"/>
              <a:t>2</a:t>
            </a:fld>
            <a:endParaRPr lang="fr-FR"/>
          </a:p>
        </p:txBody>
      </p:sp>
    </p:spTree>
    <p:extLst>
      <p:ext uri="{BB962C8B-B14F-4D97-AF65-F5344CB8AC3E}">
        <p14:creationId xmlns:p14="http://schemas.microsoft.com/office/powerpoint/2010/main" val="1097611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89CDA-CEE6-812E-9E08-F0B32097E6B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54B3359-72D6-A23D-9861-E7A5532E8F8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E81E35-7E3D-40C2-6DDC-72E9E87FE08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A1AE1FA-E0D5-FE7A-BAC3-EE03B2DE0B7F}"/>
              </a:ext>
            </a:extLst>
          </p:cNvPr>
          <p:cNvSpPr>
            <a:spLocks noGrp="1"/>
          </p:cNvSpPr>
          <p:nvPr>
            <p:ph type="sldNum" sz="quarter" idx="5"/>
          </p:nvPr>
        </p:nvSpPr>
        <p:spPr/>
        <p:txBody>
          <a:bodyPr/>
          <a:lstStyle/>
          <a:p>
            <a:fld id="{9AA0E383-AA2A-45F7-A837-B6AB244432B7}" type="slidenum">
              <a:rPr lang="fr-FR" smtClean="0"/>
              <a:t>3</a:t>
            </a:fld>
            <a:endParaRPr lang="fr-FR"/>
          </a:p>
        </p:txBody>
      </p:sp>
    </p:spTree>
    <p:extLst>
      <p:ext uri="{BB962C8B-B14F-4D97-AF65-F5344CB8AC3E}">
        <p14:creationId xmlns:p14="http://schemas.microsoft.com/office/powerpoint/2010/main" val="340477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89CDA-CEE6-812E-9E08-F0B32097E6B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54B3359-72D6-A23D-9861-E7A5532E8F8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E81E35-7E3D-40C2-6DDC-72E9E87FE08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A1AE1FA-E0D5-FE7A-BAC3-EE03B2DE0B7F}"/>
              </a:ext>
            </a:extLst>
          </p:cNvPr>
          <p:cNvSpPr>
            <a:spLocks noGrp="1"/>
          </p:cNvSpPr>
          <p:nvPr>
            <p:ph type="sldNum" sz="quarter" idx="5"/>
          </p:nvPr>
        </p:nvSpPr>
        <p:spPr/>
        <p:txBody>
          <a:bodyPr/>
          <a:lstStyle/>
          <a:p>
            <a:fld id="{9AA0E383-AA2A-45F7-A837-B6AB244432B7}" type="slidenum">
              <a:rPr lang="fr-FR" smtClean="0"/>
              <a:t>4</a:t>
            </a:fld>
            <a:endParaRPr lang="fr-FR"/>
          </a:p>
        </p:txBody>
      </p:sp>
    </p:spTree>
    <p:extLst>
      <p:ext uri="{BB962C8B-B14F-4D97-AF65-F5344CB8AC3E}">
        <p14:creationId xmlns:p14="http://schemas.microsoft.com/office/powerpoint/2010/main" val="49485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EA3C9-97E7-92A1-8DA5-F38FEECB58B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4CA45B9-B134-124A-CB9B-10E5B7CE7E1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642610-EDE6-1D6E-8A2D-A3EAD8DC074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C5F68BC-F0FA-27AA-7258-3092FE67B2F4}"/>
              </a:ext>
            </a:extLst>
          </p:cNvPr>
          <p:cNvSpPr>
            <a:spLocks noGrp="1"/>
          </p:cNvSpPr>
          <p:nvPr>
            <p:ph type="sldNum" sz="quarter" idx="5"/>
          </p:nvPr>
        </p:nvSpPr>
        <p:spPr/>
        <p:txBody>
          <a:bodyPr/>
          <a:lstStyle/>
          <a:p>
            <a:fld id="{9AA0E383-AA2A-45F7-A837-B6AB244432B7}" type="slidenum">
              <a:rPr lang="fr-FR" smtClean="0"/>
              <a:t>5</a:t>
            </a:fld>
            <a:endParaRPr lang="fr-FR"/>
          </a:p>
        </p:txBody>
      </p:sp>
    </p:spTree>
    <p:extLst>
      <p:ext uri="{BB962C8B-B14F-4D97-AF65-F5344CB8AC3E}">
        <p14:creationId xmlns:p14="http://schemas.microsoft.com/office/powerpoint/2010/main" val="1978627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89CDA-CEE6-812E-9E08-F0B32097E6B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54B3359-72D6-A23D-9861-E7A5532E8F8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E81E35-7E3D-40C2-6DDC-72E9E87FE08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A1AE1FA-E0D5-FE7A-BAC3-EE03B2DE0B7F}"/>
              </a:ext>
            </a:extLst>
          </p:cNvPr>
          <p:cNvSpPr>
            <a:spLocks noGrp="1"/>
          </p:cNvSpPr>
          <p:nvPr>
            <p:ph type="sldNum" sz="quarter" idx="5"/>
          </p:nvPr>
        </p:nvSpPr>
        <p:spPr/>
        <p:txBody>
          <a:bodyPr/>
          <a:lstStyle/>
          <a:p>
            <a:fld id="{9AA0E383-AA2A-45F7-A837-B6AB244432B7}" type="slidenum">
              <a:rPr lang="fr-FR" smtClean="0"/>
              <a:t>6</a:t>
            </a:fld>
            <a:endParaRPr lang="fr-FR"/>
          </a:p>
        </p:txBody>
      </p:sp>
    </p:spTree>
    <p:extLst>
      <p:ext uri="{BB962C8B-B14F-4D97-AF65-F5344CB8AC3E}">
        <p14:creationId xmlns:p14="http://schemas.microsoft.com/office/powerpoint/2010/main" val="97510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0A557-EA8F-7DA2-8BA8-16D0A1FA8CA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6FDF60E-6F4F-B850-98E3-66A0B9C09EF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9831F5-C95D-F66C-8596-38DE7213310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BF1F75C-A936-1940-1EB4-CA5B7F47BC5D}"/>
              </a:ext>
            </a:extLst>
          </p:cNvPr>
          <p:cNvSpPr>
            <a:spLocks noGrp="1"/>
          </p:cNvSpPr>
          <p:nvPr>
            <p:ph type="sldNum" sz="quarter" idx="5"/>
          </p:nvPr>
        </p:nvSpPr>
        <p:spPr/>
        <p:txBody>
          <a:bodyPr/>
          <a:lstStyle/>
          <a:p>
            <a:fld id="{9AA0E383-AA2A-45F7-A837-B6AB244432B7}" type="slidenum">
              <a:rPr lang="fr-FR" smtClean="0"/>
              <a:t>7</a:t>
            </a:fld>
            <a:endParaRPr lang="fr-FR"/>
          </a:p>
        </p:txBody>
      </p:sp>
    </p:spTree>
    <p:extLst>
      <p:ext uri="{BB962C8B-B14F-4D97-AF65-F5344CB8AC3E}">
        <p14:creationId xmlns:p14="http://schemas.microsoft.com/office/powerpoint/2010/main" val="3040933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739080-0369-AAF2-C528-4AFAE73A5AE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FE3257C-801A-50CF-39C3-D58A64E069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26DE5EB-2C2C-1F60-B987-B545292C9522}"/>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B869F12A-8F3C-7110-580A-78EFEEBE3A3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5F3DF5-45B0-0718-506D-8D1696D9AD85}"/>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3309758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3EB2A0-EEF3-9BA0-581A-02871ACFAE8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98F473D-5771-3E93-1E80-9ECD57D74F7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3EAF3B1-C975-1F6F-4D01-CFF251739172}"/>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2BF1E38E-70E1-5245-DF05-800151029BF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586A97-759B-A65B-420C-9DEA9EE77EDF}"/>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2538942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C688E1-1069-5278-482E-31DC1B02D15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8656B36-558D-1AA3-2907-1BDC5350272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DD03706-B7F9-3913-8DB9-D0769CA935E0}"/>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4E82ED16-E52F-09E3-BFA0-3A5F827CBF6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20B026-F8B7-57CF-E581-97E8DAB8AFB3}"/>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3236211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6636EA-3949-F25E-6338-A1FD0B9A4C4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7BB52BE-9049-63E7-8112-C58DFEBD945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DE837E1-D25B-80BF-B36D-120C3A96052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06F7CD5-CDF0-2B0E-1C1B-FF889E9256A9}"/>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6" name="Espace réservé du pied de page 5">
            <a:extLst>
              <a:ext uri="{FF2B5EF4-FFF2-40B4-BE49-F238E27FC236}">
                <a16:creationId xmlns:a16="http://schemas.microsoft.com/office/drawing/2014/main" id="{C22DDDB3-4A2D-2AD2-F5C8-43BD066673E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4B10E3C-4341-DB7D-182A-386938B02797}"/>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4285830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2C5646-158A-13B7-3695-2527A99A4CB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0A92BE0-1B1C-5568-F091-5D5124BFEC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77BE1CD-3071-560A-EDAD-93D9EEC4D70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05B2C1E-1585-4B43-E77E-C8BCE199DA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83A5D43-7D88-C457-528D-268C56C709F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B7A80CE-086D-E6B2-FC89-0B8B606452E1}"/>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8" name="Espace réservé du pied de page 7">
            <a:extLst>
              <a:ext uri="{FF2B5EF4-FFF2-40B4-BE49-F238E27FC236}">
                <a16:creationId xmlns:a16="http://schemas.microsoft.com/office/drawing/2014/main" id="{91E7668B-4784-F870-D319-75F6F29B918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83EA432-8E9C-D306-D26A-25B41C8CEB5B}"/>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2632451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2B3F4-F0D9-E7A4-BEE4-2B7C116B5A2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0551C67-240C-7D53-5095-5E10D48E237E}"/>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4" name="Espace réservé du pied de page 3">
            <a:extLst>
              <a:ext uri="{FF2B5EF4-FFF2-40B4-BE49-F238E27FC236}">
                <a16:creationId xmlns:a16="http://schemas.microsoft.com/office/drawing/2014/main" id="{564A88CD-F1E9-4B30-B10A-902B8F5B26B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0CB6A39-A3BF-EE8C-33C1-BB240E9F035A}"/>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1352774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DEC280F-313A-0ECD-02F2-3B70DC80011C}"/>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3" name="Espace réservé du pied de page 2">
            <a:extLst>
              <a:ext uri="{FF2B5EF4-FFF2-40B4-BE49-F238E27FC236}">
                <a16:creationId xmlns:a16="http://schemas.microsoft.com/office/drawing/2014/main" id="{28D5022A-AFEE-4A7B-74C7-8AA31224226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8AFC5E9-2830-06EA-E182-98F703A2FBAC}"/>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1793775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74439E-384E-3600-FFF3-064974BACA5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ADE4595-B09E-177B-937A-33B1157862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23CB902-8290-52F6-E746-A291C0DDCC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2161090-0F8A-3E83-C303-CC5A3A207199}"/>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6" name="Espace réservé du pied de page 5">
            <a:extLst>
              <a:ext uri="{FF2B5EF4-FFF2-40B4-BE49-F238E27FC236}">
                <a16:creationId xmlns:a16="http://schemas.microsoft.com/office/drawing/2014/main" id="{EA7CD89D-ED3E-77AC-C789-89F15AA61BB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93C37F3-7D37-6BAB-E56C-EC7D6D0F1C77}"/>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3388776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500393-78B3-90AC-505B-FFAE84EA501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EC36749-D537-B54C-E471-FFDB70B1A5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6E0D9A9-79FB-7E9F-5BD4-DC7CF885E4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55BF91-B30E-1591-EF84-571AF01EC02F}"/>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6" name="Espace réservé du pied de page 5">
            <a:extLst>
              <a:ext uri="{FF2B5EF4-FFF2-40B4-BE49-F238E27FC236}">
                <a16:creationId xmlns:a16="http://schemas.microsoft.com/office/drawing/2014/main" id="{0BD962B4-F462-DD87-9158-D12F6628176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B3D3EE5-8930-A178-5632-404F659734F4}"/>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4161804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33F1FC-CFAA-0954-79FB-6E3837123C0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7093526-C438-0753-900A-D680BD251FE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58B7726-8FCA-7F9B-0165-161B4599F970}"/>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699C65CA-540B-B0C3-8E6C-E346A964BC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FC8D95-12C5-205A-0AC7-888441EFFAA2}"/>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2531594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599DAB6-B62C-8451-6EB1-307E293BDBC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BC66D95-6517-0BB3-B50F-6EB6E31580E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9055F87-E20E-3B5C-9415-3756147B3324}"/>
              </a:ext>
            </a:extLst>
          </p:cNvPr>
          <p:cNvSpPr>
            <a:spLocks noGrp="1"/>
          </p:cNvSpPr>
          <p:nvPr>
            <p:ph type="dt" sz="half" idx="10"/>
          </p:nvPr>
        </p:nvSpPr>
        <p:spPr/>
        <p:txBody>
          <a:bodyPr/>
          <a:lstStyle/>
          <a:p>
            <a:fld id="{132C0629-6E7A-491A-8A1B-F494AC8E15C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ACF0AD3C-B4C3-E12D-BEE6-BFC2BE73A16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E18294-8A3D-892D-303B-7BBA5DF7F129}"/>
              </a:ext>
            </a:extLst>
          </p:cNvPr>
          <p:cNvSpPr>
            <a:spLocks noGrp="1"/>
          </p:cNvSpPr>
          <p:nvPr>
            <p:ph type="sldNum" sz="quarter" idx="12"/>
          </p:nvPr>
        </p:nvSpPr>
        <p:spPr/>
        <p:txBody>
          <a:bodyPr/>
          <a:lstStyle/>
          <a:p>
            <a:fld id="{0E7FDD5F-E737-4911-B7BC-4A51488116CB}" type="slidenum">
              <a:rPr lang="fr-FR" smtClean="0"/>
              <a:t>‹N°›</a:t>
            </a:fld>
            <a:endParaRPr lang="fr-FR"/>
          </a:p>
        </p:txBody>
      </p:sp>
    </p:spTree>
    <p:extLst>
      <p:ext uri="{BB962C8B-B14F-4D97-AF65-F5344CB8AC3E}">
        <p14:creationId xmlns:p14="http://schemas.microsoft.com/office/powerpoint/2010/main" val="4290689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FEB510A-CBBC-4EB0-33EE-4DED3E6134C3}"/>
              </a:ext>
            </a:extLst>
          </p:cNvPr>
          <p:cNvGrpSpPr/>
          <p:nvPr userDrawn="1"/>
        </p:nvGrpSpPr>
        <p:grpSpPr>
          <a:xfrm>
            <a:off x="1" y="3"/>
            <a:ext cx="4217383" cy="6857999"/>
            <a:chOff x="26655" y="1"/>
            <a:chExt cx="5190283" cy="8440059"/>
          </a:xfrm>
        </p:grpSpPr>
        <p:sp>
          <p:nvSpPr>
            <p:cNvPr id="4" name="Freeform: Shape 3">
              <a:extLst>
                <a:ext uri="{FF2B5EF4-FFF2-40B4-BE49-F238E27FC236}">
                  <a16:creationId xmlns:a16="http://schemas.microsoft.com/office/drawing/2014/main" id="{5C058DD9-69E1-8221-7E97-6DD1BEA70ABC}"/>
                </a:ext>
              </a:extLst>
            </p:cNvPr>
            <p:cNvSpPr/>
            <p:nvPr/>
          </p:nvSpPr>
          <p:spPr>
            <a:xfrm rot="16200000" flipH="1">
              <a:off x="2621797" y="5844918"/>
              <a:ext cx="2572710" cy="2617573"/>
            </a:xfrm>
            <a:custGeom>
              <a:avLst/>
              <a:gdLst>
                <a:gd name="connsiteX0" fmla="*/ 0 w 653957"/>
                <a:gd name="connsiteY0" fmla="*/ 11406 h 665363"/>
                <a:gd name="connsiteX1" fmla="*/ 653958 w 653957"/>
                <a:gd name="connsiteY1" fmla="*/ 668900 h 665363"/>
                <a:gd name="connsiteX2" fmla="*/ 653958 w 653957"/>
                <a:gd name="connsiteY2" fmla="*/ 413400 h 665363"/>
                <a:gd name="connsiteX3" fmla="*/ 255348 w 653957"/>
                <a:gd name="connsiteY3" fmla="*/ 11406 h 665363"/>
                <a:gd name="connsiteX4" fmla="*/ 255652 w 653957"/>
                <a:gd name="connsiteY4" fmla="*/ 0 h 665363"/>
                <a:gd name="connsiteX5" fmla="*/ 0 w 653957"/>
                <a:gd name="connsiteY5" fmla="*/ 0 h 665363"/>
                <a:gd name="connsiteX6" fmla="*/ 0 w 653957"/>
                <a:gd name="connsiteY6" fmla="*/ 11406 h 66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957" h="665363">
                  <a:moveTo>
                    <a:pt x="0" y="11406"/>
                  </a:moveTo>
                  <a:cubicBezTo>
                    <a:pt x="16" y="373145"/>
                    <a:pt x="292224" y="666934"/>
                    <a:pt x="653958" y="668900"/>
                  </a:cubicBezTo>
                  <a:lnTo>
                    <a:pt x="653958" y="413400"/>
                  </a:lnTo>
                  <a:cubicBezTo>
                    <a:pt x="433283" y="411501"/>
                    <a:pt x="255381" y="232089"/>
                    <a:pt x="255348" y="11406"/>
                  </a:cubicBezTo>
                  <a:cubicBezTo>
                    <a:pt x="255348" y="7604"/>
                    <a:pt x="255348" y="3802"/>
                    <a:pt x="255652" y="0"/>
                  </a:cubicBezTo>
                  <a:lnTo>
                    <a:pt x="0" y="0"/>
                  </a:lnTo>
                  <a:cubicBezTo>
                    <a:pt x="0" y="3878"/>
                    <a:pt x="0" y="7604"/>
                    <a:pt x="0" y="11406"/>
                  </a:cubicBezTo>
                  <a:close/>
                </a:path>
              </a:pathLst>
            </a:custGeom>
            <a:solidFill>
              <a:schemeClr val="accent1"/>
            </a:solidFill>
            <a:ln w="3175" cap="flat">
              <a:noFill/>
              <a:prstDash val="solid"/>
              <a:miter/>
            </a:ln>
          </p:spPr>
          <p:txBody>
            <a:bodyPr rtlCol="0" anchor="ctr"/>
            <a:lstStyle/>
            <a:p>
              <a:endParaRPr lang="en-US" sz="1800"/>
            </a:p>
          </p:txBody>
        </p:sp>
        <p:grpSp>
          <p:nvGrpSpPr>
            <p:cNvPr id="5" name="Group 4">
              <a:extLst>
                <a:ext uri="{FF2B5EF4-FFF2-40B4-BE49-F238E27FC236}">
                  <a16:creationId xmlns:a16="http://schemas.microsoft.com/office/drawing/2014/main" id="{E4BA0909-BBA4-9729-C30F-91EA4720813F}"/>
                </a:ext>
              </a:extLst>
            </p:cNvPr>
            <p:cNvGrpSpPr/>
            <p:nvPr/>
          </p:nvGrpSpPr>
          <p:grpSpPr>
            <a:xfrm flipH="1">
              <a:off x="26655" y="1"/>
              <a:ext cx="5145420" cy="6858000"/>
              <a:chOff x="0" y="0"/>
              <a:chExt cx="6026712" cy="8032617"/>
            </a:xfrm>
          </p:grpSpPr>
          <p:sp>
            <p:nvSpPr>
              <p:cNvPr id="6" name="Freeform: Shape 5">
                <a:extLst>
                  <a:ext uri="{FF2B5EF4-FFF2-40B4-BE49-F238E27FC236}">
                    <a16:creationId xmlns:a16="http://schemas.microsoft.com/office/drawing/2014/main" id="{9E45B917-178F-E962-D904-1165CF83D5AA}"/>
                  </a:ext>
                </a:extLst>
              </p:cNvPr>
              <p:cNvSpPr/>
              <p:nvPr/>
            </p:nvSpPr>
            <p:spPr>
              <a:xfrm>
                <a:off x="0" y="0"/>
                <a:ext cx="3013356" cy="3065903"/>
              </a:xfrm>
              <a:custGeom>
                <a:avLst/>
                <a:gdLst>
                  <a:gd name="connsiteX0" fmla="*/ 0 w 653957"/>
                  <a:gd name="connsiteY0" fmla="*/ 11406 h 665363"/>
                  <a:gd name="connsiteX1" fmla="*/ 653958 w 653957"/>
                  <a:gd name="connsiteY1" fmla="*/ 668900 h 665363"/>
                  <a:gd name="connsiteX2" fmla="*/ 653958 w 653957"/>
                  <a:gd name="connsiteY2" fmla="*/ 413400 h 665363"/>
                  <a:gd name="connsiteX3" fmla="*/ 255348 w 653957"/>
                  <a:gd name="connsiteY3" fmla="*/ 11406 h 665363"/>
                  <a:gd name="connsiteX4" fmla="*/ 255652 w 653957"/>
                  <a:gd name="connsiteY4" fmla="*/ 0 h 665363"/>
                  <a:gd name="connsiteX5" fmla="*/ 0 w 653957"/>
                  <a:gd name="connsiteY5" fmla="*/ 0 h 665363"/>
                  <a:gd name="connsiteX6" fmla="*/ 0 w 653957"/>
                  <a:gd name="connsiteY6" fmla="*/ 11406 h 66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957" h="665363">
                    <a:moveTo>
                      <a:pt x="0" y="11406"/>
                    </a:moveTo>
                    <a:cubicBezTo>
                      <a:pt x="16" y="373145"/>
                      <a:pt x="292224" y="666934"/>
                      <a:pt x="653958" y="668900"/>
                    </a:cubicBezTo>
                    <a:lnTo>
                      <a:pt x="653958" y="413400"/>
                    </a:lnTo>
                    <a:cubicBezTo>
                      <a:pt x="433283" y="411501"/>
                      <a:pt x="255381" y="232089"/>
                      <a:pt x="255348" y="11406"/>
                    </a:cubicBezTo>
                    <a:cubicBezTo>
                      <a:pt x="255348" y="7604"/>
                      <a:pt x="255348" y="3802"/>
                      <a:pt x="255652" y="0"/>
                    </a:cubicBezTo>
                    <a:lnTo>
                      <a:pt x="0" y="0"/>
                    </a:lnTo>
                    <a:cubicBezTo>
                      <a:pt x="0" y="3878"/>
                      <a:pt x="0" y="7604"/>
                      <a:pt x="0" y="11406"/>
                    </a:cubicBezTo>
                    <a:close/>
                  </a:path>
                </a:pathLst>
              </a:custGeom>
              <a:solidFill>
                <a:schemeClr val="accent1"/>
              </a:solidFill>
              <a:ln w="3175" cap="flat">
                <a:noFill/>
                <a:prstDash val="solid"/>
                <a:miter/>
              </a:ln>
            </p:spPr>
            <p:txBody>
              <a:bodyPr rtlCol="0" anchor="ctr"/>
              <a:lstStyle/>
              <a:p>
                <a:endParaRPr lang="en-US" sz="1800"/>
              </a:p>
            </p:txBody>
          </p:sp>
          <p:sp>
            <p:nvSpPr>
              <p:cNvPr id="7" name="Freeform: Shape 6">
                <a:extLst>
                  <a:ext uri="{FF2B5EF4-FFF2-40B4-BE49-F238E27FC236}">
                    <a16:creationId xmlns:a16="http://schemas.microsoft.com/office/drawing/2014/main" id="{BB841BC2-B23F-901E-8413-7C2207071EAE}"/>
                  </a:ext>
                </a:extLst>
              </p:cNvPr>
              <p:cNvSpPr/>
              <p:nvPr/>
            </p:nvSpPr>
            <p:spPr>
              <a:xfrm>
                <a:off x="3013356" y="1905574"/>
                <a:ext cx="3013356" cy="3065903"/>
              </a:xfrm>
              <a:custGeom>
                <a:avLst/>
                <a:gdLst>
                  <a:gd name="connsiteX0" fmla="*/ 653958 w 653957"/>
                  <a:gd name="connsiteY0" fmla="*/ 657418 h 665363"/>
                  <a:gd name="connsiteX1" fmla="*/ 0 w 653957"/>
                  <a:gd name="connsiteY1" fmla="*/ 0 h 665363"/>
                  <a:gd name="connsiteX2" fmla="*/ 0 w 653957"/>
                  <a:gd name="connsiteY2" fmla="*/ 255462 h 665363"/>
                  <a:gd name="connsiteX3" fmla="*/ 398420 w 653957"/>
                  <a:gd name="connsiteY3" fmla="*/ 657418 h 665363"/>
                  <a:gd name="connsiteX4" fmla="*/ 398116 w 653957"/>
                  <a:gd name="connsiteY4" fmla="*/ 668824 h 665363"/>
                  <a:gd name="connsiteX5" fmla="*/ 653654 w 653957"/>
                  <a:gd name="connsiteY5" fmla="*/ 668824 h 665363"/>
                  <a:gd name="connsiteX6" fmla="*/ 653958 w 653957"/>
                  <a:gd name="connsiteY6" fmla="*/ 657418 h 66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957" h="665363">
                    <a:moveTo>
                      <a:pt x="653958" y="657418"/>
                    </a:moveTo>
                    <a:cubicBezTo>
                      <a:pt x="653900" y="295709"/>
                      <a:pt x="361704" y="1966"/>
                      <a:pt x="0" y="0"/>
                    </a:cubicBezTo>
                    <a:lnTo>
                      <a:pt x="0" y="255462"/>
                    </a:lnTo>
                    <a:cubicBezTo>
                      <a:pt x="220595" y="257444"/>
                      <a:pt x="398387" y="436814"/>
                      <a:pt x="398420" y="657418"/>
                    </a:cubicBezTo>
                    <a:cubicBezTo>
                      <a:pt x="398420" y="661220"/>
                      <a:pt x="398230" y="665022"/>
                      <a:pt x="398116" y="668824"/>
                    </a:cubicBezTo>
                    <a:lnTo>
                      <a:pt x="653654" y="668824"/>
                    </a:lnTo>
                    <a:cubicBezTo>
                      <a:pt x="653730" y="664946"/>
                      <a:pt x="653958" y="661220"/>
                      <a:pt x="653958" y="657418"/>
                    </a:cubicBezTo>
                    <a:close/>
                  </a:path>
                </a:pathLst>
              </a:custGeom>
              <a:solidFill>
                <a:schemeClr val="accent1"/>
              </a:solidFill>
              <a:ln w="3175" cap="flat">
                <a:noFill/>
                <a:prstDash val="solid"/>
                <a:miter/>
              </a:ln>
            </p:spPr>
            <p:txBody>
              <a:bodyPr rtlCol="0" anchor="ctr"/>
              <a:lstStyle/>
              <a:p>
                <a:endParaRPr lang="en-US" sz="1800"/>
              </a:p>
            </p:txBody>
          </p:sp>
          <p:sp>
            <p:nvSpPr>
              <p:cNvPr id="8" name="Freeform: Shape 7">
                <a:extLst>
                  <a:ext uri="{FF2B5EF4-FFF2-40B4-BE49-F238E27FC236}">
                    <a16:creationId xmlns:a16="http://schemas.microsoft.com/office/drawing/2014/main" id="{EDA8E389-813B-2A1A-8A19-9687382ADD33}"/>
                  </a:ext>
                </a:extLst>
              </p:cNvPr>
              <p:cNvSpPr/>
              <p:nvPr/>
            </p:nvSpPr>
            <p:spPr>
              <a:xfrm flipH="1">
                <a:off x="3013356" y="4966714"/>
                <a:ext cx="3013356" cy="3065903"/>
              </a:xfrm>
              <a:custGeom>
                <a:avLst/>
                <a:gdLst>
                  <a:gd name="connsiteX0" fmla="*/ 0 w 653957"/>
                  <a:gd name="connsiteY0" fmla="*/ 11406 h 665363"/>
                  <a:gd name="connsiteX1" fmla="*/ 653958 w 653957"/>
                  <a:gd name="connsiteY1" fmla="*/ 668900 h 665363"/>
                  <a:gd name="connsiteX2" fmla="*/ 653958 w 653957"/>
                  <a:gd name="connsiteY2" fmla="*/ 413400 h 665363"/>
                  <a:gd name="connsiteX3" fmla="*/ 255348 w 653957"/>
                  <a:gd name="connsiteY3" fmla="*/ 11406 h 665363"/>
                  <a:gd name="connsiteX4" fmla="*/ 255652 w 653957"/>
                  <a:gd name="connsiteY4" fmla="*/ 0 h 665363"/>
                  <a:gd name="connsiteX5" fmla="*/ 0 w 653957"/>
                  <a:gd name="connsiteY5" fmla="*/ 0 h 665363"/>
                  <a:gd name="connsiteX6" fmla="*/ 0 w 653957"/>
                  <a:gd name="connsiteY6" fmla="*/ 11406 h 66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957" h="665363">
                    <a:moveTo>
                      <a:pt x="0" y="11406"/>
                    </a:moveTo>
                    <a:cubicBezTo>
                      <a:pt x="16" y="373145"/>
                      <a:pt x="292224" y="666934"/>
                      <a:pt x="653958" y="668900"/>
                    </a:cubicBezTo>
                    <a:lnTo>
                      <a:pt x="653958" y="413400"/>
                    </a:lnTo>
                    <a:cubicBezTo>
                      <a:pt x="433283" y="411501"/>
                      <a:pt x="255381" y="232089"/>
                      <a:pt x="255348" y="11406"/>
                    </a:cubicBezTo>
                    <a:cubicBezTo>
                      <a:pt x="255348" y="7604"/>
                      <a:pt x="255348" y="3802"/>
                      <a:pt x="255652" y="0"/>
                    </a:cubicBezTo>
                    <a:lnTo>
                      <a:pt x="0" y="0"/>
                    </a:lnTo>
                    <a:cubicBezTo>
                      <a:pt x="0" y="3878"/>
                      <a:pt x="0" y="7604"/>
                      <a:pt x="0" y="11406"/>
                    </a:cubicBezTo>
                    <a:close/>
                  </a:path>
                </a:pathLst>
              </a:custGeom>
              <a:solidFill>
                <a:schemeClr val="accent1"/>
              </a:solidFill>
              <a:ln w="3175" cap="flat">
                <a:noFill/>
                <a:prstDash val="solid"/>
                <a:miter/>
              </a:ln>
            </p:spPr>
            <p:txBody>
              <a:bodyPr rtlCol="0" anchor="ctr"/>
              <a:lstStyle/>
              <a:p>
                <a:endParaRPr lang="en-US" sz="1800"/>
              </a:p>
            </p:txBody>
          </p:sp>
        </p:grpSp>
      </p:grpSp>
      <p:sp>
        <p:nvSpPr>
          <p:cNvPr id="2" name="Rectangle: Rounded Corners 1">
            <a:extLst>
              <a:ext uri="{FF2B5EF4-FFF2-40B4-BE49-F238E27FC236}">
                <a16:creationId xmlns:a16="http://schemas.microsoft.com/office/drawing/2014/main" id="{310C6837-5FE7-4693-C0BE-8A1BBACD1E93}"/>
              </a:ext>
            </a:extLst>
          </p:cNvPr>
          <p:cNvSpPr/>
          <p:nvPr userDrawn="1"/>
        </p:nvSpPr>
        <p:spPr>
          <a:xfrm>
            <a:off x="742950" y="755918"/>
            <a:ext cx="9124951" cy="5379317"/>
          </a:xfrm>
          <a:prstGeom prst="roundRect">
            <a:avLst>
              <a:gd name="adj" fmla="val 5761"/>
            </a:avLst>
          </a:prstGeom>
          <a:solidFill>
            <a:schemeClr val="bg1">
              <a:alpha val="97000"/>
            </a:schemeClr>
          </a:solidFill>
          <a:ln>
            <a:solidFill>
              <a:schemeClr val="bg1">
                <a:lumMod val="85000"/>
              </a:schemeClr>
            </a:solidFill>
          </a:ln>
          <a:effectLst>
            <a:outerShdw blurRad="863600" dist="927100" dir="8700000" sx="90000" sy="9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endParaRPr lang="en-US" sz="2100" b="1" spc="-113">
              <a:solidFill>
                <a:schemeClr val="accent1"/>
              </a:solidFill>
              <a:effectLst>
                <a:outerShdw blurRad="63500" dist="38100" dir="2700000" algn="tl" rotWithShape="0">
                  <a:prstClr val="black">
                    <a:alpha val="25000"/>
                  </a:prstClr>
                </a:outerShdw>
              </a:effectLst>
              <a:latin typeface="+mj-lt"/>
            </a:endParaRPr>
          </a:p>
        </p:txBody>
      </p:sp>
      <p:sp>
        <p:nvSpPr>
          <p:cNvPr id="12" name="Picture Placeholder 11">
            <a:extLst>
              <a:ext uri="{FF2B5EF4-FFF2-40B4-BE49-F238E27FC236}">
                <a16:creationId xmlns:a16="http://schemas.microsoft.com/office/drawing/2014/main" id="{4C573CEE-F584-CC0F-51A1-E1528F544446}"/>
              </a:ext>
            </a:extLst>
          </p:cNvPr>
          <p:cNvSpPr>
            <a:spLocks noGrp="1"/>
          </p:cNvSpPr>
          <p:nvPr>
            <p:ph type="pic" sz="quarter" idx="10"/>
          </p:nvPr>
        </p:nvSpPr>
        <p:spPr>
          <a:xfrm>
            <a:off x="7943850" y="1600200"/>
            <a:ext cx="4248151" cy="3638550"/>
          </a:xfrm>
          <a:custGeom>
            <a:avLst/>
            <a:gdLst>
              <a:gd name="connsiteX0" fmla="*/ 301636 w 4248150"/>
              <a:gd name="connsiteY0" fmla="*/ 0 h 3638550"/>
              <a:gd name="connsiteX1" fmla="*/ 4248150 w 4248150"/>
              <a:gd name="connsiteY1" fmla="*/ 0 h 3638550"/>
              <a:gd name="connsiteX2" fmla="*/ 4248150 w 4248150"/>
              <a:gd name="connsiteY2" fmla="*/ 3638550 h 3638550"/>
              <a:gd name="connsiteX3" fmla="*/ 301636 w 4248150"/>
              <a:gd name="connsiteY3" fmla="*/ 3638550 h 3638550"/>
              <a:gd name="connsiteX4" fmla="*/ 0 w 4248150"/>
              <a:gd name="connsiteY4" fmla="*/ 3336914 h 3638550"/>
              <a:gd name="connsiteX5" fmla="*/ 0 w 4248150"/>
              <a:gd name="connsiteY5" fmla="*/ 301636 h 3638550"/>
              <a:gd name="connsiteX6" fmla="*/ 301636 w 4248150"/>
              <a:gd name="connsiteY6" fmla="*/ 0 h 363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8150" h="3638550">
                <a:moveTo>
                  <a:pt x="301636" y="0"/>
                </a:moveTo>
                <a:lnTo>
                  <a:pt x="4248150" y="0"/>
                </a:lnTo>
                <a:lnTo>
                  <a:pt x="4248150" y="3638550"/>
                </a:lnTo>
                <a:lnTo>
                  <a:pt x="301636" y="3638550"/>
                </a:lnTo>
                <a:cubicBezTo>
                  <a:pt x="135047" y="3638550"/>
                  <a:pt x="0" y="3503503"/>
                  <a:pt x="0" y="3336914"/>
                </a:cubicBezTo>
                <a:lnTo>
                  <a:pt x="0" y="301636"/>
                </a:lnTo>
                <a:cubicBezTo>
                  <a:pt x="0" y="135047"/>
                  <a:pt x="135047" y="0"/>
                  <a:pt x="301636" y="0"/>
                </a:cubicBezTo>
                <a:close/>
              </a:path>
            </a:pathLst>
          </a:custGeom>
          <a:pattFill prst="pct5">
            <a:fgClr>
              <a:schemeClr val="accent1"/>
            </a:fgClr>
            <a:bgClr>
              <a:schemeClr val="bg1"/>
            </a:bgClr>
          </a:pattFill>
        </p:spPr>
        <p:txBody>
          <a:bodyPr wrap="square">
            <a:noAutofit/>
          </a:bodyPr>
          <a:lstStyle>
            <a:lvl1pPr>
              <a:defRPr sz="900"/>
            </a:lvl1pPr>
          </a:lstStyle>
          <a:p>
            <a:endParaRPr lang="id-ID"/>
          </a:p>
        </p:txBody>
      </p:sp>
    </p:spTree>
    <p:extLst>
      <p:ext uri="{BB962C8B-B14F-4D97-AF65-F5344CB8AC3E}">
        <p14:creationId xmlns:p14="http://schemas.microsoft.com/office/powerpoint/2010/main" val="3327711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0BB588A-E011-768A-54F1-1E3BC526A2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C2C6CC3-8F09-37C9-0D6E-2D8ABC5913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D546E86-9A80-6D8D-D20F-B009DA7B76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2C0629-6E7A-491A-8A1B-F494AC8E15C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710A7E27-A303-0C00-6698-5E7F852B65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DD91C70-7E2C-7EC3-7271-49CD36DE84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7FDD5F-E737-4911-B7BC-4A51488116CB}" type="slidenum">
              <a:rPr lang="fr-FR" smtClean="0"/>
              <a:t>‹N°›</a:t>
            </a:fld>
            <a:endParaRPr lang="fr-FR"/>
          </a:p>
        </p:txBody>
      </p:sp>
    </p:spTree>
    <p:extLst>
      <p:ext uri="{BB962C8B-B14F-4D97-AF65-F5344CB8AC3E}">
        <p14:creationId xmlns:p14="http://schemas.microsoft.com/office/powerpoint/2010/main" val="2081615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066C2-2F7A-3043-A050-275ED07D79BA}"/>
            </a:ext>
          </a:extLst>
        </p:cNvPr>
        <p:cNvGrpSpPr/>
        <p:nvPr/>
      </p:nvGrpSpPr>
      <p:grpSpPr>
        <a:xfrm>
          <a:off x="0" y="0"/>
          <a:ext cx="0" cy="0"/>
          <a:chOff x="0" y="0"/>
          <a:chExt cx="0" cy="0"/>
        </a:xfrm>
      </p:grpSpPr>
      <p:pic>
        <p:nvPicPr>
          <p:cNvPr id="5" name="Image 4" descr="Une image contenant texte, Police, Graphique, logo">
            <a:extLst>
              <a:ext uri="{FF2B5EF4-FFF2-40B4-BE49-F238E27FC236}">
                <a16:creationId xmlns:a16="http://schemas.microsoft.com/office/drawing/2014/main" id="{3ACA46A6-FD5B-47C4-7244-DA53D5C469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200" y="0"/>
            <a:ext cx="2220103" cy="1776984"/>
          </a:xfrm>
          <a:prstGeom prst="rect">
            <a:avLst/>
          </a:prstGeom>
        </p:spPr>
      </p:pic>
      <p:sp>
        <p:nvSpPr>
          <p:cNvPr id="2" name="Titre 1">
            <a:extLst>
              <a:ext uri="{FF2B5EF4-FFF2-40B4-BE49-F238E27FC236}">
                <a16:creationId xmlns:a16="http://schemas.microsoft.com/office/drawing/2014/main" id="{31CA4473-D7A1-2476-E08D-250B9CDF75D1}"/>
              </a:ext>
            </a:extLst>
          </p:cNvPr>
          <p:cNvSpPr>
            <a:spLocks noGrp="1"/>
          </p:cNvSpPr>
          <p:nvPr>
            <p:ph type="title"/>
          </p:nvPr>
        </p:nvSpPr>
        <p:spPr>
          <a:xfrm>
            <a:off x="1014730" y="1776984"/>
            <a:ext cx="10515600" cy="2852737"/>
          </a:xfrm>
        </p:spPr>
        <p:txBody>
          <a:bodyPr>
            <a:normAutofit/>
          </a:bodyPr>
          <a:lstStyle/>
          <a:p>
            <a:r>
              <a:rPr lang="fr-FR" sz="4000" b="1" dirty="0">
                <a:solidFill>
                  <a:srgbClr val="002060"/>
                </a:solidFill>
                <a:latin typeface="Aptos "/>
              </a:rPr>
              <a:t>Les attendus de la certification </a:t>
            </a:r>
            <a:br>
              <a:rPr lang="fr-FR" sz="4000" b="1" dirty="0">
                <a:solidFill>
                  <a:srgbClr val="002060"/>
                </a:solidFill>
                <a:latin typeface="Aptos "/>
              </a:rPr>
            </a:br>
            <a:r>
              <a:rPr lang="fr-FR" sz="4000" b="1" dirty="0">
                <a:solidFill>
                  <a:srgbClr val="002060"/>
                </a:solidFill>
                <a:latin typeface="Aptos "/>
              </a:rPr>
              <a:t>Référentiel  V2027</a:t>
            </a:r>
            <a:br>
              <a:rPr lang="fr-FR" sz="4000" b="1" dirty="0">
                <a:solidFill>
                  <a:srgbClr val="002060"/>
                </a:solidFill>
                <a:latin typeface="Aptos "/>
              </a:rPr>
            </a:br>
            <a:endParaRPr lang="fr-FR" sz="4000" b="1" dirty="0">
              <a:solidFill>
                <a:srgbClr val="002060"/>
              </a:solidFill>
              <a:latin typeface="Aptos "/>
            </a:endParaRPr>
          </a:p>
        </p:txBody>
      </p:sp>
      <p:pic>
        <p:nvPicPr>
          <p:cNvPr id="6" name="Image 5">
            <a:extLst>
              <a:ext uri="{FF2B5EF4-FFF2-40B4-BE49-F238E27FC236}">
                <a16:creationId xmlns:a16="http://schemas.microsoft.com/office/drawing/2014/main" id="{87BA4A74-E134-3D0F-5E0F-45EAF1F2B350}"/>
              </a:ext>
            </a:extLst>
          </p:cNvPr>
          <p:cNvPicPr>
            <a:picLocks noChangeAspect="1"/>
          </p:cNvPicPr>
          <p:nvPr/>
        </p:nvPicPr>
        <p:blipFill>
          <a:blip r:embed="rId3"/>
          <a:stretch>
            <a:fillRect/>
          </a:stretch>
        </p:blipFill>
        <p:spPr>
          <a:xfrm>
            <a:off x="9753600" y="328088"/>
            <a:ext cx="1852736" cy="619211"/>
          </a:xfrm>
          <a:prstGeom prst="rect">
            <a:avLst/>
          </a:prstGeom>
        </p:spPr>
      </p:pic>
    </p:spTree>
    <p:extLst>
      <p:ext uri="{BB962C8B-B14F-4D97-AF65-F5344CB8AC3E}">
        <p14:creationId xmlns:p14="http://schemas.microsoft.com/office/powerpoint/2010/main" val="1211717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63CD3-0779-DF87-982D-ED27012A3680}"/>
            </a:ext>
          </a:extLst>
        </p:cNvPr>
        <p:cNvGrpSpPr/>
        <p:nvPr/>
      </p:nvGrpSpPr>
      <p:grpSpPr>
        <a:xfrm>
          <a:off x="0" y="0"/>
          <a:ext cx="0" cy="0"/>
          <a:chOff x="0" y="0"/>
          <a:chExt cx="0" cy="0"/>
        </a:xfrm>
      </p:grpSpPr>
      <p:pic>
        <p:nvPicPr>
          <p:cNvPr id="6" name="Image 5" descr="Une image contenant texte, Police, Graphique, logo">
            <a:extLst>
              <a:ext uri="{FF2B5EF4-FFF2-40B4-BE49-F238E27FC236}">
                <a16:creationId xmlns:a16="http://schemas.microsoft.com/office/drawing/2014/main" id="{0D25ADB2-0F76-9371-66C8-71BEA5F63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2957" y="27624"/>
            <a:ext cx="1395984" cy="1117354"/>
          </a:xfrm>
          <a:prstGeom prst="rect">
            <a:avLst/>
          </a:prstGeom>
        </p:spPr>
      </p:pic>
      <p:sp>
        <p:nvSpPr>
          <p:cNvPr id="5" name="Freeform 41">
            <a:extLst>
              <a:ext uri="{FF2B5EF4-FFF2-40B4-BE49-F238E27FC236}">
                <a16:creationId xmlns:a16="http://schemas.microsoft.com/office/drawing/2014/main" id="{B1E66425-8833-A6B9-7644-98C9DEC331F2}"/>
              </a:ext>
            </a:extLst>
          </p:cNvPr>
          <p:cNvSpPr/>
          <p:nvPr/>
        </p:nvSpPr>
        <p:spPr>
          <a:xfrm>
            <a:off x="10210800" y="155415"/>
            <a:ext cx="1724633" cy="571412"/>
          </a:xfrm>
          <a:custGeom>
            <a:avLst/>
            <a:gdLst/>
            <a:ahLst/>
            <a:cxnLst/>
            <a:rect l="l" t="t" r="r" b="b"/>
            <a:pathLst>
              <a:path w="3042015" h="908064">
                <a:moveTo>
                  <a:pt x="0" y="0"/>
                </a:moveTo>
                <a:lnTo>
                  <a:pt x="3042015" y="0"/>
                </a:lnTo>
                <a:lnTo>
                  <a:pt x="3042015" y="908064"/>
                </a:lnTo>
                <a:lnTo>
                  <a:pt x="0" y="908064"/>
                </a:lnTo>
                <a:lnTo>
                  <a:pt x="0" y="0"/>
                </a:lnTo>
                <a:close/>
              </a:path>
            </a:pathLst>
          </a:custGeom>
          <a:blipFill>
            <a:blip r:embed="rId4"/>
            <a:stretch>
              <a:fillRect/>
            </a:stretch>
          </a:blipFill>
        </p:spPr>
        <p:txBody>
          <a:bodyPr/>
          <a:lstStyle/>
          <a:p>
            <a:pPr defTabSz="457223">
              <a:defRPr/>
            </a:pPr>
            <a:endParaRPr lang="fr-FR" sz="900">
              <a:solidFill>
                <a:prstClr val="black"/>
              </a:solidFill>
              <a:latin typeface="Calibri"/>
            </a:endParaRPr>
          </a:p>
        </p:txBody>
      </p:sp>
      <p:sp>
        <p:nvSpPr>
          <p:cNvPr id="12" name="Espace réservé du numéro de diapositive 6">
            <a:extLst>
              <a:ext uri="{FF2B5EF4-FFF2-40B4-BE49-F238E27FC236}">
                <a16:creationId xmlns:a16="http://schemas.microsoft.com/office/drawing/2014/main" id="{2F81AC25-3958-0A6B-70FC-84B77DC2FD02}"/>
              </a:ext>
            </a:extLst>
          </p:cNvPr>
          <p:cNvSpPr>
            <a:spLocks noGrp="1"/>
          </p:cNvSpPr>
          <p:nvPr>
            <p:ph type="sldNum" sz="quarter" idx="12"/>
          </p:nvPr>
        </p:nvSpPr>
        <p:spPr>
          <a:xfrm>
            <a:off x="8077200" y="6356351"/>
            <a:ext cx="2133600" cy="365125"/>
          </a:xfrm>
        </p:spPr>
        <p:txBody>
          <a:bodyPr/>
          <a:lstStyle/>
          <a:p>
            <a:fld id="{CF4668DC-857F-487D-BFFA-8C0CA5037977}" type="slidenum">
              <a:rPr lang="fr-BE" smtClean="0"/>
              <a:t>2</a:t>
            </a:fld>
            <a:endParaRPr lang="fr-BE" dirty="0"/>
          </a:p>
        </p:txBody>
      </p:sp>
      <p:sp>
        <p:nvSpPr>
          <p:cNvPr id="2" name="Titre 1">
            <a:extLst>
              <a:ext uri="{FF2B5EF4-FFF2-40B4-BE49-F238E27FC236}">
                <a16:creationId xmlns:a16="http://schemas.microsoft.com/office/drawing/2014/main" id="{B3F05C1B-43A5-4221-7B93-DD623F10DEF7}"/>
              </a:ext>
            </a:extLst>
          </p:cNvPr>
          <p:cNvSpPr>
            <a:spLocks noGrp="1"/>
          </p:cNvSpPr>
          <p:nvPr>
            <p:ph type="title"/>
          </p:nvPr>
        </p:nvSpPr>
        <p:spPr>
          <a:xfrm>
            <a:off x="82296" y="43035"/>
            <a:ext cx="8677270" cy="1412776"/>
          </a:xfrm>
        </p:spPr>
        <p:txBody>
          <a:bodyPr>
            <a:normAutofit/>
          </a:bodyPr>
          <a:lstStyle/>
          <a:p>
            <a:r>
              <a:rPr lang="fr-FR" sz="3000" dirty="0">
                <a:solidFill>
                  <a:srgbClr val="000099"/>
                </a:solidFill>
                <a:latin typeface="Berlin Sans FB" panose="020E0602020502020306" pitchFamily="34" charset="0"/>
              </a:rPr>
              <a:t>Les attendus</a:t>
            </a:r>
            <a:br>
              <a:rPr lang="fr-FR" sz="3000" dirty="0">
                <a:solidFill>
                  <a:srgbClr val="00B0F0"/>
                </a:solidFill>
                <a:latin typeface="Berlin Sans FB" panose="020E0602020502020306" pitchFamily="34" charset="0"/>
              </a:rPr>
            </a:br>
            <a:endParaRPr lang="fr-FR" sz="3600" dirty="0">
              <a:solidFill>
                <a:srgbClr val="0070C0"/>
              </a:solidFill>
              <a:latin typeface="Berlin Sans FB" panose="020E0602020502020306" pitchFamily="34" charset="0"/>
            </a:endParaRPr>
          </a:p>
        </p:txBody>
      </p:sp>
      <p:graphicFrame>
        <p:nvGraphicFramePr>
          <p:cNvPr id="4" name="Tableau 3">
            <a:extLst>
              <a:ext uri="{FF2B5EF4-FFF2-40B4-BE49-F238E27FC236}">
                <a16:creationId xmlns:a16="http://schemas.microsoft.com/office/drawing/2014/main" id="{DC1F9CDD-887A-4D25-B1B5-771CDCDB5949}"/>
              </a:ext>
            </a:extLst>
          </p:cNvPr>
          <p:cNvGraphicFramePr>
            <a:graphicFrameLocks noGrp="1"/>
          </p:cNvGraphicFramePr>
          <p:nvPr>
            <p:extLst/>
          </p:nvPr>
        </p:nvGraphicFramePr>
        <p:xfrm>
          <a:off x="574431" y="741343"/>
          <a:ext cx="9657716" cy="838092"/>
        </p:xfrm>
        <a:graphic>
          <a:graphicData uri="http://schemas.openxmlformats.org/drawingml/2006/table">
            <a:tbl>
              <a:tblPr>
                <a:tableStyleId>{5C22544A-7EE6-4342-B048-85BDC9FD1C3A}</a:tableStyleId>
              </a:tblPr>
              <a:tblGrid>
                <a:gridCol w="71118">
                  <a:extLst>
                    <a:ext uri="{9D8B030D-6E8A-4147-A177-3AD203B41FA5}">
                      <a16:colId xmlns:a16="http://schemas.microsoft.com/office/drawing/2014/main" val="3587127617"/>
                    </a:ext>
                  </a:extLst>
                </a:gridCol>
                <a:gridCol w="9586598">
                  <a:extLst>
                    <a:ext uri="{9D8B030D-6E8A-4147-A177-3AD203B41FA5}">
                      <a16:colId xmlns:a16="http://schemas.microsoft.com/office/drawing/2014/main" val="2304090558"/>
                    </a:ext>
                  </a:extLst>
                </a:gridCol>
              </a:tblGrid>
              <a:tr h="838092">
                <a:tc>
                  <a:txBody>
                    <a:bodyPr/>
                    <a:lstStyle/>
                    <a:p>
                      <a:pPr algn="l" fontAlgn="ctr"/>
                      <a:endParaRPr lang="fr-FR" sz="2000" b="1" i="0" u="none" strike="noStrike" dirty="0">
                        <a:solidFill>
                          <a:srgbClr val="002060"/>
                        </a:solidFill>
                        <a:effectLst/>
                        <a:latin typeface="Calibri" panose="020F0502020204030204" pitchFamily="34" charset="0"/>
                      </a:endParaRPr>
                    </a:p>
                  </a:txBody>
                  <a:tcPr marL="6984" marR="6984" marT="6984" marB="0" anchor="ctr">
                    <a:noFill/>
                  </a:tcPr>
                </a:tc>
                <a:tc>
                  <a:txBody>
                    <a:bodyPr/>
                    <a:lstStyle/>
                    <a:p>
                      <a:pPr algn="l" fontAlgn="ctr"/>
                      <a:r>
                        <a:rPr lang="fr-FR" sz="2000" b="1" i="0" u="none" strike="noStrike" dirty="0">
                          <a:solidFill>
                            <a:srgbClr val="002060"/>
                          </a:solidFill>
                          <a:effectLst/>
                          <a:latin typeface="Calibri" panose="020F0502020204030204" pitchFamily="34" charset="0"/>
                        </a:rPr>
                        <a:t>La certification de la qualité des soins : « Patients, soignants, un engagement partagé »</a:t>
                      </a:r>
                    </a:p>
                  </a:txBody>
                  <a:tcPr marL="6984" marR="6984" marT="6984" marB="0" anchor="ctr">
                    <a:noFill/>
                  </a:tcPr>
                </a:tc>
                <a:extLst>
                  <a:ext uri="{0D108BD9-81ED-4DB2-BD59-A6C34878D82A}">
                    <a16:rowId xmlns:a16="http://schemas.microsoft.com/office/drawing/2014/main" val="1858296592"/>
                  </a:ext>
                </a:extLst>
              </a:tr>
            </a:tbl>
          </a:graphicData>
        </a:graphic>
      </p:graphicFrame>
      <p:sp>
        <p:nvSpPr>
          <p:cNvPr id="7" name="ZoneTexte 6">
            <a:extLst>
              <a:ext uri="{FF2B5EF4-FFF2-40B4-BE49-F238E27FC236}">
                <a16:creationId xmlns:a16="http://schemas.microsoft.com/office/drawing/2014/main" id="{52CAA2F2-82E4-2637-6E42-7015AADEA01C}"/>
              </a:ext>
            </a:extLst>
          </p:cNvPr>
          <p:cNvSpPr txBox="1"/>
          <p:nvPr/>
        </p:nvSpPr>
        <p:spPr>
          <a:xfrm>
            <a:off x="239001" y="1455811"/>
            <a:ext cx="11612879" cy="4893647"/>
          </a:xfrm>
          <a:prstGeom prst="rect">
            <a:avLst/>
          </a:prstGeom>
          <a:noFill/>
        </p:spPr>
        <p:txBody>
          <a:bodyPr wrap="square">
            <a:spAutoFit/>
          </a:bodyPr>
          <a:lstStyle/>
          <a:p>
            <a:r>
              <a:rPr lang="fr-FR" sz="2000" dirty="0">
                <a:solidFill>
                  <a:srgbClr val="0070C0"/>
                </a:solidFill>
              </a:rPr>
              <a:t>•   </a:t>
            </a:r>
            <a:r>
              <a:rPr lang="fr-FR" sz="2600" dirty="0">
                <a:solidFill>
                  <a:srgbClr val="0070C0"/>
                </a:solidFill>
              </a:rPr>
              <a:t>La certification n’est pas une inspection.</a:t>
            </a:r>
          </a:p>
          <a:p>
            <a:r>
              <a:rPr lang="fr-FR" sz="2600" dirty="0">
                <a:solidFill>
                  <a:srgbClr val="0070C0"/>
                </a:solidFill>
              </a:rPr>
              <a:t>•   La certification n’est pas un palmarès des hôpitaux et cliniques entre eux.</a:t>
            </a:r>
          </a:p>
          <a:p>
            <a:r>
              <a:rPr lang="fr-FR" sz="2600" dirty="0">
                <a:solidFill>
                  <a:srgbClr val="0070C0"/>
                </a:solidFill>
              </a:rPr>
              <a:t>•   La certification n'interfère pas avec les autres évaluations règlementaires applicables aux</a:t>
            </a:r>
          </a:p>
          <a:p>
            <a:r>
              <a:rPr lang="fr-FR" sz="2600" dirty="0">
                <a:solidFill>
                  <a:srgbClr val="0070C0"/>
                </a:solidFill>
              </a:rPr>
              <a:t>établissements de santé (COFRAC, ASN, DDPP...).</a:t>
            </a:r>
          </a:p>
          <a:p>
            <a:pPr marL="342900" indent="-342900">
              <a:buFont typeface="Arial" panose="020B0604020202020204" pitchFamily="34" charset="0"/>
              <a:buChar char="•"/>
            </a:pPr>
            <a:r>
              <a:rPr lang="fr-FR" sz="2600" dirty="0">
                <a:solidFill>
                  <a:srgbClr val="0070C0"/>
                </a:solidFill>
              </a:rPr>
              <a:t>Parmi les modalités de mesure de la qualité des soins en établissement de santé, la certification est le seul dispositif national en France qui offre un cadre global d’analyse et d’évaluation externe de la qualité des soins et des prises en charge encourageant les voies d’amélioration adaptées à un établissement de santé, elle constitue un levier</a:t>
            </a:r>
          </a:p>
          <a:p>
            <a:r>
              <a:rPr lang="fr-FR" sz="2600" dirty="0">
                <a:solidFill>
                  <a:srgbClr val="0070C0"/>
                </a:solidFill>
              </a:rPr>
              <a:t>     de mobilisation des professionnels de santé et des représentants des usagers.</a:t>
            </a:r>
          </a:p>
          <a:p>
            <a:pPr marL="342900" indent="-342900">
              <a:buFont typeface="Arial" panose="020B0604020202020204" pitchFamily="34" charset="0"/>
              <a:buChar char="•"/>
            </a:pPr>
            <a:r>
              <a:rPr lang="fr-FR" sz="2600" dirty="0">
                <a:solidFill>
                  <a:srgbClr val="0070C0"/>
                </a:solidFill>
              </a:rPr>
              <a:t>Cette démarche est réalisée selon des standards internationaux </a:t>
            </a:r>
          </a:p>
        </p:txBody>
      </p:sp>
    </p:spTree>
    <p:extLst>
      <p:ext uri="{BB962C8B-B14F-4D97-AF65-F5344CB8AC3E}">
        <p14:creationId xmlns:p14="http://schemas.microsoft.com/office/powerpoint/2010/main" val="1694043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63CD3-0779-DF87-982D-ED27012A3680}"/>
            </a:ext>
          </a:extLst>
        </p:cNvPr>
        <p:cNvGrpSpPr/>
        <p:nvPr/>
      </p:nvGrpSpPr>
      <p:grpSpPr>
        <a:xfrm>
          <a:off x="0" y="0"/>
          <a:ext cx="0" cy="0"/>
          <a:chOff x="0" y="0"/>
          <a:chExt cx="0" cy="0"/>
        </a:xfrm>
      </p:grpSpPr>
      <p:pic>
        <p:nvPicPr>
          <p:cNvPr id="6" name="Image 5" descr="Une image contenant texte, Police, Graphique, logo">
            <a:extLst>
              <a:ext uri="{FF2B5EF4-FFF2-40B4-BE49-F238E27FC236}">
                <a16:creationId xmlns:a16="http://schemas.microsoft.com/office/drawing/2014/main" id="{0D25ADB2-0F76-9371-66C8-71BEA5F63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2957" y="27624"/>
            <a:ext cx="1395984" cy="1117354"/>
          </a:xfrm>
          <a:prstGeom prst="rect">
            <a:avLst/>
          </a:prstGeom>
        </p:spPr>
      </p:pic>
      <p:sp>
        <p:nvSpPr>
          <p:cNvPr id="5" name="Freeform 41">
            <a:extLst>
              <a:ext uri="{FF2B5EF4-FFF2-40B4-BE49-F238E27FC236}">
                <a16:creationId xmlns:a16="http://schemas.microsoft.com/office/drawing/2014/main" id="{B1E66425-8833-A6B9-7644-98C9DEC331F2}"/>
              </a:ext>
            </a:extLst>
          </p:cNvPr>
          <p:cNvSpPr/>
          <p:nvPr/>
        </p:nvSpPr>
        <p:spPr>
          <a:xfrm>
            <a:off x="10210800" y="155415"/>
            <a:ext cx="1724633" cy="571412"/>
          </a:xfrm>
          <a:custGeom>
            <a:avLst/>
            <a:gdLst/>
            <a:ahLst/>
            <a:cxnLst/>
            <a:rect l="l" t="t" r="r" b="b"/>
            <a:pathLst>
              <a:path w="3042015" h="908064">
                <a:moveTo>
                  <a:pt x="0" y="0"/>
                </a:moveTo>
                <a:lnTo>
                  <a:pt x="3042015" y="0"/>
                </a:lnTo>
                <a:lnTo>
                  <a:pt x="3042015" y="908064"/>
                </a:lnTo>
                <a:lnTo>
                  <a:pt x="0" y="908064"/>
                </a:lnTo>
                <a:lnTo>
                  <a:pt x="0" y="0"/>
                </a:lnTo>
                <a:close/>
              </a:path>
            </a:pathLst>
          </a:custGeom>
          <a:blipFill>
            <a:blip r:embed="rId4"/>
            <a:stretch>
              <a:fillRect/>
            </a:stretch>
          </a:blipFill>
        </p:spPr>
        <p:txBody>
          <a:bodyPr/>
          <a:lstStyle/>
          <a:p>
            <a:pPr defTabSz="457223">
              <a:defRPr/>
            </a:pPr>
            <a:endParaRPr lang="fr-FR" sz="900">
              <a:solidFill>
                <a:prstClr val="black"/>
              </a:solidFill>
              <a:latin typeface="Calibri"/>
            </a:endParaRPr>
          </a:p>
        </p:txBody>
      </p:sp>
      <p:sp>
        <p:nvSpPr>
          <p:cNvPr id="12" name="Espace réservé du numéro de diapositive 6">
            <a:extLst>
              <a:ext uri="{FF2B5EF4-FFF2-40B4-BE49-F238E27FC236}">
                <a16:creationId xmlns:a16="http://schemas.microsoft.com/office/drawing/2014/main" id="{2F81AC25-3958-0A6B-70FC-84B77DC2FD02}"/>
              </a:ext>
            </a:extLst>
          </p:cNvPr>
          <p:cNvSpPr>
            <a:spLocks noGrp="1"/>
          </p:cNvSpPr>
          <p:nvPr>
            <p:ph type="sldNum" sz="quarter" idx="12"/>
          </p:nvPr>
        </p:nvSpPr>
        <p:spPr>
          <a:xfrm>
            <a:off x="8077200" y="6356351"/>
            <a:ext cx="2133600" cy="365125"/>
          </a:xfrm>
        </p:spPr>
        <p:txBody>
          <a:bodyPr/>
          <a:lstStyle/>
          <a:p>
            <a:fld id="{CF4668DC-857F-487D-BFFA-8C0CA5037977}" type="slidenum">
              <a:rPr lang="fr-BE" smtClean="0"/>
              <a:t>3</a:t>
            </a:fld>
            <a:endParaRPr lang="fr-BE" dirty="0"/>
          </a:p>
        </p:txBody>
      </p:sp>
      <p:sp>
        <p:nvSpPr>
          <p:cNvPr id="2" name="Titre 1">
            <a:extLst>
              <a:ext uri="{FF2B5EF4-FFF2-40B4-BE49-F238E27FC236}">
                <a16:creationId xmlns:a16="http://schemas.microsoft.com/office/drawing/2014/main" id="{B3F05C1B-43A5-4221-7B93-DD623F10DEF7}"/>
              </a:ext>
            </a:extLst>
          </p:cNvPr>
          <p:cNvSpPr>
            <a:spLocks noGrp="1"/>
          </p:cNvSpPr>
          <p:nvPr>
            <p:ph type="title"/>
          </p:nvPr>
        </p:nvSpPr>
        <p:spPr>
          <a:xfrm>
            <a:off x="82296" y="43035"/>
            <a:ext cx="8677270" cy="1412776"/>
          </a:xfrm>
        </p:spPr>
        <p:txBody>
          <a:bodyPr>
            <a:normAutofit/>
          </a:bodyPr>
          <a:lstStyle/>
          <a:p>
            <a:r>
              <a:rPr lang="fr-FR" sz="3000" dirty="0">
                <a:solidFill>
                  <a:srgbClr val="000099"/>
                </a:solidFill>
                <a:latin typeface="Berlin Sans FB" panose="020E0602020502020306" pitchFamily="34" charset="0"/>
              </a:rPr>
              <a:t>Les attendus</a:t>
            </a:r>
            <a:br>
              <a:rPr lang="fr-FR" sz="3000" dirty="0">
                <a:solidFill>
                  <a:srgbClr val="00B0F0"/>
                </a:solidFill>
                <a:latin typeface="Berlin Sans FB" panose="020E0602020502020306" pitchFamily="34" charset="0"/>
              </a:rPr>
            </a:br>
            <a:endParaRPr lang="fr-FR" sz="3600" dirty="0">
              <a:solidFill>
                <a:srgbClr val="0070C0"/>
              </a:solidFill>
              <a:latin typeface="Berlin Sans FB" panose="020E0602020502020306" pitchFamily="34" charset="0"/>
            </a:endParaRPr>
          </a:p>
        </p:txBody>
      </p:sp>
      <p:graphicFrame>
        <p:nvGraphicFramePr>
          <p:cNvPr id="4" name="Tableau 3">
            <a:extLst>
              <a:ext uri="{FF2B5EF4-FFF2-40B4-BE49-F238E27FC236}">
                <a16:creationId xmlns:a16="http://schemas.microsoft.com/office/drawing/2014/main" id="{DC1F9CDD-887A-4D25-B1B5-771CDCDB5949}"/>
              </a:ext>
            </a:extLst>
          </p:cNvPr>
          <p:cNvGraphicFramePr>
            <a:graphicFrameLocks noGrp="1"/>
          </p:cNvGraphicFramePr>
          <p:nvPr>
            <p:extLst>
              <p:ext uri="{D42A27DB-BD31-4B8C-83A1-F6EECF244321}">
                <p14:modId xmlns:p14="http://schemas.microsoft.com/office/powerpoint/2010/main" val="1455204114"/>
              </p:ext>
            </p:extLst>
          </p:nvPr>
        </p:nvGraphicFramePr>
        <p:xfrm>
          <a:off x="574431" y="741343"/>
          <a:ext cx="9657716" cy="838092"/>
        </p:xfrm>
        <a:graphic>
          <a:graphicData uri="http://schemas.openxmlformats.org/drawingml/2006/table">
            <a:tbl>
              <a:tblPr>
                <a:tableStyleId>{5C22544A-7EE6-4342-B048-85BDC9FD1C3A}</a:tableStyleId>
              </a:tblPr>
              <a:tblGrid>
                <a:gridCol w="71118">
                  <a:extLst>
                    <a:ext uri="{9D8B030D-6E8A-4147-A177-3AD203B41FA5}">
                      <a16:colId xmlns:a16="http://schemas.microsoft.com/office/drawing/2014/main" val="3587127617"/>
                    </a:ext>
                  </a:extLst>
                </a:gridCol>
                <a:gridCol w="9586598">
                  <a:extLst>
                    <a:ext uri="{9D8B030D-6E8A-4147-A177-3AD203B41FA5}">
                      <a16:colId xmlns:a16="http://schemas.microsoft.com/office/drawing/2014/main" val="2304090558"/>
                    </a:ext>
                  </a:extLst>
                </a:gridCol>
              </a:tblGrid>
              <a:tr h="838092">
                <a:tc>
                  <a:txBody>
                    <a:bodyPr/>
                    <a:lstStyle/>
                    <a:p>
                      <a:pPr algn="l" fontAlgn="ctr"/>
                      <a:endParaRPr lang="fr-FR" sz="2000" b="1" i="0" u="none" strike="noStrike" dirty="0">
                        <a:solidFill>
                          <a:srgbClr val="002060"/>
                        </a:solidFill>
                        <a:effectLst/>
                        <a:latin typeface="Calibri" panose="020F0502020204030204" pitchFamily="34" charset="0"/>
                      </a:endParaRPr>
                    </a:p>
                  </a:txBody>
                  <a:tcPr marL="6984" marR="6984" marT="6984" marB="0" anchor="ctr">
                    <a:noFill/>
                  </a:tcPr>
                </a:tc>
                <a:tc>
                  <a:txBody>
                    <a:bodyPr/>
                    <a:lstStyle/>
                    <a:p>
                      <a:pPr algn="l" fontAlgn="ctr"/>
                      <a:r>
                        <a:rPr lang="fr-FR" sz="2000" b="1" i="0" u="none" strike="noStrike" dirty="0">
                          <a:solidFill>
                            <a:srgbClr val="002060"/>
                          </a:solidFill>
                          <a:effectLst/>
                          <a:latin typeface="Calibri" panose="020F0502020204030204" pitchFamily="34" charset="0"/>
                        </a:rPr>
                        <a:t>La certification de la qualité des soins : « Patients, soignants, un engagement partagé »</a:t>
                      </a:r>
                    </a:p>
                  </a:txBody>
                  <a:tcPr marL="6984" marR="6984" marT="6984" marB="0" anchor="ctr">
                    <a:noFill/>
                  </a:tcPr>
                </a:tc>
                <a:extLst>
                  <a:ext uri="{0D108BD9-81ED-4DB2-BD59-A6C34878D82A}">
                    <a16:rowId xmlns:a16="http://schemas.microsoft.com/office/drawing/2014/main" val="1858296592"/>
                  </a:ext>
                </a:extLst>
              </a:tr>
            </a:tbl>
          </a:graphicData>
        </a:graphic>
      </p:graphicFrame>
      <p:sp>
        <p:nvSpPr>
          <p:cNvPr id="7" name="ZoneTexte 6">
            <a:extLst>
              <a:ext uri="{FF2B5EF4-FFF2-40B4-BE49-F238E27FC236}">
                <a16:creationId xmlns:a16="http://schemas.microsoft.com/office/drawing/2014/main" id="{52CAA2F2-82E4-2637-6E42-7015AADEA01C}"/>
              </a:ext>
            </a:extLst>
          </p:cNvPr>
          <p:cNvSpPr txBox="1"/>
          <p:nvPr/>
        </p:nvSpPr>
        <p:spPr>
          <a:xfrm>
            <a:off x="239001" y="1326857"/>
            <a:ext cx="11952999" cy="5632311"/>
          </a:xfrm>
          <a:prstGeom prst="rect">
            <a:avLst/>
          </a:prstGeom>
          <a:noFill/>
        </p:spPr>
        <p:txBody>
          <a:bodyPr wrap="square">
            <a:spAutoFit/>
          </a:bodyPr>
          <a:lstStyle/>
          <a:p>
            <a:r>
              <a:rPr lang="fr-FR" sz="2000" dirty="0">
                <a:solidFill>
                  <a:srgbClr val="0070C0"/>
                </a:solidFill>
              </a:rPr>
              <a:t>Un référentiel structuré en </a:t>
            </a:r>
            <a:r>
              <a:rPr lang="fr-FR" sz="2000" b="1" dirty="0">
                <a:solidFill>
                  <a:srgbClr val="0070C0"/>
                </a:solidFill>
              </a:rPr>
              <a:t>12 objectifs répartis en trois chapitres </a:t>
            </a:r>
            <a:r>
              <a:rPr lang="fr-FR" sz="2000" dirty="0">
                <a:solidFill>
                  <a:srgbClr val="0070C0"/>
                </a:solidFill>
              </a:rPr>
              <a:t>: le patient, les équipes de soins, l’établissement</a:t>
            </a:r>
          </a:p>
          <a:p>
            <a:r>
              <a:rPr lang="fr-FR" sz="2000" b="1" dirty="0">
                <a:solidFill>
                  <a:srgbClr val="0070C0"/>
                </a:solidFill>
              </a:rPr>
              <a:t>Chapitre 1, Le patient</a:t>
            </a:r>
          </a:p>
          <a:p>
            <a:r>
              <a:rPr lang="fr-FR" sz="2000" dirty="0">
                <a:solidFill>
                  <a:srgbClr val="0070C0"/>
                </a:solidFill>
              </a:rPr>
              <a:t>1.1 – Le respect des droits du patient</a:t>
            </a:r>
          </a:p>
          <a:p>
            <a:r>
              <a:rPr lang="fr-FR" sz="2000" dirty="0">
                <a:solidFill>
                  <a:srgbClr val="0070C0"/>
                </a:solidFill>
              </a:rPr>
              <a:t>1.2 – L'information du patient</a:t>
            </a:r>
          </a:p>
          <a:p>
            <a:r>
              <a:rPr lang="fr-FR" sz="2000" dirty="0">
                <a:solidFill>
                  <a:srgbClr val="0070C0"/>
                </a:solidFill>
              </a:rPr>
              <a:t>1.3 – L'engagement du patient dans son projet de soins</a:t>
            </a:r>
          </a:p>
          <a:p>
            <a:r>
              <a:rPr lang="fr-FR" sz="2000" dirty="0">
                <a:solidFill>
                  <a:srgbClr val="0070C0"/>
                </a:solidFill>
              </a:rPr>
              <a:t>1.4 – L'implication des patients et de leurs représentants dans la vie de l'établissement</a:t>
            </a:r>
          </a:p>
          <a:p>
            <a:r>
              <a:rPr lang="fr-FR" sz="2000" b="1" dirty="0">
                <a:solidFill>
                  <a:srgbClr val="0070C0"/>
                </a:solidFill>
              </a:rPr>
              <a:t>Chapitre 2 Les équipes de soins</a:t>
            </a:r>
          </a:p>
          <a:p>
            <a:r>
              <a:rPr lang="fr-FR" sz="2000" dirty="0">
                <a:solidFill>
                  <a:srgbClr val="0070C0"/>
                </a:solidFill>
              </a:rPr>
              <a:t>2.1 – La coordination des équipes pour la prise en charge du patient</a:t>
            </a:r>
          </a:p>
          <a:p>
            <a:r>
              <a:rPr lang="fr-FR" sz="2000" dirty="0">
                <a:solidFill>
                  <a:srgbClr val="0070C0"/>
                </a:solidFill>
              </a:rPr>
              <a:t>2.2 – La maîtrise des risques liés aux pratiques</a:t>
            </a:r>
          </a:p>
          <a:p>
            <a:r>
              <a:rPr lang="fr-FR" sz="2000" dirty="0">
                <a:solidFill>
                  <a:srgbClr val="0070C0"/>
                </a:solidFill>
              </a:rPr>
              <a:t>2.3 – La sécurité dans les secteurs à risques majeurs (urgences, chirurgie et interventionnel, maternité,</a:t>
            </a:r>
          </a:p>
          <a:p>
            <a:r>
              <a:rPr lang="fr-FR" sz="2000" dirty="0">
                <a:solidFill>
                  <a:srgbClr val="0070C0"/>
                </a:solidFill>
              </a:rPr>
              <a:t>soins critiques, SAMU/SMUR, santé mentale et psychiatrie…)</a:t>
            </a:r>
          </a:p>
          <a:p>
            <a:r>
              <a:rPr lang="fr-FR" sz="2000" dirty="0">
                <a:solidFill>
                  <a:srgbClr val="0070C0"/>
                </a:solidFill>
              </a:rPr>
              <a:t>2.4 – La culture de la pertinence et de l'évaluation</a:t>
            </a:r>
          </a:p>
          <a:p>
            <a:r>
              <a:rPr lang="fr-FR" sz="2000" b="1" dirty="0">
                <a:solidFill>
                  <a:srgbClr val="0070C0"/>
                </a:solidFill>
              </a:rPr>
              <a:t>Chapitre 3 L’établissement</a:t>
            </a:r>
          </a:p>
          <a:p>
            <a:r>
              <a:rPr lang="fr-FR" sz="2000" dirty="0">
                <a:solidFill>
                  <a:srgbClr val="0070C0"/>
                </a:solidFill>
              </a:rPr>
              <a:t>3.1 – Le management global par la qualité et la sécurité des soins</a:t>
            </a:r>
          </a:p>
          <a:p>
            <a:r>
              <a:rPr lang="fr-FR" sz="2000" dirty="0">
                <a:solidFill>
                  <a:srgbClr val="0070C0"/>
                </a:solidFill>
              </a:rPr>
              <a:t>3.2 – La maîtrise des ressources professionnelles et des compétences</a:t>
            </a:r>
          </a:p>
          <a:p>
            <a:r>
              <a:rPr lang="fr-FR" sz="2000" dirty="0">
                <a:solidFill>
                  <a:srgbClr val="0070C0"/>
                </a:solidFill>
              </a:rPr>
              <a:t>3.3 – Le positionnement territorial</a:t>
            </a:r>
          </a:p>
          <a:p>
            <a:r>
              <a:rPr lang="fr-FR" sz="2000" dirty="0">
                <a:solidFill>
                  <a:srgbClr val="0070C0"/>
                </a:solidFill>
              </a:rPr>
              <a:t>3.4 – L'adaptation à des soins </a:t>
            </a:r>
          </a:p>
        </p:txBody>
      </p:sp>
    </p:spTree>
    <p:extLst>
      <p:ext uri="{BB962C8B-B14F-4D97-AF65-F5344CB8AC3E}">
        <p14:creationId xmlns:p14="http://schemas.microsoft.com/office/powerpoint/2010/main" val="3853023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63CD3-0779-DF87-982D-ED27012A3680}"/>
            </a:ext>
          </a:extLst>
        </p:cNvPr>
        <p:cNvGrpSpPr/>
        <p:nvPr/>
      </p:nvGrpSpPr>
      <p:grpSpPr>
        <a:xfrm>
          <a:off x="0" y="0"/>
          <a:ext cx="0" cy="0"/>
          <a:chOff x="0" y="0"/>
          <a:chExt cx="0" cy="0"/>
        </a:xfrm>
      </p:grpSpPr>
      <p:pic>
        <p:nvPicPr>
          <p:cNvPr id="6" name="Image 5" descr="Une image contenant texte, Police, Graphique, logo">
            <a:extLst>
              <a:ext uri="{FF2B5EF4-FFF2-40B4-BE49-F238E27FC236}">
                <a16:creationId xmlns:a16="http://schemas.microsoft.com/office/drawing/2014/main" id="{0D25ADB2-0F76-9371-66C8-71BEA5F63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2957" y="27624"/>
            <a:ext cx="1395984" cy="1117354"/>
          </a:xfrm>
          <a:prstGeom prst="rect">
            <a:avLst/>
          </a:prstGeom>
        </p:spPr>
      </p:pic>
      <p:sp>
        <p:nvSpPr>
          <p:cNvPr id="5" name="Freeform 41">
            <a:extLst>
              <a:ext uri="{FF2B5EF4-FFF2-40B4-BE49-F238E27FC236}">
                <a16:creationId xmlns:a16="http://schemas.microsoft.com/office/drawing/2014/main" id="{B1E66425-8833-A6B9-7644-98C9DEC331F2}"/>
              </a:ext>
            </a:extLst>
          </p:cNvPr>
          <p:cNvSpPr/>
          <p:nvPr/>
        </p:nvSpPr>
        <p:spPr>
          <a:xfrm>
            <a:off x="10210800" y="155415"/>
            <a:ext cx="1724633" cy="571412"/>
          </a:xfrm>
          <a:custGeom>
            <a:avLst/>
            <a:gdLst/>
            <a:ahLst/>
            <a:cxnLst/>
            <a:rect l="l" t="t" r="r" b="b"/>
            <a:pathLst>
              <a:path w="3042015" h="908064">
                <a:moveTo>
                  <a:pt x="0" y="0"/>
                </a:moveTo>
                <a:lnTo>
                  <a:pt x="3042015" y="0"/>
                </a:lnTo>
                <a:lnTo>
                  <a:pt x="3042015" y="908064"/>
                </a:lnTo>
                <a:lnTo>
                  <a:pt x="0" y="908064"/>
                </a:lnTo>
                <a:lnTo>
                  <a:pt x="0" y="0"/>
                </a:lnTo>
                <a:close/>
              </a:path>
            </a:pathLst>
          </a:custGeom>
          <a:blipFill>
            <a:blip r:embed="rId4"/>
            <a:stretch>
              <a:fillRect/>
            </a:stretch>
          </a:blipFill>
        </p:spPr>
        <p:txBody>
          <a:bodyPr/>
          <a:lstStyle/>
          <a:p>
            <a:pPr defTabSz="457223">
              <a:defRPr/>
            </a:pPr>
            <a:endParaRPr lang="fr-FR" sz="900">
              <a:solidFill>
                <a:prstClr val="black"/>
              </a:solidFill>
              <a:latin typeface="Calibri"/>
            </a:endParaRPr>
          </a:p>
        </p:txBody>
      </p:sp>
      <p:sp>
        <p:nvSpPr>
          <p:cNvPr id="12" name="Espace réservé du numéro de diapositive 6">
            <a:extLst>
              <a:ext uri="{FF2B5EF4-FFF2-40B4-BE49-F238E27FC236}">
                <a16:creationId xmlns:a16="http://schemas.microsoft.com/office/drawing/2014/main" id="{2F81AC25-3958-0A6B-70FC-84B77DC2FD02}"/>
              </a:ext>
            </a:extLst>
          </p:cNvPr>
          <p:cNvSpPr>
            <a:spLocks noGrp="1"/>
          </p:cNvSpPr>
          <p:nvPr>
            <p:ph type="sldNum" sz="quarter" idx="12"/>
          </p:nvPr>
        </p:nvSpPr>
        <p:spPr>
          <a:xfrm>
            <a:off x="8077200" y="6356351"/>
            <a:ext cx="2133600" cy="365125"/>
          </a:xfrm>
        </p:spPr>
        <p:txBody>
          <a:bodyPr/>
          <a:lstStyle/>
          <a:p>
            <a:fld id="{CF4668DC-857F-487D-BFFA-8C0CA5037977}" type="slidenum">
              <a:rPr lang="fr-BE" smtClean="0"/>
              <a:t>4</a:t>
            </a:fld>
            <a:endParaRPr lang="fr-BE" dirty="0"/>
          </a:p>
        </p:txBody>
      </p:sp>
      <p:sp>
        <p:nvSpPr>
          <p:cNvPr id="2" name="Titre 1">
            <a:extLst>
              <a:ext uri="{FF2B5EF4-FFF2-40B4-BE49-F238E27FC236}">
                <a16:creationId xmlns:a16="http://schemas.microsoft.com/office/drawing/2014/main" id="{B3F05C1B-43A5-4221-7B93-DD623F10DEF7}"/>
              </a:ext>
            </a:extLst>
          </p:cNvPr>
          <p:cNvSpPr>
            <a:spLocks noGrp="1"/>
          </p:cNvSpPr>
          <p:nvPr>
            <p:ph type="title"/>
          </p:nvPr>
        </p:nvSpPr>
        <p:spPr>
          <a:xfrm>
            <a:off x="82296" y="43035"/>
            <a:ext cx="8677270" cy="1412776"/>
          </a:xfrm>
        </p:spPr>
        <p:txBody>
          <a:bodyPr>
            <a:normAutofit/>
          </a:bodyPr>
          <a:lstStyle/>
          <a:p>
            <a:r>
              <a:rPr lang="fr-FR" sz="3000" dirty="0">
                <a:solidFill>
                  <a:srgbClr val="000099"/>
                </a:solidFill>
                <a:latin typeface="Berlin Sans FB" panose="020E0602020502020306" pitchFamily="34" charset="0"/>
              </a:rPr>
              <a:t>Les attendus</a:t>
            </a:r>
            <a:br>
              <a:rPr lang="fr-FR" sz="3000" dirty="0">
                <a:solidFill>
                  <a:srgbClr val="00B0F0"/>
                </a:solidFill>
                <a:latin typeface="Berlin Sans FB" panose="020E0602020502020306" pitchFamily="34" charset="0"/>
              </a:rPr>
            </a:br>
            <a:endParaRPr lang="fr-FR" sz="3600" dirty="0">
              <a:solidFill>
                <a:srgbClr val="0070C0"/>
              </a:solidFill>
              <a:latin typeface="Berlin Sans FB" panose="020E0602020502020306" pitchFamily="34" charset="0"/>
            </a:endParaRPr>
          </a:p>
        </p:txBody>
      </p:sp>
      <p:sp>
        <p:nvSpPr>
          <p:cNvPr id="7" name="ZoneTexte 6">
            <a:extLst>
              <a:ext uri="{FF2B5EF4-FFF2-40B4-BE49-F238E27FC236}">
                <a16:creationId xmlns:a16="http://schemas.microsoft.com/office/drawing/2014/main" id="{52CAA2F2-82E4-2637-6E42-7015AADEA01C}"/>
              </a:ext>
            </a:extLst>
          </p:cNvPr>
          <p:cNvSpPr txBox="1"/>
          <p:nvPr/>
        </p:nvSpPr>
        <p:spPr>
          <a:xfrm>
            <a:off x="239001" y="944870"/>
            <a:ext cx="11952999" cy="6001643"/>
          </a:xfrm>
          <a:prstGeom prst="rect">
            <a:avLst/>
          </a:prstGeom>
          <a:noFill/>
        </p:spPr>
        <p:txBody>
          <a:bodyPr wrap="square">
            <a:spAutoFit/>
          </a:bodyPr>
          <a:lstStyle/>
          <a:p>
            <a:r>
              <a:rPr lang="fr-FR" sz="2400" dirty="0">
                <a:solidFill>
                  <a:srgbClr val="0070C0"/>
                </a:solidFill>
              </a:rPr>
              <a:t>Nouveaux critères (référentiel 2027</a:t>
            </a:r>
            <a:r>
              <a:rPr lang="fr-FR" sz="2000" dirty="0">
                <a:solidFill>
                  <a:srgbClr val="0070C0"/>
                </a:solidFill>
              </a:rPr>
              <a:t>) Lien avec le référentiel 2025, composés soit de nouveaux éléments d’évaluation, soit du regroupement d’éléments déjà présents dans le référentiel 2025 ;</a:t>
            </a:r>
          </a:p>
          <a:p>
            <a:endParaRPr lang="fr-FR" sz="2000" dirty="0">
              <a:solidFill>
                <a:srgbClr val="0070C0"/>
              </a:solidFill>
            </a:endParaRPr>
          </a:p>
          <a:p>
            <a:r>
              <a:rPr lang="fr-FR" sz="2000" dirty="0">
                <a:solidFill>
                  <a:srgbClr val="0070C0"/>
                </a:solidFill>
              </a:rPr>
              <a:t>Critère 1.1-10 Les mesures restrictives de libertés (limitation des contacts, des visites, retrait d’</a:t>
            </a:r>
            <a:r>
              <a:rPr lang="fr-FR" sz="2000" dirty="0" err="1">
                <a:solidFill>
                  <a:srgbClr val="0070C0"/>
                </a:solidFill>
              </a:rPr>
              <a:t>effetspersonnels</a:t>
            </a:r>
            <a:r>
              <a:rPr lang="fr-FR" sz="2000" dirty="0">
                <a:solidFill>
                  <a:srgbClr val="0070C0"/>
                </a:solidFill>
              </a:rPr>
              <a:t>...) respectent les bonnes pratiques</a:t>
            </a:r>
          </a:p>
          <a:p>
            <a:r>
              <a:rPr lang="fr-FR" sz="2000" dirty="0">
                <a:solidFill>
                  <a:srgbClr val="0070C0"/>
                </a:solidFill>
              </a:rPr>
              <a:t>Critère 1.2-06 Le patient est informé de ses droits et obligations Critère 1.2-07 Le patient est informé de tout évènement indésirable associé aux soins dans une démarche de transparence fondée sur sa déclaration et son analyse</a:t>
            </a:r>
          </a:p>
          <a:p>
            <a:r>
              <a:rPr lang="fr-FR" sz="2000" dirty="0">
                <a:solidFill>
                  <a:srgbClr val="7030A0"/>
                </a:solidFill>
              </a:rPr>
              <a:t>Critère 1.3-13 La prise en charge du patient intègre une prévention ciblée des consommations de tabac, d’alcool et autres substances psychoactives, visant à réduire les risques et à favoriser l’accès à une aide adaptée </a:t>
            </a:r>
          </a:p>
          <a:p>
            <a:r>
              <a:rPr lang="fr-FR" sz="2000" dirty="0">
                <a:solidFill>
                  <a:srgbClr val="0070C0"/>
                </a:solidFill>
              </a:rPr>
              <a:t>Critère 2.2-14 Les équipes maitrisent les risques liés aux prélèvements de liquides et tissus</a:t>
            </a:r>
          </a:p>
          <a:p>
            <a:r>
              <a:rPr lang="fr-FR" sz="2000" dirty="0">
                <a:solidFill>
                  <a:srgbClr val="0070C0"/>
                </a:solidFill>
              </a:rPr>
              <a:t>biologiques</a:t>
            </a:r>
          </a:p>
          <a:p>
            <a:r>
              <a:rPr lang="fr-FR" sz="2000" dirty="0">
                <a:solidFill>
                  <a:srgbClr val="7030A0"/>
                </a:solidFill>
              </a:rPr>
              <a:t>Critère 2.3-17 Les équipes des unités de néonatologie (unité de réanimation néonatale, unité de soins intensifs néonataux, unité de néonatologie et unité kangourou) assurent une prise en charge coordonnée, sécurisée et centrée sur le nouveau-né et sa famille.</a:t>
            </a:r>
          </a:p>
          <a:p>
            <a:r>
              <a:rPr lang="fr-FR" sz="2000" dirty="0">
                <a:solidFill>
                  <a:srgbClr val="0070C0"/>
                </a:solidFill>
              </a:rPr>
              <a:t>Critère 2.4-10 Les équipes de santé mentale et psychiatrie améliorent leurs pratiques en analysant leurs indicateurs</a:t>
            </a:r>
          </a:p>
          <a:p>
            <a:r>
              <a:rPr lang="fr-FR" sz="2000" dirty="0">
                <a:solidFill>
                  <a:srgbClr val="7030A0"/>
                </a:solidFill>
              </a:rPr>
              <a:t>Critère 3.2-12 L’établissement met en œuvre une politique active de prévention, de repérage,</a:t>
            </a:r>
          </a:p>
          <a:p>
            <a:r>
              <a:rPr lang="fr-FR" sz="2000" dirty="0">
                <a:solidFill>
                  <a:srgbClr val="7030A0"/>
                </a:solidFill>
              </a:rPr>
              <a:t>de signalement et de traitement des violences sexistes et sexuelles entre professionnels Nouveaux EE</a:t>
            </a:r>
          </a:p>
        </p:txBody>
      </p:sp>
    </p:spTree>
    <p:extLst>
      <p:ext uri="{BB962C8B-B14F-4D97-AF65-F5344CB8AC3E}">
        <p14:creationId xmlns:p14="http://schemas.microsoft.com/office/powerpoint/2010/main" val="3902162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173BA-BAED-3523-CBE4-9FED85880FD2}"/>
            </a:ext>
          </a:extLst>
        </p:cNvPr>
        <p:cNvGrpSpPr/>
        <p:nvPr/>
      </p:nvGrpSpPr>
      <p:grpSpPr>
        <a:xfrm>
          <a:off x="0" y="0"/>
          <a:ext cx="0" cy="0"/>
          <a:chOff x="0" y="0"/>
          <a:chExt cx="0" cy="0"/>
        </a:xfrm>
      </p:grpSpPr>
      <p:pic>
        <p:nvPicPr>
          <p:cNvPr id="6" name="Image 5" descr="Une image contenant texte, Police, Graphique, logo">
            <a:extLst>
              <a:ext uri="{FF2B5EF4-FFF2-40B4-BE49-F238E27FC236}">
                <a16:creationId xmlns:a16="http://schemas.microsoft.com/office/drawing/2014/main" id="{0C6E8517-B884-45FA-7285-46A3AC29EE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2957" y="27624"/>
            <a:ext cx="1395984" cy="1117354"/>
          </a:xfrm>
          <a:prstGeom prst="rect">
            <a:avLst/>
          </a:prstGeom>
        </p:spPr>
      </p:pic>
      <p:sp>
        <p:nvSpPr>
          <p:cNvPr id="5" name="Freeform 41">
            <a:extLst>
              <a:ext uri="{FF2B5EF4-FFF2-40B4-BE49-F238E27FC236}">
                <a16:creationId xmlns:a16="http://schemas.microsoft.com/office/drawing/2014/main" id="{29E47C2A-98CD-7B17-1CAE-5E7C64EFF572}"/>
              </a:ext>
            </a:extLst>
          </p:cNvPr>
          <p:cNvSpPr/>
          <p:nvPr/>
        </p:nvSpPr>
        <p:spPr>
          <a:xfrm>
            <a:off x="10319876" y="147942"/>
            <a:ext cx="1724633" cy="571412"/>
          </a:xfrm>
          <a:custGeom>
            <a:avLst/>
            <a:gdLst/>
            <a:ahLst/>
            <a:cxnLst/>
            <a:rect l="l" t="t" r="r" b="b"/>
            <a:pathLst>
              <a:path w="3042015" h="908064">
                <a:moveTo>
                  <a:pt x="0" y="0"/>
                </a:moveTo>
                <a:lnTo>
                  <a:pt x="3042015" y="0"/>
                </a:lnTo>
                <a:lnTo>
                  <a:pt x="3042015" y="908064"/>
                </a:lnTo>
                <a:lnTo>
                  <a:pt x="0" y="908064"/>
                </a:lnTo>
                <a:lnTo>
                  <a:pt x="0" y="0"/>
                </a:lnTo>
                <a:close/>
              </a:path>
            </a:pathLst>
          </a:custGeom>
          <a:blipFill>
            <a:blip r:embed="rId4"/>
            <a:stretch>
              <a:fillRect/>
            </a:stretch>
          </a:blipFill>
        </p:spPr>
        <p:txBody>
          <a:bodyPr/>
          <a:lstStyle/>
          <a:p>
            <a:pPr defTabSz="457223">
              <a:defRPr/>
            </a:pPr>
            <a:endParaRPr lang="fr-FR" sz="900">
              <a:solidFill>
                <a:prstClr val="black"/>
              </a:solidFill>
              <a:latin typeface="Calibri"/>
            </a:endParaRPr>
          </a:p>
        </p:txBody>
      </p:sp>
      <p:sp>
        <p:nvSpPr>
          <p:cNvPr id="12" name="Espace réservé du numéro de diapositive 6">
            <a:extLst>
              <a:ext uri="{FF2B5EF4-FFF2-40B4-BE49-F238E27FC236}">
                <a16:creationId xmlns:a16="http://schemas.microsoft.com/office/drawing/2014/main" id="{DB02E947-991E-AD31-8B54-8D98A48DAA7F}"/>
              </a:ext>
            </a:extLst>
          </p:cNvPr>
          <p:cNvSpPr>
            <a:spLocks noGrp="1"/>
          </p:cNvSpPr>
          <p:nvPr>
            <p:ph type="sldNum" sz="quarter" idx="12"/>
          </p:nvPr>
        </p:nvSpPr>
        <p:spPr>
          <a:xfrm>
            <a:off x="8077200" y="6356351"/>
            <a:ext cx="2133600" cy="365125"/>
          </a:xfrm>
        </p:spPr>
        <p:txBody>
          <a:bodyPr/>
          <a:lstStyle/>
          <a:p>
            <a:fld id="{CF4668DC-857F-487D-BFFA-8C0CA5037977}" type="slidenum">
              <a:rPr lang="fr-BE" smtClean="0"/>
              <a:t>5</a:t>
            </a:fld>
            <a:endParaRPr lang="fr-BE"/>
          </a:p>
        </p:txBody>
      </p:sp>
      <p:sp>
        <p:nvSpPr>
          <p:cNvPr id="2" name="Titre 1">
            <a:extLst>
              <a:ext uri="{FF2B5EF4-FFF2-40B4-BE49-F238E27FC236}">
                <a16:creationId xmlns:a16="http://schemas.microsoft.com/office/drawing/2014/main" id="{C008CF09-1A65-062B-1F33-01F4049064DD}"/>
              </a:ext>
            </a:extLst>
          </p:cNvPr>
          <p:cNvSpPr>
            <a:spLocks noGrp="1"/>
          </p:cNvSpPr>
          <p:nvPr>
            <p:ph type="title"/>
          </p:nvPr>
        </p:nvSpPr>
        <p:spPr>
          <a:xfrm>
            <a:off x="0" y="43035"/>
            <a:ext cx="8759566" cy="1412776"/>
          </a:xfrm>
        </p:spPr>
        <p:txBody>
          <a:bodyPr>
            <a:normAutofit/>
          </a:bodyPr>
          <a:lstStyle/>
          <a:p>
            <a:r>
              <a:rPr lang="fr-FR" sz="3000" dirty="0">
                <a:solidFill>
                  <a:srgbClr val="000099"/>
                </a:solidFill>
                <a:latin typeface="Berlin Sans FB" panose="020E0602020502020306" pitchFamily="34" charset="0"/>
              </a:rPr>
              <a:t>Les critères</a:t>
            </a:r>
            <a:br>
              <a:rPr lang="fr-FR" sz="3000" dirty="0">
                <a:solidFill>
                  <a:srgbClr val="00B0F0"/>
                </a:solidFill>
                <a:latin typeface="Berlin Sans FB" panose="020E0602020502020306" pitchFamily="34" charset="0"/>
              </a:rPr>
            </a:br>
            <a:endParaRPr lang="fr-FR" sz="3600" dirty="0">
              <a:solidFill>
                <a:srgbClr val="0070C0"/>
              </a:solidFill>
              <a:latin typeface="Berlin Sans FB" panose="020E0602020502020306" pitchFamily="34" charset="0"/>
            </a:endParaRPr>
          </a:p>
        </p:txBody>
      </p:sp>
      <p:graphicFrame>
        <p:nvGraphicFramePr>
          <p:cNvPr id="9" name="Tableau 8">
            <a:extLst>
              <a:ext uri="{FF2B5EF4-FFF2-40B4-BE49-F238E27FC236}">
                <a16:creationId xmlns:a16="http://schemas.microsoft.com/office/drawing/2014/main" id="{89C3AF48-BE77-58BA-0531-443B52F0B0CC}"/>
              </a:ext>
            </a:extLst>
          </p:cNvPr>
          <p:cNvGraphicFramePr>
            <a:graphicFrameLocks noGrp="1"/>
          </p:cNvGraphicFramePr>
          <p:nvPr>
            <p:extLst>
              <p:ext uri="{D42A27DB-BD31-4B8C-83A1-F6EECF244321}">
                <p14:modId xmlns:p14="http://schemas.microsoft.com/office/powerpoint/2010/main" val="3844228984"/>
              </p:ext>
            </p:extLst>
          </p:nvPr>
        </p:nvGraphicFramePr>
        <p:xfrm>
          <a:off x="345356" y="800655"/>
          <a:ext cx="11230948" cy="729994"/>
        </p:xfrm>
        <a:graphic>
          <a:graphicData uri="http://schemas.openxmlformats.org/drawingml/2006/table">
            <a:tbl>
              <a:tblPr>
                <a:tableStyleId>{5C22544A-7EE6-4342-B048-85BDC9FD1C3A}</a:tableStyleId>
              </a:tblPr>
              <a:tblGrid>
                <a:gridCol w="1903114">
                  <a:extLst>
                    <a:ext uri="{9D8B030D-6E8A-4147-A177-3AD203B41FA5}">
                      <a16:colId xmlns:a16="http://schemas.microsoft.com/office/drawing/2014/main" val="3700166045"/>
                    </a:ext>
                  </a:extLst>
                </a:gridCol>
                <a:gridCol w="9327834">
                  <a:extLst>
                    <a:ext uri="{9D8B030D-6E8A-4147-A177-3AD203B41FA5}">
                      <a16:colId xmlns:a16="http://schemas.microsoft.com/office/drawing/2014/main" val="2738450269"/>
                    </a:ext>
                  </a:extLst>
                </a:gridCol>
              </a:tblGrid>
              <a:tr h="729994">
                <a:tc>
                  <a:txBody>
                    <a:bodyPr/>
                    <a:lstStyle/>
                    <a:p>
                      <a:pPr algn="l" fontAlgn="ctr"/>
                      <a:r>
                        <a:rPr lang="fr-FR" sz="2000" b="1" u="none" strike="noStrike" dirty="0">
                          <a:solidFill>
                            <a:srgbClr val="002060"/>
                          </a:solidFill>
                          <a:effectLst/>
                        </a:rPr>
                        <a:t>Critère 1.4-05 </a:t>
                      </a:r>
                      <a:endParaRPr lang="fr-FR" sz="2000" b="1" i="0" u="none" strike="noStrike" dirty="0">
                        <a:solidFill>
                          <a:srgbClr val="002060"/>
                        </a:solidFill>
                        <a:effectLst/>
                        <a:latin typeface="Calibri" panose="020F0502020204030204" pitchFamily="34" charset="0"/>
                      </a:endParaRPr>
                    </a:p>
                  </a:txBody>
                  <a:tcPr marL="6083" marR="6083" marT="6083" marB="0" anchor="ctr">
                    <a:noFill/>
                  </a:tcPr>
                </a:tc>
                <a:tc>
                  <a:txBody>
                    <a:bodyPr/>
                    <a:lstStyle/>
                    <a:p>
                      <a:pPr algn="l" fontAlgn="ctr"/>
                      <a:r>
                        <a:rPr lang="fr-FR" sz="2000" b="1" u="none" strike="noStrike" dirty="0">
                          <a:solidFill>
                            <a:srgbClr val="002060"/>
                          </a:solidFill>
                          <a:effectLst/>
                        </a:rPr>
                        <a:t>Les représentants des usagers sont impliqués dans la vie de l'établissement</a:t>
                      </a:r>
                      <a:endParaRPr lang="fr-FR" sz="2000" b="1" i="0" u="none" strike="noStrike" dirty="0">
                        <a:solidFill>
                          <a:srgbClr val="002060"/>
                        </a:solidFill>
                        <a:effectLst/>
                        <a:latin typeface="Calibri" panose="020F0502020204030204" pitchFamily="34" charset="0"/>
                      </a:endParaRPr>
                    </a:p>
                  </a:txBody>
                  <a:tcPr marL="6083" marR="6083" marT="6083" marB="0" anchor="ctr">
                    <a:noFill/>
                  </a:tcPr>
                </a:tc>
                <a:extLst>
                  <a:ext uri="{0D108BD9-81ED-4DB2-BD59-A6C34878D82A}">
                    <a16:rowId xmlns:a16="http://schemas.microsoft.com/office/drawing/2014/main" val="1406082150"/>
                  </a:ext>
                </a:extLst>
              </a:tr>
            </a:tbl>
          </a:graphicData>
        </a:graphic>
      </p:graphicFrame>
      <p:sp>
        <p:nvSpPr>
          <p:cNvPr id="4" name="ZoneTexte 3">
            <a:extLst>
              <a:ext uri="{FF2B5EF4-FFF2-40B4-BE49-F238E27FC236}">
                <a16:creationId xmlns:a16="http://schemas.microsoft.com/office/drawing/2014/main" id="{4860E93A-0CB0-1FA8-1D60-A9256C5B451F}"/>
              </a:ext>
            </a:extLst>
          </p:cNvPr>
          <p:cNvSpPr txBox="1"/>
          <p:nvPr/>
        </p:nvSpPr>
        <p:spPr>
          <a:xfrm>
            <a:off x="237744" y="1745003"/>
            <a:ext cx="11599756" cy="4708981"/>
          </a:xfrm>
          <a:prstGeom prst="rect">
            <a:avLst/>
          </a:prstGeom>
          <a:noFill/>
        </p:spPr>
        <p:txBody>
          <a:bodyPr wrap="square">
            <a:spAutoFit/>
          </a:bodyPr>
          <a:lstStyle/>
          <a:p>
            <a:pPr marL="171450" indent="-171450" algn="just" fontAlgn="ctr">
              <a:buFont typeface="Arial" panose="020B0604020202020204" pitchFamily="34" charset="0"/>
              <a:buChar char="•"/>
            </a:pPr>
            <a:r>
              <a:rPr lang="fr-FR" sz="2000" dirty="0">
                <a:solidFill>
                  <a:srgbClr val="0070C0"/>
                </a:solidFill>
              </a:rPr>
              <a:t>Les représentants des usagers participent à l'élaboration et au suivi de la politique qualité/sécurité des soins en lien avec la gouvernance. </a:t>
            </a:r>
          </a:p>
          <a:p>
            <a:pPr marL="171450" indent="-171450" algn="just" fontAlgn="ctr">
              <a:buFont typeface="Arial" panose="020B0604020202020204" pitchFamily="34" charset="0"/>
              <a:buChar char="•"/>
            </a:pPr>
            <a:endParaRPr lang="fr-FR" sz="2000" dirty="0">
              <a:solidFill>
                <a:srgbClr val="0070C0"/>
              </a:solidFill>
            </a:endParaRPr>
          </a:p>
          <a:p>
            <a:pPr marL="171450" indent="-171450" algn="just" fontAlgn="ctr">
              <a:buFont typeface="Arial" panose="020B0604020202020204" pitchFamily="34" charset="0"/>
              <a:buChar char="•"/>
            </a:pPr>
            <a:r>
              <a:rPr lang="fr-FR" sz="2000" dirty="0">
                <a:solidFill>
                  <a:srgbClr val="0070C0"/>
                </a:solidFill>
              </a:rPr>
              <a:t>Le projet des usagers est rédigé par les représentants des usagers en cohérence avec le projet médico-soignant. </a:t>
            </a:r>
          </a:p>
          <a:p>
            <a:pPr marL="171450" indent="-171450" algn="just" fontAlgn="ctr">
              <a:buFont typeface="Arial" panose="020B0604020202020204" pitchFamily="34" charset="0"/>
              <a:buChar char="•"/>
            </a:pPr>
            <a:endParaRPr lang="fr-FR" sz="2000" dirty="0">
              <a:solidFill>
                <a:srgbClr val="0070C0"/>
              </a:solidFill>
            </a:endParaRPr>
          </a:p>
          <a:p>
            <a:pPr marL="171450" indent="-171450" algn="just" fontAlgn="ctr">
              <a:buFont typeface="Arial" panose="020B0604020202020204" pitchFamily="34" charset="0"/>
              <a:buChar char="•"/>
            </a:pPr>
            <a:r>
              <a:rPr lang="fr-FR" sz="2000" dirty="0">
                <a:solidFill>
                  <a:srgbClr val="0070C0"/>
                </a:solidFill>
              </a:rPr>
              <a:t>Les représentants des usagers donnent leur avis sur des projets d’amélioration de la vie quotidienne des patients (accueils, locaux, signalétique, réhabilitation des locaux…). </a:t>
            </a:r>
          </a:p>
          <a:p>
            <a:pPr marL="171450" indent="-171450" algn="just" fontAlgn="ctr">
              <a:buFont typeface="Arial" panose="020B0604020202020204" pitchFamily="34" charset="0"/>
              <a:buChar char="•"/>
            </a:pPr>
            <a:endParaRPr lang="fr-FR" sz="2000" dirty="0">
              <a:solidFill>
                <a:srgbClr val="0070C0"/>
              </a:solidFill>
            </a:endParaRPr>
          </a:p>
          <a:p>
            <a:pPr marL="171450" indent="-171450" algn="just" fontAlgn="ctr">
              <a:buFont typeface="Arial" panose="020B0604020202020204" pitchFamily="34" charset="0"/>
              <a:buChar char="•"/>
            </a:pPr>
            <a:r>
              <a:rPr lang="fr-FR" sz="2000" dirty="0">
                <a:solidFill>
                  <a:srgbClr val="0070C0"/>
                </a:solidFill>
              </a:rPr>
              <a:t>Les actions de sensibilisation et d’information menées auprès des patients par les représentants des usagers sont facilitées en concertation avec les équipes de soins. </a:t>
            </a:r>
          </a:p>
          <a:p>
            <a:pPr marL="171450" indent="-171450" algn="just" fontAlgn="ctr">
              <a:buFont typeface="Arial" panose="020B0604020202020204" pitchFamily="34" charset="0"/>
              <a:buChar char="•"/>
            </a:pPr>
            <a:endParaRPr lang="fr-FR" sz="2000" dirty="0">
              <a:solidFill>
                <a:srgbClr val="0070C0"/>
              </a:solidFill>
            </a:endParaRPr>
          </a:p>
          <a:p>
            <a:pPr marL="171450" indent="-171450" algn="just" fontAlgn="ctr">
              <a:buFont typeface="Arial" panose="020B0604020202020204" pitchFamily="34" charset="0"/>
              <a:buChar char="•"/>
            </a:pPr>
            <a:r>
              <a:rPr lang="fr-FR" sz="2000" dirty="0">
                <a:solidFill>
                  <a:srgbClr val="0070C0"/>
                </a:solidFill>
              </a:rPr>
              <a:t>Les représentants des usagers participent à l'évaluation des actions entreprises après l'analyse des plaintes et réclamations, des évènements indésirables associés aux soins, des réponses aux questionnaires de satisfaction, des résultats d'e-Satis et des démarches d'amélioration des pratiques. </a:t>
            </a:r>
          </a:p>
        </p:txBody>
      </p:sp>
    </p:spTree>
    <p:extLst>
      <p:ext uri="{BB962C8B-B14F-4D97-AF65-F5344CB8AC3E}">
        <p14:creationId xmlns:p14="http://schemas.microsoft.com/office/powerpoint/2010/main" val="263661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63CD3-0779-DF87-982D-ED27012A3680}"/>
            </a:ext>
          </a:extLst>
        </p:cNvPr>
        <p:cNvGrpSpPr/>
        <p:nvPr/>
      </p:nvGrpSpPr>
      <p:grpSpPr>
        <a:xfrm>
          <a:off x="0" y="0"/>
          <a:ext cx="0" cy="0"/>
          <a:chOff x="0" y="0"/>
          <a:chExt cx="0" cy="0"/>
        </a:xfrm>
      </p:grpSpPr>
      <p:pic>
        <p:nvPicPr>
          <p:cNvPr id="6" name="Image 5" descr="Une image contenant texte, Police, Graphique, logo">
            <a:extLst>
              <a:ext uri="{FF2B5EF4-FFF2-40B4-BE49-F238E27FC236}">
                <a16:creationId xmlns:a16="http://schemas.microsoft.com/office/drawing/2014/main" id="{0D25ADB2-0F76-9371-66C8-71BEA5F63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2957" y="27624"/>
            <a:ext cx="1395984" cy="1117354"/>
          </a:xfrm>
          <a:prstGeom prst="rect">
            <a:avLst/>
          </a:prstGeom>
        </p:spPr>
      </p:pic>
      <p:sp>
        <p:nvSpPr>
          <p:cNvPr id="5" name="Freeform 41">
            <a:extLst>
              <a:ext uri="{FF2B5EF4-FFF2-40B4-BE49-F238E27FC236}">
                <a16:creationId xmlns:a16="http://schemas.microsoft.com/office/drawing/2014/main" id="{B1E66425-8833-A6B9-7644-98C9DEC331F2}"/>
              </a:ext>
            </a:extLst>
          </p:cNvPr>
          <p:cNvSpPr/>
          <p:nvPr/>
        </p:nvSpPr>
        <p:spPr>
          <a:xfrm>
            <a:off x="10210800" y="155415"/>
            <a:ext cx="1724633" cy="571412"/>
          </a:xfrm>
          <a:custGeom>
            <a:avLst/>
            <a:gdLst/>
            <a:ahLst/>
            <a:cxnLst/>
            <a:rect l="l" t="t" r="r" b="b"/>
            <a:pathLst>
              <a:path w="3042015" h="908064">
                <a:moveTo>
                  <a:pt x="0" y="0"/>
                </a:moveTo>
                <a:lnTo>
                  <a:pt x="3042015" y="0"/>
                </a:lnTo>
                <a:lnTo>
                  <a:pt x="3042015" y="908064"/>
                </a:lnTo>
                <a:lnTo>
                  <a:pt x="0" y="908064"/>
                </a:lnTo>
                <a:lnTo>
                  <a:pt x="0" y="0"/>
                </a:lnTo>
                <a:close/>
              </a:path>
            </a:pathLst>
          </a:custGeom>
          <a:blipFill>
            <a:blip r:embed="rId4"/>
            <a:stretch>
              <a:fillRect/>
            </a:stretch>
          </a:blipFill>
        </p:spPr>
        <p:txBody>
          <a:bodyPr/>
          <a:lstStyle/>
          <a:p>
            <a:pPr defTabSz="457223">
              <a:defRPr/>
            </a:pPr>
            <a:endParaRPr lang="fr-FR" sz="900">
              <a:solidFill>
                <a:prstClr val="black"/>
              </a:solidFill>
              <a:latin typeface="Calibri"/>
            </a:endParaRPr>
          </a:p>
        </p:txBody>
      </p:sp>
      <p:sp>
        <p:nvSpPr>
          <p:cNvPr id="12" name="Espace réservé du numéro de diapositive 6">
            <a:extLst>
              <a:ext uri="{FF2B5EF4-FFF2-40B4-BE49-F238E27FC236}">
                <a16:creationId xmlns:a16="http://schemas.microsoft.com/office/drawing/2014/main" id="{2F81AC25-3958-0A6B-70FC-84B77DC2FD02}"/>
              </a:ext>
            </a:extLst>
          </p:cNvPr>
          <p:cNvSpPr>
            <a:spLocks noGrp="1"/>
          </p:cNvSpPr>
          <p:nvPr>
            <p:ph type="sldNum" sz="quarter" idx="12"/>
          </p:nvPr>
        </p:nvSpPr>
        <p:spPr>
          <a:xfrm>
            <a:off x="8077200" y="6356351"/>
            <a:ext cx="2133600" cy="365125"/>
          </a:xfrm>
        </p:spPr>
        <p:txBody>
          <a:bodyPr/>
          <a:lstStyle/>
          <a:p>
            <a:fld id="{CF4668DC-857F-487D-BFFA-8C0CA5037977}" type="slidenum">
              <a:rPr lang="fr-BE" smtClean="0"/>
              <a:t>6</a:t>
            </a:fld>
            <a:endParaRPr lang="fr-BE" dirty="0"/>
          </a:p>
        </p:txBody>
      </p:sp>
      <p:sp>
        <p:nvSpPr>
          <p:cNvPr id="2" name="Titre 1">
            <a:extLst>
              <a:ext uri="{FF2B5EF4-FFF2-40B4-BE49-F238E27FC236}">
                <a16:creationId xmlns:a16="http://schemas.microsoft.com/office/drawing/2014/main" id="{B3F05C1B-43A5-4221-7B93-DD623F10DEF7}"/>
              </a:ext>
            </a:extLst>
          </p:cNvPr>
          <p:cNvSpPr>
            <a:spLocks noGrp="1"/>
          </p:cNvSpPr>
          <p:nvPr>
            <p:ph type="title"/>
          </p:nvPr>
        </p:nvSpPr>
        <p:spPr>
          <a:xfrm>
            <a:off x="82296" y="43035"/>
            <a:ext cx="8677270" cy="1412776"/>
          </a:xfrm>
        </p:spPr>
        <p:txBody>
          <a:bodyPr>
            <a:normAutofit/>
          </a:bodyPr>
          <a:lstStyle/>
          <a:p>
            <a:r>
              <a:rPr lang="fr-FR" sz="3000" dirty="0">
                <a:solidFill>
                  <a:srgbClr val="000099"/>
                </a:solidFill>
                <a:latin typeface="Berlin Sans FB" panose="020E0602020502020306" pitchFamily="34" charset="0"/>
              </a:rPr>
              <a:t>Les critères</a:t>
            </a:r>
            <a:br>
              <a:rPr lang="fr-FR" sz="3000" dirty="0">
                <a:solidFill>
                  <a:srgbClr val="00B0F0"/>
                </a:solidFill>
                <a:latin typeface="Berlin Sans FB" panose="020E0602020502020306" pitchFamily="34" charset="0"/>
              </a:rPr>
            </a:br>
            <a:endParaRPr lang="fr-FR" sz="3600" dirty="0">
              <a:solidFill>
                <a:srgbClr val="0070C0"/>
              </a:solidFill>
              <a:latin typeface="Berlin Sans FB" panose="020E0602020502020306" pitchFamily="34" charset="0"/>
            </a:endParaRPr>
          </a:p>
        </p:txBody>
      </p:sp>
      <p:graphicFrame>
        <p:nvGraphicFramePr>
          <p:cNvPr id="4" name="Tableau 3">
            <a:extLst>
              <a:ext uri="{FF2B5EF4-FFF2-40B4-BE49-F238E27FC236}">
                <a16:creationId xmlns:a16="http://schemas.microsoft.com/office/drawing/2014/main" id="{DC1F9CDD-887A-4D25-B1B5-771CDCDB5949}"/>
              </a:ext>
            </a:extLst>
          </p:cNvPr>
          <p:cNvGraphicFramePr>
            <a:graphicFrameLocks noGrp="1"/>
          </p:cNvGraphicFramePr>
          <p:nvPr>
            <p:extLst>
              <p:ext uri="{D42A27DB-BD31-4B8C-83A1-F6EECF244321}">
                <p14:modId xmlns:p14="http://schemas.microsoft.com/office/powerpoint/2010/main" val="3282725473"/>
              </p:ext>
            </p:extLst>
          </p:nvPr>
        </p:nvGraphicFramePr>
        <p:xfrm>
          <a:off x="155448" y="726827"/>
          <a:ext cx="11612880" cy="838092"/>
        </p:xfrm>
        <a:graphic>
          <a:graphicData uri="http://schemas.openxmlformats.org/drawingml/2006/table">
            <a:tbl>
              <a:tblPr>
                <a:tableStyleId>{5C22544A-7EE6-4342-B048-85BDC9FD1C3A}</a:tableStyleId>
              </a:tblPr>
              <a:tblGrid>
                <a:gridCol w="2268885">
                  <a:extLst>
                    <a:ext uri="{9D8B030D-6E8A-4147-A177-3AD203B41FA5}">
                      <a16:colId xmlns:a16="http://schemas.microsoft.com/office/drawing/2014/main" val="3587127617"/>
                    </a:ext>
                  </a:extLst>
                </a:gridCol>
                <a:gridCol w="9343995">
                  <a:extLst>
                    <a:ext uri="{9D8B030D-6E8A-4147-A177-3AD203B41FA5}">
                      <a16:colId xmlns:a16="http://schemas.microsoft.com/office/drawing/2014/main" val="2304090558"/>
                    </a:ext>
                  </a:extLst>
                </a:gridCol>
              </a:tblGrid>
              <a:tr h="838092">
                <a:tc>
                  <a:txBody>
                    <a:bodyPr/>
                    <a:lstStyle/>
                    <a:p>
                      <a:pPr algn="l" fontAlgn="ctr"/>
                      <a:r>
                        <a:rPr lang="fr-FR" sz="2000" b="1" u="none" strike="noStrike" dirty="0">
                          <a:solidFill>
                            <a:srgbClr val="002060"/>
                          </a:solidFill>
                          <a:effectLst/>
                        </a:rPr>
                        <a:t>Critère 1.4-06</a:t>
                      </a:r>
                      <a:endParaRPr lang="fr-FR" sz="2000" b="1" i="0" u="none" strike="noStrike" dirty="0">
                        <a:solidFill>
                          <a:srgbClr val="002060"/>
                        </a:solidFill>
                        <a:effectLst/>
                        <a:latin typeface="Calibri" panose="020F0502020204030204" pitchFamily="34" charset="0"/>
                      </a:endParaRPr>
                    </a:p>
                  </a:txBody>
                  <a:tcPr marL="6984" marR="6984" marT="6984" marB="0" anchor="ctr">
                    <a:noFill/>
                  </a:tcPr>
                </a:tc>
                <a:tc>
                  <a:txBody>
                    <a:bodyPr/>
                    <a:lstStyle/>
                    <a:p>
                      <a:pPr algn="l" fontAlgn="ctr"/>
                      <a:r>
                        <a:rPr lang="fr-FR" sz="2000" b="1" u="none" strike="noStrike" dirty="0">
                          <a:solidFill>
                            <a:srgbClr val="002060"/>
                          </a:solidFill>
                          <a:effectLst/>
                        </a:rPr>
                        <a:t>La commission des usagers dispose des informations utiles à ses missions</a:t>
                      </a:r>
                      <a:endParaRPr lang="fr-FR" sz="2000" b="1" i="0" u="none" strike="noStrike" dirty="0">
                        <a:solidFill>
                          <a:srgbClr val="002060"/>
                        </a:solidFill>
                        <a:effectLst/>
                        <a:latin typeface="Calibri" panose="020F0502020204030204" pitchFamily="34" charset="0"/>
                      </a:endParaRPr>
                    </a:p>
                  </a:txBody>
                  <a:tcPr marL="6984" marR="6984" marT="6984" marB="0" anchor="ctr">
                    <a:noFill/>
                  </a:tcPr>
                </a:tc>
                <a:extLst>
                  <a:ext uri="{0D108BD9-81ED-4DB2-BD59-A6C34878D82A}">
                    <a16:rowId xmlns:a16="http://schemas.microsoft.com/office/drawing/2014/main" val="1858296592"/>
                  </a:ext>
                </a:extLst>
              </a:tr>
            </a:tbl>
          </a:graphicData>
        </a:graphic>
      </p:graphicFrame>
      <p:sp>
        <p:nvSpPr>
          <p:cNvPr id="7" name="ZoneTexte 6">
            <a:extLst>
              <a:ext uri="{FF2B5EF4-FFF2-40B4-BE49-F238E27FC236}">
                <a16:creationId xmlns:a16="http://schemas.microsoft.com/office/drawing/2014/main" id="{52CAA2F2-82E4-2637-6E42-7015AADEA01C}"/>
              </a:ext>
            </a:extLst>
          </p:cNvPr>
          <p:cNvSpPr txBox="1"/>
          <p:nvPr/>
        </p:nvSpPr>
        <p:spPr>
          <a:xfrm>
            <a:off x="239001" y="1455811"/>
            <a:ext cx="11612879" cy="4401205"/>
          </a:xfrm>
          <a:prstGeom prst="rect">
            <a:avLst/>
          </a:prstGeom>
          <a:noFill/>
        </p:spPr>
        <p:txBody>
          <a:bodyPr wrap="square">
            <a:spAutoFit/>
          </a:bodyPr>
          <a:lstStyle/>
          <a:p>
            <a:pPr marL="285750" indent="-285750">
              <a:buFont typeface="Arial" panose="020B0604020202020204" pitchFamily="34" charset="0"/>
              <a:buChar char="•"/>
            </a:pPr>
            <a:r>
              <a:rPr lang="fr-FR" sz="2000" dirty="0">
                <a:solidFill>
                  <a:srgbClr val="0070C0"/>
                </a:solidFill>
              </a:rPr>
              <a:t>La commission des usagers est informée des résultats des enquêtes de satisfaction et des questionnaires sur l’expérience des patients. </a:t>
            </a:r>
          </a:p>
          <a:p>
            <a:pPr marL="285750" indent="-285750">
              <a:buFont typeface="Arial" panose="020B0604020202020204" pitchFamily="34" charset="0"/>
              <a:buChar char="•"/>
            </a:pPr>
            <a:r>
              <a:rPr lang="fr-FR" sz="2000" dirty="0">
                <a:solidFill>
                  <a:srgbClr val="0070C0"/>
                </a:solidFill>
              </a:rPr>
              <a:t>La commission des usagers est informée, au moins une fois par an, du nombre de demandes d'accès à leur dossier par les patients, des délais de transmission et du suivi des actions d’amélioration mises en œuvre. </a:t>
            </a:r>
          </a:p>
          <a:p>
            <a:pPr marL="285750" indent="-285750">
              <a:buFont typeface="Arial" panose="020B0604020202020204" pitchFamily="34" charset="0"/>
              <a:buChar char="•"/>
            </a:pPr>
            <a:r>
              <a:rPr lang="fr-FR" sz="2000" dirty="0">
                <a:solidFill>
                  <a:srgbClr val="0070C0"/>
                </a:solidFill>
              </a:rPr>
              <a:t>La commission des usagers est informée de l’évolution des résultats des indicateurs de prise en charge (EIAS, audit clinique, revue de pertinence, EPP, RMM, expérience patient, PROMs, indicateur de résultat de prise en charge clinique, dont IQSS de prise en charge clinique). </a:t>
            </a:r>
          </a:p>
          <a:p>
            <a:pPr marL="285750" indent="-285750">
              <a:buFont typeface="Arial" panose="020B0604020202020204" pitchFamily="34" charset="0"/>
              <a:buChar char="•"/>
            </a:pPr>
            <a:r>
              <a:rPr lang="fr-FR" sz="2000" dirty="0">
                <a:solidFill>
                  <a:srgbClr val="0070C0"/>
                </a:solidFill>
              </a:rPr>
              <a:t>La commission des usagers est informée de l’évolution des résultats d'indicateurs liés à l'usage de Mon espace santé (taux d'activation, qualité et complétude des éléments). </a:t>
            </a:r>
          </a:p>
          <a:p>
            <a:pPr marL="285750" indent="-285750">
              <a:buFont typeface="Arial" panose="020B0604020202020204" pitchFamily="34" charset="0"/>
              <a:buChar char="•"/>
            </a:pPr>
            <a:r>
              <a:rPr lang="fr-FR" sz="2000" dirty="0">
                <a:solidFill>
                  <a:srgbClr val="0070C0"/>
                </a:solidFill>
              </a:rPr>
              <a:t>La commission des usagers est informée, lors de chaque réunion, des plans d’actions issus de l'analyse des évènements indésirables graves associés aux soins. </a:t>
            </a:r>
          </a:p>
          <a:p>
            <a:pPr marL="285750" indent="-285750">
              <a:buFont typeface="Arial" panose="020B0604020202020204" pitchFamily="34" charset="0"/>
              <a:buChar char="•"/>
            </a:pPr>
            <a:r>
              <a:rPr lang="fr-FR" sz="2000" dirty="0">
                <a:solidFill>
                  <a:srgbClr val="0070C0"/>
                </a:solidFill>
              </a:rPr>
              <a:t>La commission des usagers participe à l’évaluation de l'efficacité des actions mises en œuvre à la suite de l’analyse des évènements indésirables graves associés aux soins</a:t>
            </a:r>
          </a:p>
        </p:txBody>
      </p:sp>
    </p:spTree>
    <p:extLst>
      <p:ext uri="{BB962C8B-B14F-4D97-AF65-F5344CB8AC3E}">
        <p14:creationId xmlns:p14="http://schemas.microsoft.com/office/powerpoint/2010/main" val="744389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4D697-B716-5293-24CD-F2EEB5F602D4}"/>
            </a:ext>
          </a:extLst>
        </p:cNvPr>
        <p:cNvGrpSpPr/>
        <p:nvPr/>
      </p:nvGrpSpPr>
      <p:grpSpPr>
        <a:xfrm>
          <a:off x="0" y="0"/>
          <a:ext cx="0" cy="0"/>
          <a:chOff x="0" y="0"/>
          <a:chExt cx="0" cy="0"/>
        </a:xfrm>
      </p:grpSpPr>
      <p:pic>
        <p:nvPicPr>
          <p:cNvPr id="6" name="Image 5" descr="Une image contenant texte, Police, Graphique, logo">
            <a:extLst>
              <a:ext uri="{FF2B5EF4-FFF2-40B4-BE49-F238E27FC236}">
                <a16:creationId xmlns:a16="http://schemas.microsoft.com/office/drawing/2014/main" id="{5349FC10-AEE1-C672-80B4-61648CB98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9566" y="-27034"/>
            <a:ext cx="1232563" cy="986551"/>
          </a:xfrm>
          <a:prstGeom prst="rect">
            <a:avLst/>
          </a:prstGeom>
        </p:spPr>
      </p:pic>
      <p:sp>
        <p:nvSpPr>
          <p:cNvPr id="5" name="Freeform 41">
            <a:extLst>
              <a:ext uri="{FF2B5EF4-FFF2-40B4-BE49-F238E27FC236}">
                <a16:creationId xmlns:a16="http://schemas.microsoft.com/office/drawing/2014/main" id="{47AD1837-1A00-96C5-C212-4BD99DC71C11}"/>
              </a:ext>
            </a:extLst>
          </p:cNvPr>
          <p:cNvSpPr/>
          <p:nvPr/>
        </p:nvSpPr>
        <p:spPr>
          <a:xfrm>
            <a:off x="10038941" y="99510"/>
            <a:ext cx="1724633" cy="571412"/>
          </a:xfrm>
          <a:custGeom>
            <a:avLst/>
            <a:gdLst/>
            <a:ahLst/>
            <a:cxnLst/>
            <a:rect l="l" t="t" r="r" b="b"/>
            <a:pathLst>
              <a:path w="3042015" h="908064">
                <a:moveTo>
                  <a:pt x="0" y="0"/>
                </a:moveTo>
                <a:lnTo>
                  <a:pt x="3042015" y="0"/>
                </a:lnTo>
                <a:lnTo>
                  <a:pt x="3042015" y="908064"/>
                </a:lnTo>
                <a:lnTo>
                  <a:pt x="0" y="908064"/>
                </a:lnTo>
                <a:lnTo>
                  <a:pt x="0" y="0"/>
                </a:lnTo>
                <a:close/>
              </a:path>
            </a:pathLst>
          </a:custGeom>
          <a:blipFill>
            <a:blip r:embed="rId4"/>
            <a:stretch>
              <a:fillRect/>
            </a:stretch>
          </a:blipFill>
        </p:spPr>
        <p:txBody>
          <a:bodyPr/>
          <a:lstStyle/>
          <a:p>
            <a:pPr defTabSz="457223">
              <a:defRPr/>
            </a:pPr>
            <a:endParaRPr lang="fr-FR" sz="900">
              <a:solidFill>
                <a:prstClr val="black"/>
              </a:solidFill>
              <a:latin typeface="Calibri"/>
            </a:endParaRPr>
          </a:p>
        </p:txBody>
      </p:sp>
      <p:sp>
        <p:nvSpPr>
          <p:cNvPr id="12" name="Espace réservé du numéro de diapositive 6">
            <a:extLst>
              <a:ext uri="{FF2B5EF4-FFF2-40B4-BE49-F238E27FC236}">
                <a16:creationId xmlns:a16="http://schemas.microsoft.com/office/drawing/2014/main" id="{6798C3DC-178C-0AD4-223E-FFDC26326ED5}"/>
              </a:ext>
            </a:extLst>
          </p:cNvPr>
          <p:cNvSpPr>
            <a:spLocks noGrp="1"/>
          </p:cNvSpPr>
          <p:nvPr>
            <p:ph type="sldNum" sz="quarter" idx="12"/>
          </p:nvPr>
        </p:nvSpPr>
        <p:spPr>
          <a:xfrm>
            <a:off x="8077200" y="6356351"/>
            <a:ext cx="2133600" cy="365125"/>
          </a:xfrm>
        </p:spPr>
        <p:txBody>
          <a:bodyPr/>
          <a:lstStyle/>
          <a:p>
            <a:fld id="{CF4668DC-857F-487D-BFFA-8C0CA5037977}" type="slidenum">
              <a:rPr lang="fr-BE" smtClean="0"/>
              <a:t>7</a:t>
            </a:fld>
            <a:endParaRPr lang="fr-BE"/>
          </a:p>
        </p:txBody>
      </p:sp>
      <p:sp>
        <p:nvSpPr>
          <p:cNvPr id="2" name="Titre 1">
            <a:extLst>
              <a:ext uri="{FF2B5EF4-FFF2-40B4-BE49-F238E27FC236}">
                <a16:creationId xmlns:a16="http://schemas.microsoft.com/office/drawing/2014/main" id="{499BAF63-1FCD-B8E5-1E4F-FE5E9D6FF173}"/>
              </a:ext>
            </a:extLst>
          </p:cNvPr>
          <p:cNvSpPr>
            <a:spLocks noGrp="1"/>
          </p:cNvSpPr>
          <p:nvPr>
            <p:ph type="title"/>
          </p:nvPr>
        </p:nvSpPr>
        <p:spPr>
          <a:xfrm>
            <a:off x="428426" y="410774"/>
            <a:ext cx="8183494" cy="916482"/>
          </a:xfrm>
        </p:spPr>
        <p:txBody>
          <a:bodyPr>
            <a:normAutofit fontScale="90000"/>
          </a:bodyPr>
          <a:lstStyle/>
          <a:p>
            <a:r>
              <a:rPr lang="fr-FR" sz="3000" dirty="0">
                <a:solidFill>
                  <a:srgbClr val="000099"/>
                </a:solidFill>
                <a:latin typeface="Berlin Sans FB" panose="020E0602020502020306" pitchFamily="34" charset="0"/>
              </a:rPr>
              <a:t>Les critères</a:t>
            </a:r>
            <a:br>
              <a:rPr lang="fr-FR" sz="3000" dirty="0">
                <a:solidFill>
                  <a:srgbClr val="00B0F0"/>
                </a:solidFill>
                <a:latin typeface="Berlin Sans FB" panose="020E0602020502020306" pitchFamily="34" charset="0"/>
              </a:rPr>
            </a:br>
            <a:endParaRPr lang="fr-FR" sz="3600" dirty="0">
              <a:solidFill>
                <a:srgbClr val="0070C0"/>
              </a:solidFill>
              <a:latin typeface="Berlin Sans FB" panose="020E0602020502020306" pitchFamily="34" charset="0"/>
            </a:endParaRPr>
          </a:p>
        </p:txBody>
      </p:sp>
      <p:sp>
        <p:nvSpPr>
          <p:cNvPr id="4" name="ZoneTexte 3">
            <a:extLst>
              <a:ext uri="{FF2B5EF4-FFF2-40B4-BE49-F238E27FC236}">
                <a16:creationId xmlns:a16="http://schemas.microsoft.com/office/drawing/2014/main" id="{F3BE2F6B-B6B3-762F-8189-D6D3305BCDB0}"/>
              </a:ext>
            </a:extLst>
          </p:cNvPr>
          <p:cNvSpPr txBox="1"/>
          <p:nvPr/>
        </p:nvSpPr>
        <p:spPr>
          <a:xfrm>
            <a:off x="147828" y="1459896"/>
            <a:ext cx="11329416" cy="4396075"/>
          </a:xfrm>
          <a:prstGeom prst="rect">
            <a:avLst/>
          </a:prstGeom>
          <a:noFill/>
        </p:spPr>
        <p:txBody>
          <a:bodyPr wrap="square">
            <a:spAutoFit/>
          </a:bodyPr>
          <a:lstStyle/>
          <a:p>
            <a:pPr marL="449580" marR="358140" algn="just"/>
            <a:r>
              <a:rPr lang="fr-FR" sz="2000" b="1" dirty="0">
                <a:solidFill>
                  <a:srgbClr val="FF0000"/>
                </a:solidFill>
              </a:rPr>
              <a:t>Critère 1.4-02 La satisfaction et l'expérience du patient sont prises en compte</a:t>
            </a:r>
          </a:p>
          <a:p>
            <a:pPr marL="449580" marR="358140" algn="just"/>
            <a:r>
              <a:rPr lang="fr-FR" sz="2000" dirty="0">
                <a:solidFill>
                  <a:srgbClr val="0070C0"/>
                </a:solidFill>
              </a:rPr>
              <a:t>La gouvernance pilotes les actions d’amélioration issues de l’analyse des résultats de la satisfaction et de l’expérience des patients ainsi </a:t>
            </a:r>
            <a:r>
              <a:rPr lang="fr-FR" sz="2000" b="1" dirty="0">
                <a:solidFill>
                  <a:srgbClr val="0070C0"/>
                </a:solidFill>
              </a:rPr>
              <a:t>que la contribution des représentants des usagers.</a:t>
            </a:r>
            <a:endParaRPr lang="fr-FR" sz="2000" b="1" dirty="0">
              <a:solidFill>
                <a:srgbClr val="002060"/>
              </a:solidFill>
            </a:endParaRPr>
          </a:p>
          <a:p>
            <a:pPr marL="449580" marR="358140" algn="just">
              <a:spcBef>
                <a:spcPts val="1260"/>
              </a:spcBef>
            </a:pPr>
            <a:r>
              <a:rPr lang="fr-FR" sz="2000" b="1" dirty="0">
                <a:solidFill>
                  <a:srgbClr val="002060"/>
                </a:solidFill>
              </a:rPr>
              <a:t>Critère 3.1-01 L’établissement déploie une politique d'amélioration de la qualité et de la sécurité des soins</a:t>
            </a:r>
          </a:p>
          <a:p>
            <a:pPr marL="449580" marR="358140" algn="just"/>
            <a:r>
              <a:rPr lang="fr-FR" sz="2000" dirty="0">
                <a:solidFill>
                  <a:srgbClr val="0070C0"/>
                </a:solidFill>
              </a:rPr>
              <a:t>La CME élabore et suit la politique qualité/sécurité des soins avec l’encadrement, les professionnels et les </a:t>
            </a:r>
            <a:r>
              <a:rPr lang="fr-FR" sz="2000" b="1" dirty="0">
                <a:solidFill>
                  <a:srgbClr val="0070C0"/>
                </a:solidFill>
              </a:rPr>
              <a:t>représentants des usagers</a:t>
            </a:r>
            <a:r>
              <a:rPr lang="fr-FR" dirty="0">
                <a:solidFill>
                  <a:srgbClr val="0070C0"/>
                </a:solidFill>
              </a:rPr>
              <a:t>.</a:t>
            </a:r>
          </a:p>
          <a:p>
            <a:pPr marL="449580" marR="358140" algn="just">
              <a:spcBef>
                <a:spcPts val="1260"/>
              </a:spcBef>
            </a:pPr>
            <a:r>
              <a:rPr lang="fr-FR" sz="2000" b="1" dirty="0">
                <a:solidFill>
                  <a:srgbClr val="002060"/>
                </a:solidFill>
              </a:rPr>
              <a:t>Critère 3.1-06 L’établissement promeut et soutient le recours au questionnement éthique par l’ensemble des acteurs</a:t>
            </a:r>
          </a:p>
          <a:p>
            <a:pPr marL="449580" marR="358140" algn="just"/>
            <a:r>
              <a:rPr lang="fr-FR" sz="2000" dirty="0">
                <a:solidFill>
                  <a:srgbClr val="0070C0"/>
                </a:solidFill>
              </a:rPr>
              <a:t>Un espace de réflexion éthique, intégrant des </a:t>
            </a:r>
            <a:r>
              <a:rPr lang="fr-FR" sz="2000" b="1" dirty="0">
                <a:solidFill>
                  <a:srgbClr val="0070C0"/>
                </a:solidFill>
              </a:rPr>
              <a:t>représentants des usagers et/ou patients partenaires</a:t>
            </a:r>
            <a:r>
              <a:rPr lang="fr-FR" sz="2000" dirty="0">
                <a:solidFill>
                  <a:srgbClr val="0070C0"/>
                </a:solidFill>
              </a:rPr>
              <a:t>, se réunit à périodicité définie</a:t>
            </a:r>
          </a:p>
          <a:p>
            <a:pPr marL="449580" marR="358140" algn="just"/>
            <a:endParaRPr lang="fr-FR" dirty="0">
              <a:solidFill>
                <a:srgbClr val="0070C0"/>
              </a:solidFill>
            </a:endParaRPr>
          </a:p>
        </p:txBody>
      </p:sp>
    </p:spTree>
    <p:extLst>
      <p:ext uri="{BB962C8B-B14F-4D97-AF65-F5344CB8AC3E}">
        <p14:creationId xmlns:p14="http://schemas.microsoft.com/office/powerpoint/2010/main" val="2739055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ACB40-7CFA-2EEE-87EC-99B6CD11DD7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F05EA1C7-F7DD-10DD-4562-AF71391515C9}"/>
              </a:ext>
            </a:extLst>
          </p:cNvPr>
          <p:cNvSpPr txBox="1"/>
          <p:nvPr/>
        </p:nvSpPr>
        <p:spPr>
          <a:xfrm>
            <a:off x="-226238" y="-307503"/>
            <a:ext cx="12644476" cy="7376567"/>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TextBox 8">
            <a:extLst>
              <a:ext uri="{FF2B5EF4-FFF2-40B4-BE49-F238E27FC236}">
                <a16:creationId xmlns:a16="http://schemas.microsoft.com/office/drawing/2014/main" id="{5E1FCCB1-5502-FDBE-83CC-3271C8BDCC23}"/>
              </a:ext>
            </a:extLst>
          </p:cNvPr>
          <p:cNvSpPr txBox="1"/>
          <p:nvPr/>
        </p:nvSpPr>
        <p:spPr>
          <a:xfrm>
            <a:off x="7086346" y="1837107"/>
            <a:ext cx="2374805" cy="410369"/>
          </a:xfrm>
          <a:prstGeom prst="rect">
            <a:avLst/>
          </a:prstGeom>
        </p:spPr>
        <p:txBody>
          <a:bodyPr lIns="0" tIns="0" rIns="0" bIns="0" rtlCol="0" anchor="t">
            <a:spAutoFit/>
          </a:bodyPr>
          <a:lstStyle/>
          <a:p>
            <a:pPr marL="0" marR="0" lvl="0" indent="0" algn="l" defTabSz="914400" rtl="0" eaLnBrk="1" fontAlgn="auto" latinLnBrk="0" hangingPunct="1">
              <a:lnSpc>
                <a:spcPts val="3191"/>
              </a:lnSpc>
              <a:spcBef>
                <a:spcPts val="0"/>
              </a:spcBef>
              <a:spcAft>
                <a:spcPts val="0"/>
              </a:spcAft>
              <a:buClrTx/>
              <a:buSzTx/>
              <a:buFontTx/>
              <a:buNone/>
              <a:tabLst/>
              <a:defRPr/>
            </a:pPr>
            <a:r>
              <a:rPr kumimoji="0" lang="en-US" sz="3097" b="0" i="0" u="none" strike="noStrike" kern="1200" cap="none" spc="0" normalizeH="0" baseline="0" noProof="0">
                <a:ln>
                  <a:noFill/>
                </a:ln>
                <a:solidFill>
                  <a:srgbClr val="0077B6"/>
                </a:solidFill>
                <a:effectLst/>
                <a:uLnTx/>
                <a:uFillTx/>
                <a:latin typeface="Quicksand"/>
                <a:ea typeface="Quicksand"/>
                <a:cs typeface="Quicksand"/>
                <a:sym typeface="Quicksand"/>
              </a:rPr>
              <a:t> </a:t>
            </a:r>
          </a:p>
        </p:txBody>
      </p:sp>
      <p:pic>
        <p:nvPicPr>
          <p:cNvPr id="2" name="Image 1" descr="Une image contenant Graphique, Police, logo, graphisme&#10;&#10;Description générée automatiquement">
            <a:extLst>
              <a:ext uri="{FF2B5EF4-FFF2-40B4-BE49-F238E27FC236}">
                <a16:creationId xmlns:a16="http://schemas.microsoft.com/office/drawing/2014/main" id="{06AF42EA-0AE9-868A-DCBC-33F1FA26B9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2700" y="4364879"/>
            <a:ext cx="2040136" cy="642115"/>
          </a:xfrm>
          <a:prstGeom prst="rect">
            <a:avLst/>
          </a:prstGeom>
        </p:spPr>
      </p:pic>
      <p:pic>
        <p:nvPicPr>
          <p:cNvPr id="7" name="Image 6">
            <a:extLst>
              <a:ext uri="{FF2B5EF4-FFF2-40B4-BE49-F238E27FC236}">
                <a16:creationId xmlns:a16="http://schemas.microsoft.com/office/drawing/2014/main" id="{57192F67-132F-4908-2D21-6F486FABB43A}"/>
              </a:ext>
            </a:extLst>
          </p:cNvPr>
          <p:cNvPicPr>
            <a:picLocks noChangeAspect="1"/>
          </p:cNvPicPr>
          <p:nvPr/>
        </p:nvPicPr>
        <p:blipFill>
          <a:blip r:embed="rId3"/>
          <a:stretch>
            <a:fillRect/>
          </a:stretch>
        </p:blipFill>
        <p:spPr>
          <a:xfrm>
            <a:off x="3127249" y="1051576"/>
            <a:ext cx="4235936" cy="3111139"/>
          </a:xfrm>
          <a:prstGeom prst="rect">
            <a:avLst/>
          </a:prstGeom>
        </p:spPr>
      </p:pic>
      <p:sp>
        <p:nvSpPr>
          <p:cNvPr id="9" name="ZoneTexte 8">
            <a:extLst>
              <a:ext uri="{FF2B5EF4-FFF2-40B4-BE49-F238E27FC236}">
                <a16:creationId xmlns:a16="http://schemas.microsoft.com/office/drawing/2014/main" id="{F9E726D6-9B2C-7206-8995-BB57BD6CD526}"/>
              </a:ext>
            </a:extLst>
          </p:cNvPr>
          <p:cNvSpPr txBox="1"/>
          <p:nvPr/>
        </p:nvSpPr>
        <p:spPr>
          <a:xfrm>
            <a:off x="3750981" y="4162715"/>
            <a:ext cx="297900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VOS QUESTIONS</a:t>
            </a:r>
          </a:p>
        </p:txBody>
      </p:sp>
      <p:pic>
        <p:nvPicPr>
          <p:cNvPr id="5" name="Image 4" descr="Une image contenant texte, Police, capture d’écran, Graphique&#10;&#10;Le contenu généré par l’IA peut être incorrect.">
            <a:extLst>
              <a:ext uri="{FF2B5EF4-FFF2-40B4-BE49-F238E27FC236}">
                <a16:creationId xmlns:a16="http://schemas.microsoft.com/office/drawing/2014/main" id="{D847D13F-8A7F-0F24-10B7-9AC0F4C7F2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2102" y="1219905"/>
            <a:ext cx="2936513" cy="2351505"/>
          </a:xfrm>
          <a:prstGeom prst="rect">
            <a:avLst/>
          </a:prstGeom>
        </p:spPr>
      </p:pic>
    </p:spTree>
    <p:extLst>
      <p:ext uri="{BB962C8B-B14F-4D97-AF65-F5344CB8AC3E}">
        <p14:creationId xmlns:p14="http://schemas.microsoft.com/office/powerpoint/2010/main" val="205140968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685EFBD7D2484FB33047B6C1DB947B" ma:contentTypeVersion="14" ma:contentTypeDescription="Crée un document." ma:contentTypeScope="" ma:versionID="623139bd0ecab9328cd393b5933a76f0">
  <xsd:schema xmlns:xsd="http://www.w3.org/2001/XMLSchema" xmlns:xs="http://www.w3.org/2001/XMLSchema" xmlns:p="http://schemas.microsoft.com/office/2006/metadata/properties" xmlns:ns2="c83ecc78-3fa2-451e-8665-0ddea08d2bcf" xmlns:ns3="65104fe5-bdb5-44b2-89e0-446ad8df4a9a" targetNamespace="http://schemas.microsoft.com/office/2006/metadata/properties" ma:root="true" ma:fieldsID="9f514703bf1e28d4dd164b6ef2193700" ns2:_="" ns3:_="">
    <xsd:import namespace="c83ecc78-3fa2-451e-8665-0ddea08d2bcf"/>
    <xsd:import namespace="65104fe5-bdb5-44b2-89e0-446ad8df4a9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ecc78-3fa2-451e-8665-0ddea08d2b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20560406-a939-4e2f-9bf1-8e7b728317a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104fe5-bdb5-44b2-89e0-446ad8df4a9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9c79bdf-7c4c-4db1-b0c3-cb62e648c930}" ma:internalName="TaxCatchAll" ma:showField="CatchAllData" ma:web="65104fe5-bdb5-44b2-89e0-446ad8df4a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83ecc78-3fa2-451e-8665-0ddea08d2bcf">
      <Terms xmlns="http://schemas.microsoft.com/office/infopath/2007/PartnerControls"/>
    </lcf76f155ced4ddcb4097134ff3c332f>
    <TaxCatchAll xmlns="65104fe5-bdb5-44b2-89e0-446ad8df4a9a" xsi:nil="true"/>
  </documentManagement>
</p:properties>
</file>

<file path=customXml/itemProps1.xml><?xml version="1.0" encoding="utf-8"?>
<ds:datastoreItem xmlns:ds="http://schemas.openxmlformats.org/officeDocument/2006/customXml" ds:itemID="{6F6CC64E-2B94-4A69-832D-F1588770EE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ecc78-3fa2-451e-8665-0ddea08d2bcf"/>
    <ds:schemaRef ds:uri="65104fe5-bdb5-44b2-89e0-446ad8df4a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69C5A4-7E57-4C56-AFA6-D62D581B9F9C}">
  <ds:schemaRefs>
    <ds:schemaRef ds:uri="http://schemas.microsoft.com/sharepoint/v3/contenttype/forms"/>
  </ds:schemaRefs>
</ds:datastoreItem>
</file>

<file path=customXml/itemProps3.xml><?xml version="1.0" encoding="utf-8"?>
<ds:datastoreItem xmlns:ds="http://schemas.openxmlformats.org/officeDocument/2006/customXml" ds:itemID="{012121AA-771E-4BC8-8097-9CA8B39F3C51}">
  <ds:schemaRefs>
    <ds:schemaRef ds:uri="http://schemas.microsoft.com/office/2006/metadata/properties"/>
    <ds:schemaRef ds:uri="http://schemas.microsoft.com/office/infopath/2007/PartnerControls"/>
    <ds:schemaRef ds:uri="c83ecc78-3fa2-451e-8665-0ddea08d2bcf"/>
    <ds:schemaRef ds:uri="65104fe5-bdb5-44b2-89e0-446ad8df4a9a"/>
  </ds:schemaRefs>
</ds:datastoreItem>
</file>

<file path=docProps/app.xml><?xml version="1.0" encoding="utf-8"?>
<Properties xmlns="http://schemas.openxmlformats.org/officeDocument/2006/extended-properties" xmlns:vt="http://schemas.openxmlformats.org/officeDocument/2006/docPropsVTypes">
  <TotalTime>0</TotalTime>
  <Words>1065</Words>
  <Application>Microsoft Office PowerPoint</Application>
  <PresentationFormat>Grand écran</PresentationFormat>
  <Paragraphs>83</Paragraphs>
  <Slides>8</Slides>
  <Notes>6</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vt:i4>
      </vt:variant>
    </vt:vector>
  </HeadingPairs>
  <TitlesOfParts>
    <vt:vector size="16" baseType="lpstr">
      <vt:lpstr>Aptos</vt:lpstr>
      <vt:lpstr>Aptos </vt:lpstr>
      <vt:lpstr>Aptos Display</vt:lpstr>
      <vt:lpstr>Arial</vt:lpstr>
      <vt:lpstr>Berlin Sans FB</vt:lpstr>
      <vt:lpstr>Calibri</vt:lpstr>
      <vt:lpstr>Quicksand</vt:lpstr>
      <vt:lpstr>Thème Office</vt:lpstr>
      <vt:lpstr>Les attendus de la certification  Référentiel  V2027 </vt:lpstr>
      <vt:lpstr>Les attendus </vt:lpstr>
      <vt:lpstr>Les attendus </vt:lpstr>
      <vt:lpstr>Les attendus </vt:lpstr>
      <vt:lpstr>Les critères </vt:lpstr>
      <vt:lpstr>Les critères </vt:lpstr>
      <vt:lpstr>Les critères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attendus de la certification  Référentiel  V2027 </dc:title>
  <dc:creator>Stéphanie PIERRE</dc:creator>
  <cp:lastModifiedBy>CHARLES François</cp:lastModifiedBy>
  <cp:revision>56</cp:revision>
  <dcterms:created xsi:type="dcterms:W3CDTF">2025-11-24T16:36:46Z</dcterms:created>
  <dcterms:modified xsi:type="dcterms:W3CDTF">2026-10-09T13:51:08Z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0x01010070685EFBD7D2484FB33047B6C1DB947B</vt:lpwstr>
  </property>
  <property fmtid="{D5CDD505-2E9C-101B-9397-08002B2CF9AE}" pid="3" name="MediaServiceImageTags">
    <vt:lpwstr/>
  </property>
</Properties>
</file>