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5.xml" ContentType="application/vnd.openxmlformats-officedocument.drawingml.chartshapes+xml"/>
  <Override PartName="/ppt/notesSlides/notesSlide6.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drawings/drawing6.xml" ContentType="application/vnd.openxmlformats-officedocument.drawingml.chartshapes+xml"/>
  <Override PartName="/ppt/notesSlides/notesSlide7.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8.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7.xml" ContentType="application/vnd.openxmlformats-officedocument.drawingml.chartshapes+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8.xml" ContentType="application/vnd.openxmlformats-officedocument.drawingml.chartshapes+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drawings/drawing9.xml" ContentType="application/vnd.openxmlformats-officedocument.drawingml.chartshapes+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drawings/drawing10.xml" ContentType="application/vnd.openxmlformats-officedocument.drawingml.chartshapes+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drawings/drawing11.xml" ContentType="application/vnd.openxmlformats-officedocument.drawingml.chartshapes+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12.xml" ContentType="application/vnd.openxmlformats-officedocument.drawingml.chartshapes+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drawings/drawing13.xml" ContentType="application/vnd.openxmlformats-officedocument.drawingml.chartshapes+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drawings/drawing14.xml" ContentType="application/vnd.openxmlformats-officedocument.drawingml.chartshapes+xml"/>
  <Override PartName="/ppt/notesSlides/notesSlide9.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0.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11.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notesSlides/notesSlide12.xml" ContentType="application/vnd.openxmlformats-officedocument.presentationml.notesSlid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13.xml" ContentType="application/vnd.openxmlformats-officedocument.presentationml.notesSlid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drawings/drawing15.xml" ContentType="application/vnd.openxmlformats-officedocument.drawingml.chartshapes+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drawings/drawing16.xml" ContentType="application/vnd.openxmlformats-officedocument.drawingml.chartshapes+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drawings/drawing17.xml" ContentType="application/vnd.openxmlformats-officedocument.drawingml.chartshapes+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drawings/drawing18.xml" ContentType="application/vnd.openxmlformats-officedocument.drawingml.chartshapes+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drawings/drawing19.xml" ContentType="application/vnd.openxmlformats-officedocument.drawingml.chartshapes+xml"/>
  <Override PartName="/ppt/charts/chart39.xml" ContentType="application/vnd.openxmlformats-officedocument.drawingml.chart+xml"/>
  <Override PartName="/ppt/charts/style39.xml" ContentType="application/vnd.ms-office.chartstyle+xml"/>
  <Override PartName="/ppt/charts/colors39.xml" ContentType="application/vnd.ms-office.chartcolorstyle+xml"/>
  <Override PartName="/ppt/drawings/drawing20.xml" ContentType="application/vnd.openxmlformats-officedocument.drawingml.chartshapes+xml"/>
  <Override PartName="/ppt/charts/chart40.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41.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2.xml" ContentType="application/vnd.openxmlformats-officedocument.drawingml.chart+xml"/>
  <Override PartName="/ppt/charts/style42.xml" ContentType="application/vnd.ms-office.chartstyle+xml"/>
  <Override PartName="/ppt/charts/colors42.xml" ContentType="application/vnd.ms-office.chartcolorstyle+xml"/>
  <Override PartName="/ppt/drawings/drawing21.xml" ContentType="application/vnd.openxmlformats-officedocument.drawingml.chartshapes+xml"/>
  <Override PartName="/ppt/charts/chart43.xml" ContentType="application/vnd.openxmlformats-officedocument.drawingml.chart+xml"/>
  <Override PartName="/ppt/charts/style43.xml" ContentType="application/vnd.ms-office.chartstyle+xml"/>
  <Override PartName="/ppt/charts/colors43.xml" ContentType="application/vnd.ms-office.chartcolorstyle+xml"/>
  <Override PartName="/ppt/drawings/drawing22.xml" ContentType="application/vnd.openxmlformats-officedocument.drawingml.chartshapes+xml"/>
  <Override PartName="/ppt/charts/chart44.xml" ContentType="application/vnd.openxmlformats-officedocument.drawingml.chart+xml"/>
  <Override PartName="/ppt/charts/style44.xml" ContentType="application/vnd.ms-office.chartstyle+xml"/>
  <Override PartName="/ppt/charts/colors44.xml" ContentType="application/vnd.ms-office.chartcolorstyle+xml"/>
  <Override PartName="/ppt/drawings/drawing23.xml" ContentType="application/vnd.openxmlformats-officedocument.drawingml.chartshapes+xml"/>
  <Override PartName="/ppt/charts/chart45.xml" ContentType="application/vnd.openxmlformats-officedocument.drawingml.chart+xml"/>
  <Override PartName="/ppt/charts/style45.xml" ContentType="application/vnd.ms-office.chartstyle+xml"/>
  <Override PartName="/ppt/charts/colors45.xml" ContentType="application/vnd.ms-office.chartcolorstyle+xml"/>
  <Override PartName="/ppt/drawings/drawing24.xml" ContentType="application/vnd.openxmlformats-officedocument.drawingml.chartshapes+xml"/>
  <Override PartName="/ppt/charts/chart46.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47.xml" ContentType="application/vnd.openxmlformats-officedocument.drawingml.chart+xml"/>
  <Override PartName="/ppt/charts/style47.xml" ContentType="application/vnd.ms-office.chartstyle+xml"/>
  <Override PartName="/ppt/charts/colors47.xml" ContentType="application/vnd.ms-office.chartcolorstyle+xml"/>
  <Override PartName="/ppt/notesSlides/notesSlide14.xml" ContentType="application/vnd.openxmlformats-officedocument.presentationml.notesSlide+xml"/>
  <Override PartName="/ppt/charts/chart48.xml" ContentType="application/vnd.openxmlformats-officedocument.drawingml.chart+xml"/>
  <Override PartName="/ppt/charts/style48.xml" ContentType="application/vnd.ms-office.chartstyle+xml"/>
  <Override PartName="/ppt/charts/colors48.xml" ContentType="application/vnd.ms-office.chartcolorstyle+xml"/>
  <Override PartName="/ppt/notesSlides/notesSlide15.xml" ContentType="application/vnd.openxmlformats-officedocument.presentationml.notesSlide+xml"/>
  <Override PartName="/ppt/charts/chart49.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50.xml" ContentType="application/vnd.openxmlformats-officedocument.drawingml.chart+xml"/>
  <Override PartName="/ppt/charts/style50.xml" ContentType="application/vnd.ms-office.chartstyle+xml"/>
  <Override PartName="/ppt/charts/colors50.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758" r:id="rId6"/>
  </p:sldMasterIdLst>
  <p:notesMasterIdLst>
    <p:notesMasterId r:id="rId40"/>
  </p:notesMasterIdLst>
  <p:handoutMasterIdLst>
    <p:handoutMasterId r:id="rId41"/>
  </p:handoutMasterIdLst>
  <p:sldIdLst>
    <p:sldId id="12561" r:id="rId7"/>
    <p:sldId id="321" r:id="rId8"/>
    <p:sldId id="10137" r:id="rId9"/>
    <p:sldId id="12567" r:id="rId10"/>
    <p:sldId id="12664" r:id="rId11"/>
    <p:sldId id="12671" r:id="rId12"/>
    <p:sldId id="12736" r:id="rId13"/>
    <p:sldId id="12743" r:id="rId14"/>
    <p:sldId id="12691" r:id="rId15"/>
    <p:sldId id="12685" r:id="rId16"/>
    <p:sldId id="12742" r:id="rId17"/>
    <p:sldId id="12679" r:id="rId18"/>
    <p:sldId id="12681" r:id="rId19"/>
    <p:sldId id="12672" r:id="rId20"/>
    <p:sldId id="12744" r:id="rId21"/>
    <p:sldId id="12745" r:id="rId22"/>
    <p:sldId id="12729" r:id="rId23"/>
    <p:sldId id="12695" r:id="rId24"/>
    <p:sldId id="12697" r:id="rId25"/>
    <p:sldId id="12726" r:id="rId26"/>
    <p:sldId id="12747" r:id="rId27"/>
    <p:sldId id="12748" r:id="rId28"/>
    <p:sldId id="12751" r:id="rId29"/>
    <p:sldId id="12733" r:id="rId30"/>
    <p:sldId id="12711" r:id="rId31"/>
    <p:sldId id="12712" r:id="rId32"/>
    <p:sldId id="12717" r:id="rId33"/>
    <p:sldId id="12740" r:id="rId34"/>
    <p:sldId id="12725" r:id="rId35"/>
    <p:sldId id="12708" r:id="rId36"/>
    <p:sldId id="12710" r:id="rId37"/>
    <p:sldId id="12677" r:id="rId38"/>
    <p:sldId id="12663" r:id="rId39"/>
  </p:sldIdLst>
  <p:sldSz cx="12192000" cy="6858000"/>
  <p:notesSz cx="6742113" cy="9875838"/>
  <p:custDataLst>
    <p:tags r:id="rId42"/>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984" userDrawn="1">
          <p15:clr>
            <a:srgbClr val="A4A3A4"/>
          </p15:clr>
        </p15:guide>
        <p15:guide id="3" orient="horz" pos="3792" userDrawn="1">
          <p15:clr>
            <a:srgbClr val="A4A3A4"/>
          </p15:clr>
        </p15:guide>
        <p15:guide id="4"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8567152-C5C3-6C5E-969C-E084162C571B}" name="Julien Potereau" initials="JP" userId="S::jpotereau@harrisinteractive.fr::565afa16-51ce-4c58-9a57-ce89f0d50aa4" providerId="AD"/>
  <p188:author id="{0AC6C694-D34F-9CE5-688C-1F51A32D90A2}" name="Yanis Belaghene" initials="YB" userId="S::YBelaghene@harrisinteractive.fr::14da42b9-2e4a-43e1-b02d-8663b1374086" providerId="AD"/>
  <p188:author id="{2C53DFB1-7D3C-54A4-366F-CBFCDA9595FE}" name="Magalie Gerard" initials="MG" userId="S::MGerard@harrisinteractive.fr::f0e14a8b-93d4-4810-9dc2-413bae3bddd4" providerId="AD"/>
  <p188:author id="{52C257B7-BF34-99A0-5538-A1C887BA0EFF}" name="Remy Broc" initials="RB" userId="S::RBroc@harrisinteractive.fr::662d6b29-12ef-4e6d-a34d-702b5f38355c" providerId="AD"/>
  <p188:author id="{6B441FCA-AD46-A432-10AE-7DE616205525}" name="Pierre-Hadrien Bartoli" initials="PB" userId="S::PHBartoli@harrisinteractive.fr::85d3b952-597e-4796-b606-20083e6c5b96" providerId="AD"/>
  <p188:author id="{435F0BDD-677B-DCA6-133B-455575D2D21E}" name="Natacha Stralla" initials="NS" userId="S::Natacha.stralla@toluna.com::79b71055-e680-4e63-9e29-887fcd34acf8" providerId="AD"/>
  <p188:author id="{2EC219ED-D17C-3D09-3849-2BDE886F76E8}" name="Gabriel Riedler" initials="GR" userId="S::gabriel.riedler@toluna.com::c7079440-0a54-473d-b5f2-d0d24933a43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4FFF"/>
    <a:srgbClr val="F2F2F2"/>
    <a:srgbClr val="010911"/>
    <a:srgbClr val="B2B2B2"/>
    <a:srgbClr val="788AFF"/>
    <a:srgbClr val="B2086A"/>
    <a:srgbClr val="0017AC"/>
    <a:srgbClr val="E4E4E4"/>
    <a:srgbClr val="FFFFFF"/>
    <a:srgbClr val="00CA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1FB583FC-8163-40B2-8343-D5F1372A986C}">
  <a:tblStyle styleId="{1FB583FC-8163-40B2-8343-D5F1372A986C}" styleName="MetrixLab Tab">
    <a:wholeTbl>
      <a:tcTxStyle>
        <a:fontRef idx="minor">
          <a:scrgbClr r="0" g="0" b="0"/>
        </a:fontRef>
        <a:schemeClr val="dk1"/>
      </a:tcTxStyle>
      <a:tcStyle>
        <a:tcBdr>
          <a:left>
            <a:ln>
              <a:noFill/>
            </a:ln>
          </a:left>
          <a:right>
            <a:ln>
              <a:noFill/>
            </a:ln>
          </a:right>
          <a:top>
            <a:ln>
              <a:noFill/>
            </a:ln>
          </a:top>
          <a:bottom>
            <a:ln w="6350" cmpd="sng">
              <a:solidFill>
                <a:schemeClr val="dk1"/>
              </a:solidFill>
            </a:ln>
          </a:bottom>
          <a:insideH>
            <a:ln w="6350" cmpd="sng">
              <a:solidFill>
                <a:schemeClr val="dk1"/>
              </a:solidFill>
            </a:ln>
          </a:insideH>
          <a:insideV>
            <a:ln>
              <a:noFill/>
            </a:ln>
          </a:insideV>
        </a:tcBdr>
        <a:fill>
          <a:solidFill>
            <a:schemeClr val="lt1"/>
          </a:solidFill>
        </a:fill>
      </a:tcStyle>
    </a:wholeTbl>
    <a:firstRow>
      <a:tcTxStyle b="on">
        <a:fontRef idx="minor">
          <a:schemeClr val="dk1"/>
        </a:fontRef>
        <a:schemeClr val="dk1"/>
      </a:tcTxStyle>
      <a:tcStyle>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3164" autoAdjust="0"/>
  </p:normalViewPr>
  <p:slideViewPr>
    <p:cSldViewPr snapToGrid="0">
      <p:cViewPr varScale="1">
        <p:scale>
          <a:sx n="60" d="100"/>
          <a:sy n="60" d="100"/>
        </p:scale>
        <p:origin x="1522" y="58"/>
      </p:cViewPr>
      <p:guideLst>
        <p:guide orient="horz" pos="984"/>
        <p:guide orient="horz" pos="3792"/>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tags" Target="tags/tag1.xml"/><Relationship Id="rId47" Type="http://schemas.microsoft.com/office/2018/10/relationships/authors" Target="author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presProps" Target="presProps.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tableStyles" Target="tableStyles.xml"/><Relationship Id="rId20" Type="http://schemas.openxmlformats.org/officeDocument/2006/relationships/slide" Target="slides/slide14.xml"/><Relationship Id="rId41"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8.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 Id="rId4" Type="http://schemas.openxmlformats.org/officeDocument/2006/relationships/chartUserShapes" Target="../drawings/drawing9.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 Id="rId4" Type="http://schemas.openxmlformats.org/officeDocument/2006/relationships/chartUserShapes" Target="../drawings/drawing10.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 Id="rId4" Type="http://schemas.openxmlformats.org/officeDocument/2006/relationships/chartUserShapes" Target="../drawings/drawing11.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12.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 Id="rId4" Type="http://schemas.openxmlformats.org/officeDocument/2006/relationships/chartUserShapes" Target="../drawings/drawing13.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 Id="rId4" Type="http://schemas.openxmlformats.org/officeDocument/2006/relationships/chartUserShapes" Target="../drawings/drawing14.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 Id="rId4" Type="http://schemas.openxmlformats.org/officeDocument/2006/relationships/chartUserShapes" Target="../drawings/drawing15.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 Id="rId4" Type="http://schemas.openxmlformats.org/officeDocument/2006/relationships/chartUserShapes" Target="../drawings/drawing16.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 Id="rId4" Type="http://schemas.openxmlformats.org/officeDocument/2006/relationships/chartUserShapes" Target="../drawings/drawing17.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 Id="rId4" Type="http://schemas.openxmlformats.org/officeDocument/2006/relationships/chartUserShapes" Target="../drawings/drawing18.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 Id="rId4" Type="http://schemas.openxmlformats.org/officeDocument/2006/relationships/chartUserShapes" Target="../drawings/drawing19.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39.xml"/><Relationship Id="rId1" Type="http://schemas.microsoft.com/office/2011/relationships/chartStyle" Target="style39.xml"/><Relationship Id="rId4" Type="http://schemas.openxmlformats.org/officeDocument/2006/relationships/chartUserShapes" Target="../drawings/drawing2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40.xml"/><Relationship Id="rId1" Type="http://schemas.microsoft.com/office/2011/relationships/chartStyle" Target="style40.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41.xml"/><Relationship Id="rId1" Type="http://schemas.microsoft.com/office/2011/relationships/chartStyle" Target="style41.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42.xml"/><Relationship Id="rId1" Type="http://schemas.microsoft.com/office/2011/relationships/chartStyle" Target="style42.xml"/><Relationship Id="rId4" Type="http://schemas.openxmlformats.org/officeDocument/2006/relationships/chartUserShapes" Target="../drawings/drawing21.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43.xml"/><Relationship Id="rId1" Type="http://schemas.microsoft.com/office/2011/relationships/chartStyle" Target="style43.xml"/><Relationship Id="rId4" Type="http://schemas.openxmlformats.org/officeDocument/2006/relationships/chartUserShapes" Target="../drawings/drawing22.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44.xml"/><Relationship Id="rId1" Type="http://schemas.microsoft.com/office/2011/relationships/chartStyle" Target="style44.xml"/><Relationship Id="rId4" Type="http://schemas.openxmlformats.org/officeDocument/2006/relationships/chartUserShapes" Target="../drawings/drawing23.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5.xml"/><Relationship Id="rId1" Type="http://schemas.microsoft.com/office/2011/relationships/chartStyle" Target="style45.xml"/><Relationship Id="rId4" Type="http://schemas.openxmlformats.org/officeDocument/2006/relationships/chartUserShapes" Target="../drawings/drawing24.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6.xml"/><Relationship Id="rId1" Type="http://schemas.microsoft.com/office/2011/relationships/chartStyle" Target="style46.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7.xml"/><Relationship Id="rId1" Type="http://schemas.microsoft.com/office/2011/relationships/chartStyle" Target="style47.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8.xml"/><Relationship Id="rId1" Type="http://schemas.microsoft.com/office/2011/relationships/chartStyle" Target="style48.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9.xml"/><Relationship Id="rId1" Type="http://schemas.microsoft.com/office/2011/relationships/chartStyle" Target="style49.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5.xml"/></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50.xml"/><Relationship Id="rId1" Type="http://schemas.microsoft.com/office/2011/relationships/chartStyle" Target="style50.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chartUserShapes" Target="../drawings/drawing6.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08774523232251"/>
          <c:y val="8.4780935797053522E-2"/>
          <c:w val="0.55336391855714406"/>
          <c:h val="0.79607613948812361"/>
        </c:manualLayout>
      </c:layout>
      <c:doughnutChart>
        <c:varyColors val="1"/>
        <c:ser>
          <c:idx val="0"/>
          <c:order val="0"/>
          <c:tx>
            <c:strRef>
              <c:f>Feuil1!$B$1</c:f>
              <c:strCache>
                <c:ptCount val="1"/>
                <c:pt idx="0">
                  <c:v>%</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F46A-4EFC-8338-3399BC80E595}"/>
              </c:ext>
            </c:extLst>
          </c:dPt>
          <c:dPt>
            <c:idx val="1"/>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3-F46A-4EFC-8338-3399BC80E595}"/>
              </c:ext>
            </c:extLst>
          </c:dPt>
          <c:dPt>
            <c:idx val="2"/>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5-F46A-4EFC-8338-3399BC80E595}"/>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F46A-4EFC-8338-3399BC80E595}"/>
              </c:ext>
            </c:extLst>
          </c:dPt>
          <c:dPt>
            <c:idx val="4"/>
            <c:bubble3D val="0"/>
            <c:spPr>
              <a:solidFill>
                <a:schemeClr val="tx2">
                  <a:lumMod val="75000"/>
                </a:schemeClr>
              </a:solidFill>
              <a:ln w="19050">
                <a:solidFill>
                  <a:schemeClr val="lt1"/>
                </a:solidFill>
              </a:ln>
              <a:effectLst/>
            </c:spPr>
            <c:extLst>
              <c:ext xmlns:c16="http://schemas.microsoft.com/office/drawing/2014/chart" uri="{C3380CC4-5D6E-409C-BE32-E72D297353CC}">
                <c16:uniqueId val="{00000009-F46A-4EFC-8338-3399BC80E595}"/>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Très satisfait(e)</c:v>
                </c:pt>
                <c:pt idx="1">
                  <c:v>Assez satisfait(e)</c:v>
                </c:pt>
                <c:pt idx="2">
                  <c:v>Assez peu satisfait(e)</c:v>
                </c:pt>
                <c:pt idx="3">
                  <c:v>Pas du tout satisfait(e)</c:v>
                </c:pt>
                <c:pt idx="4">
                  <c:v>Ne se prononce pas</c:v>
                </c:pt>
              </c:strCache>
            </c:strRef>
          </c:cat>
          <c:val>
            <c:numRef>
              <c:f>Feuil1!$B$2:$B$6</c:f>
              <c:numCache>
                <c:formatCode>##0</c:formatCode>
                <c:ptCount val="5"/>
                <c:pt idx="0">
                  <c:v>18</c:v>
                </c:pt>
                <c:pt idx="1">
                  <c:v>59</c:v>
                </c:pt>
                <c:pt idx="2">
                  <c:v>18</c:v>
                </c:pt>
                <c:pt idx="3">
                  <c:v>3</c:v>
                </c:pt>
                <c:pt idx="4">
                  <c:v>2</c:v>
                </c:pt>
              </c:numCache>
            </c:numRef>
          </c:val>
          <c:extLst>
            <c:ext xmlns:c16="http://schemas.microsoft.com/office/drawing/2014/chart" uri="{C3380CC4-5D6E-409C-BE32-E72D297353CC}">
              <c16:uniqueId val="{0000000A-F46A-4EFC-8338-3399BC80E595}"/>
            </c:ext>
          </c:extLst>
        </c:ser>
        <c:dLbls>
          <c:showLegendKey val="0"/>
          <c:showVal val="0"/>
          <c:showCatName val="0"/>
          <c:showSerName val="0"/>
          <c:showPercent val="0"/>
          <c:showBubbleSize val="0"/>
          <c:showLeaderLines val="1"/>
        </c:dLbls>
        <c:firstSliceAng val="270"/>
        <c:holeSize val="50"/>
      </c:doughnutChart>
      <c:spPr>
        <a:noFill/>
        <a:ln>
          <a:noFill/>
        </a:ln>
        <a:effectLst/>
      </c:spPr>
    </c:plotArea>
    <c:legend>
      <c:legendPos val="r"/>
      <c:layout>
        <c:manualLayout>
          <c:xMode val="edge"/>
          <c:yMode val="edge"/>
          <c:x val="0.63470984608687719"/>
          <c:y val="0.79327716921949232"/>
          <c:w val="0.36529015391312275"/>
          <c:h val="0.20570862112324331"/>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3002282160379428"/>
          <c:w val="1"/>
          <c:h val="0.39054027333084895"/>
        </c:manualLayout>
      </c:layout>
      <c:lineChart>
        <c:grouping val="standard"/>
        <c:varyColors val="0"/>
        <c:ser>
          <c:idx val="0"/>
          <c:order val="0"/>
          <c:tx>
            <c:strRef>
              <c:f>Feuil1!$A$2</c:f>
              <c:strCache>
                <c:ptCount val="1"/>
                <c:pt idx="0">
                  <c:v>Satisfait(e)</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Feuil1!$C$1:$D$1</c:f>
              <c:strCache>
                <c:ptCount val="2"/>
                <c:pt idx="0">
                  <c:v>2024</c:v>
                </c:pt>
                <c:pt idx="1">
                  <c:v>2025</c:v>
                </c:pt>
              </c:strCache>
            </c:strRef>
          </c:cat>
          <c:val>
            <c:numRef>
              <c:f>Feuil1!$C$2:$D$2</c:f>
              <c:numCache>
                <c:formatCode>General</c:formatCode>
                <c:ptCount val="2"/>
                <c:pt idx="0">
                  <c:v>68</c:v>
                </c:pt>
                <c:pt idx="1">
                  <c:v>72</c:v>
                </c:pt>
              </c:numCache>
            </c:numRef>
          </c:val>
          <c:smooth val="1"/>
          <c:extLst>
            <c:ext xmlns:c16="http://schemas.microsoft.com/office/drawing/2014/chart" uri="{C3380CC4-5D6E-409C-BE32-E72D297353CC}">
              <c16:uniqueId val="{00000000-8A04-4166-8998-919892FC385C}"/>
            </c:ext>
          </c:extLst>
        </c:ser>
        <c:ser>
          <c:idx val="1"/>
          <c:order val="1"/>
          <c:tx>
            <c:strRef>
              <c:f>Feuil1!$A$3</c:f>
              <c:strCache>
                <c:ptCount val="1"/>
                <c:pt idx="0">
                  <c:v>Pas satisfait(e)</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Feuil1!$C$1:$D$1</c:f>
              <c:strCache>
                <c:ptCount val="2"/>
                <c:pt idx="0">
                  <c:v>2024</c:v>
                </c:pt>
                <c:pt idx="1">
                  <c:v>2025</c:v>
                </c:pt>
              </c:strCache>
            </c:strRef>
          </c:cat>
          <c:val>
            <c:numRef>
              <c:f>Feuil1!$C$3:$D$3</c:f>
              <c:numCache>
                <c:formatCode>General</c:formatCode>
                <c:ptCount val="2"/>
                <c:pt idx="0">
                  <c:v>31</c:v>
                </c:pt>
                <c:pt idx="1">
                  <c:v>28</c:v>
                </c:pt>
              </c:numCache>
            </c:numRef>
          </c:val>
          <c:smooth val="1"/>
          <c:extLst>
            <c:ext xmlns:c16="http://schemas.microsoft.com/office/drawing/2014/chart" uri="{C3380CC4-5D6E-409C-BE32-E72D297353CC}">
              <c16:uniqueId val="{00000001-8A04-4166-8998-919892FC385C}"/>
            </c:ext>
          </c:extLst>
        </c:ser>
        <c:dLbls>
          <c:dLblPos val="t"/>
          <c:showLegendKey val="0"/>
          <c:showVal val="1"/>
          <c:showCatName val="0"/>
          <c:showSerName val="0"/>
          <c:showPercent val="0"/>
          <c:showBubbleSize val="0"/>
        </c:dLbls>
        <c:smooth val="0"/>
        <c:axId val="679545544"/>
        <c:axId val="679545872"/>
      </c:lineChart>
      <c:catAx>
        <c:axId val="67954554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mn-lt"/>
                <a:ea typeface="+mn-ea"/>
                <a:cs typeface="+mn-cs"/>
              </a:defRPr>
            </a:pPr>
            <a:endParaRPr lang="fr-FR"/>
          </a:p>
        </c:txPr>
        <c:crossAx val="679545872"/>
        <c:crosses val="autoZero"/>
        <c:auto val="1"/>
        <c:lblAlgn val="ctr"/>
        <c:lblOffset val="100"/>
        <c:noMultiLvlLbl val="0"/>
      </c:catAx>
      <c:valAx>
        <c:axId val="679545872"/>
        <c:scaling>
          <c:orientation val="minMax"/>
          <c:max val="100"/>
          <c:min val="0"/>
        </c:scaling>
        <c:delete val="1"/>
        <c:axPos val="l"/>
        <c:numFmt formatCode="General" sourceLinked="1"/>
        <c:majorTickMark val="out"/>
        <c:minorTickMark val="none"/>
        <c:tickLblPos val="nextTo"/>
        <c:crossAx val="679545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3002282160379428"/>
          <c:w val="1"/>
          <c:h val="0.39054027333084895"/>
        </c:manualLayout>
      </c:layout>
      <c:lineChart>
        <c:grouping val="standard"/>
        <c:varyColors val="0"/>
        <c:ser>
          <c:idx val="0"/>
          <c:order val="0"/>
          <c:tx>
            <c:strRef>
              <c:f>Feuil1!$A$2</c:f>
              <c:strCache>
                <c:ptCount val="1"/>
                <c:pt idx="0">
                  <c:v>Satisfait(e)</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Feuil1!$B$1:$D$1</c:f>
              <c:strCache>
                <c:ptCount val="3"/>
                <c:pt idx="0">
                  <c:v>2022</c:v>
                </c:pt>
                <c:pt idx="1">
                  <c:v>2024</c:v>
                </c:pt>
                <c:pt idx="2">
                  <c:v>2025</c:v>
                </c:pt>
              </c:strCache>
            </c:strRef>
          </c:cat>
          <c:val>
            <c:numRef>
              <c:f>Feuil1!$B$2:$D$2</c:f>
              <c:numCache>
                <c:formatCode>General</c:formatCode>
                <c:ptCount val="3"/>
                <c:pt idx="0">
                  <c:v>72</c:v>
                </c:pt>
                <c:pt idx="1">
                  <c:v>71</c:v>
                </c:pt>
                <c:pt idx="2">
                  <c:v>73</c:v>
                </c:pt>
              </c:numCache>
            </c:numRef>
          </c:val>
          <c:smooth val="1"/>
          <c:extLst>
            <c:ext xmlns:c16="http://schemas.microsoft.com/office/drawing/2014/chart" uri="{C3380CC4-5D6E-409C-BE32-E72D297353CC}">
              <c16:uniqueId val="{00000000-626B-4641-A80C-9503769E1100}"/>
            </c:ext>
          </c:extLst>
        </c:ser>
        <c:ser>
          <c:idx val="1"/>
          <c:order val="1"/>
          <c:tx>
            <c:strRef>
              <c:f>Feuil1!$A$3</c:f>
              <c:strCache>
                <c:ptCount val="1"/>
                <c:pt idx="0">
                  <c:v>Pas satisfait(e)</c:v>
                </c:pt>
              </c:strCache>
            </c:strRef>
          </c:tx>
          <c:spPr>
            <a:ln w="28575" cap="rnd">
              <a:solidFill>
                <a:schemeClr val="accent2"/>
              </a:solidFill>
              <a:round/>
            </a:ln>
            <a:effectLst/>
          </c:spPr>
          <c:marker>
            <c:symbol val="none"/>
          </c:marker>
          <c:dLbls>
            <c:dLbl>
              <c:idx val="1"/>
              <c:layout>
                <c:manualLayout>
                  <c:x val="-7.0556438359885412E-2"/>
                  <c:y val="-6.30826639194992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26B-4641-A80C-9503769E1100}"/>
                </c:ext>
              </c:extLst>
            </c:dLbl>
            <c:dLbl>
              <c:idx val="2"/>
              <c:layout>
                <c:manualLayout>
                  <c:x val="-7.0556438359885371E-2"/>
                  <c:y val="-5.08780140439963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B48-4E7E-B882-53DFE23F271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Feuil1!$B$1:$D$1</c:f>
              <c:strCache>
                <c:ptCount val="3"/>
                <c:pt idx="0">
                  <c:v>2022</c:v>
                </c:pt>
                <c:pt idx="1">
                  <c:v>2024</c:v>
                </c:pt>
                <c:pt idx="2">
                  <c:v>2025</c:v>
                </c:pt>
              </c:strCache>
            </c:strRef>
          </c:cat>
          <c:val>
            <c:numRef>
              <c:f>Feuil1!$B$3:$D$3</c:f>
              <c:numCache>
                <c:formatCode>General</c:formatCode>
                <c:ptCount val="3"/>
                <c:pt idx="0">
                  <c:v>28</c:v>
                </c:pt>
                <c:pt idx="1">
                  <c:v>29</c:v>
                </c:pt>
                <c:pt idx="2">
                  <c:v>26</c:v>
                </c:pt>
              </c:numCache>
            </c:numRef>
          </c:val>
          <c:smooth val="1"/>
          <c:extLst>
            <c:ext xmlns:c16="http://schemas.microsoft.com/office/drawing/2014/chart" uri="{C3380CC4-5D6E-409C-BE32-E72D297353CC}">
              <c16:uniqueId val="{00000002-626B-4641-A80C-9503769E1100}"/>
            </c:ext>
          </c:extLst>
        </c:ser>
        <c:dLbls>
          <c:dLblPos val="t"/>
          <c:showLegendKey val="0"/>
          <c:showVal val="1"/>
          <c:showCatName val="0"/>
          <c:showSerName val="0"/>
          <c:showPercent val="0"/>
          <c:showBubbleSize val="0"/>
        </c:dLbls>
        <c:smooth val="0"/>
        <c:axId val="679545544"/>
        <c:axId val="679545872"/>
      </c:lineChart>
      <c:catAx>
        <c:axId val="67954554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mn-lt"/>
                <a:ea typeface="+mn-ea"/>
                <a:cs typeface="+mn-cs"/>
              </a:defRPr>
            </a:pPr>
            <a:endParaRPr lang="fr-FR"/>
          </a:p>
        </c:txPr>
        <c:crossAx val="679545872"/>
        <c:crosses val="autoZero"/>
        <c:auto val="1"/>
        <c:lblAlgn val="ctr"/>
        <c:lblOffset val="100"/>
        <c:noMultiLvlLbl val="0"/>
      </c:catAx>
      <c:valAx>
        <c:axId val="679545872"/>
        <c:scaling>
          <c:orientation val="minMax"/>
          <c:max val="100"/>
          <c:min val="0"/>
        </c:scaling>
        <c:delete val="1"/>
        <c:axPos val="l"/>
        <c:numFmt formatCode="General" sourceLinked="1"/>
        <c:majorTickMark val="out"/>
        <c:minorTickMark val="none"/>
        <c:tickLblPos val="nextTo"/>
        <c:crossAx val="679545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08774523232251"/>
          <c:y val="8.4780935797053522E-2"/>
          <c:w val="0.55336391855714406"/>
          <c:h val="0.79607613948812361"/>
        </c:manualLayout>
      </c:layout>
      <c:doughnutChart>
        <c:varyColors val="1"/>
        <c:ser>
          <c:idx val="0"/>
          <c:order val="0"/>
          <c:tx>
            <c:strRef>
              <c:f>Feuil1!$B$1</c:f>
              <c:strCache>
                <c:ptCount val="1"/>
                <c:pt idx="0">
                  <c:v>%</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A83F-4603-83D6-F62ED24EC0EA}"/>
              </c:ext>
            </c:extLst>
          </c:dPt>
          <c:dPt>
            <c:idx val="1"/>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3-A83F-4603-83D6-F62ED24EC0EA}"/>
              </c:ext>
            </c:extLst>
          </c:dPt>
          <c:dPt>
            <c:idx val="2"/>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5-A83F-4603-83D6-F62ED24EC0EA}"/>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A83F-4603-83D6-F62ED24EC0EA}"/>
              </c:ext>
            </c:extLst>
          </c:dPt>
          <c:dPt>
            <c:idx val="4"/>
            <c:bubble3D val="0"/>
            <c:spPr>
              <a:solidFill>
                <a:schemeClr val="tx2">
                  <a:lumMod val="75000"/>
                </a:schemeClr>
              </a:solidFill>
              <a:ln w="19050">
                <a:solidFill>
                  <a:schemeClr val="lt1"/>
                </a:solidFill>
              </a:ln>
              <a:effectLst/>
            </c:spPr>
            <c:extLst>
              <c:ext xmlns:c16="http://schemas.microsoft.com/office/drawing/2014/chart" uri="{C3380CC4-5D6E-409C-BE32-E72D297353CC}">
                <c16:uniqueId val="{00000009-A83F-4603-83D6-F62ED24EC0EA}"/>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Très satisfait(e)</c:v>
                </c:pt>
                <c:pt idx="1">
                  <c:v>Assez satisfait(e)</c:v>
                </c:pt>
                <c:pt idx="2">
                  <c:v>Assez peu satisfait(e)</c:v>
                </c:pt>
                <c:pt idx="3">
                  <c:v>Pas du tout satisfait(e)</c:v>
                </c:pt>
                <c:pt idx="4">
                  <c:v>Ne se prononce pas</c:v>
                </c:pt>
              </c:strCache>
            </c:strRef>
          </c:cat>
          <c:val>
            <c:numRef>
              <c:f>Feuil1!$B$2:$B$6</c:f>
              <c:numCache>
                <c:formatCode>##0</c:formatCode>
                <c:ptCount val="5"/>
                <c:pt idx="0">
                  <c:v>15</c:v>
                </c:pt>
                <c:pt idx="1">
                  <c:v>58</c:v>
                </c:pt>
                <c:pt idx="2">
                  <c:v>21</c:v>
                </c:pt>
                <c:pt idx="3">
                  <c:v>5</c:v>
                </c:pt>
                <c:pt idx="4">
                  <c:v>1</c:v>
                </c:pt>
              </c:numCache>
            </c:numRef>
          </c:val>
          <c:extLst>
            <c:ext xmlns:c16="http://schemas.microsoft.com/office/drawing/2014/chart" uri="{C3380CC4-5D6E-409C-BE32-E72D297353CC}">
              <c16:uniqueId val="{0000000A-A83F-4603-83D6-F62ED24EC0EA}"/>
            </c:ext>
          </c:extLst>
        </c:ser>
        <c:dLbls>
          <c:showLegendKey val="0"/>
          <c:showVal val="0"/>
          <c:showCatName val="0"/>
          <c:showSerName val="0"/>
          <c:showPercent val="0"/>
          <c:showBubbleSize val="0"/>
          <c:showLeaderLines val="1"/>
        </c:dLbls>
        <c:firstSliceAng val="270"/>
        <c:holeSize val="50"/>
      </c:doughnut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08774523232251"/>
          <c:y val="8.4780935797053522E-2"/>
          <c:w val="0.55336391855714406"/>
          <c:h val="0.79607613948812361"/>
        </c:manualLayout>
      </c:layout>
      <c:doughnutChart>
        <c:varyColors val="1"/>
        <c:ser>
          <c:idx val="0"/>
          <c:order val="0"/>
          <c:tx>
            <c:strRef>
              <c:f>Feuil1!$B$1</c:f>
              <c:strCache>
                <c:ptCount val="1"/>
                <c:pt idx="0">
                  <c:v>%</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F46A-4EFC-8338-3399BC80E595}"/>
              </c:ext>
            </c:extLst>
          </c:dPt>
          <c:dPt>
            <c:idx val="1"/>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3-F46A-4EFC-8338-3399BC80E595}"/>
              </c:ext>
            </c:extLst>
          </c:dPt>
          <c:dPt>
            <c:idx val="2"/>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5-F46A-4EFC-8338-3399BC80E595}"/>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F46A-4EFC-8338-3399BC80E595}"/>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Feuil1!$A$2:$A$5</c:f>
              <c:strCache>
                <c:ptCount val="4"/>
                <c:pt idx="0">
                  <c:v>Oui, tout à fait</c:v>
                </c:pt>
                <c:pt idx="1">
                  <c:v>Oui, plutôt </c:v>
                </c:pt>
                <c:pt idx="2">
                  <c:v>Non, plutôt pas </c:v>
                </c:pt>
                <c:pt idx="3">
                  <c:v>Non, pas du tout</c:v>
                </c:pt>
              </c:strCache>
            </c:strRef>
          </c:cat>
          <c:val>
            <c:numRef>
              <c:f>Feuil1!$B$2:$B$5</c:f>
              <c:numCache>
                <c:formatCode>##0</c:formatCode>
                <c:ptCount val="4"/>
                <c:pt idx="0">
                  <c:v>13</c:v>
                </c:pt>
                <c:pt idx="1">
                  <c:v>57</c:v>
                </c:pt>
                <c:pt idx="2">
                  <c:v>25</c:v>
                </c:pt>
                <c:pt idx="3">
                  <c:v>5</c:v>
                </c:pt>
              </c:numCache>
            </c:numRef>
          </c:val>
          <c:extLst>
            <c:ext xmlns:c16="http://schemas.microsoft.com/office/drawing/2014/chart" uri="{C3380CC4-5D6E-409C-BE32-E72D297353CC}">
              <c16:uniqueId val="{0000000A-F46A-4EFC-8338-3399BC80E595}"/>
            </c:ext>
          </c:extLst>
        </c:ser>
        <c:dLbls>
          <c:showLegendKey val="0"/>
          <c:showVal val="0"/>
          <c:showCatName val="0"/>
          <c:showSerName val="0"/>
          <c:showPercent val="0"/>
          <c:showBubbleSize val="0"/>
          <c:showLeaderLines val="1"/>
        </c:dLbls>
        <c:firstSliceAng val="270"/>
        <c:holeSize val="50"/>
      </c:doughnutChart>
      <c:spPr>
        <a:noFill/>
        <a:ln>
          <a:noFill/>
        </a:ln>
        <a:effectLst/>
      </c:spPr>
    </c:plotArea>
    <c:legend>
      <c:legendPos val="r"/>
      <c:layout>
        <c:manualLayout>
          <c:xMode val="edge"/>
          <c:yMode val="edge"/>
          <c:x val="0"/>
          <c:y val="0.79327716921949232"/>
          <c:w val="0.40242389000373346"/>
          <c:h val="0.20570862112324331"/>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3002282160379428"/>
          <c:w val="1"/>
          <c:h val="0.39054027333084895"/>
        </c:manualLayout>
      </c:layout>
      <c:lineChart>
        <c:grouping val="standard"/>
        <c:varyColors val="0"/>
        <c:ser>
          <c:idx val="0"/>
          <c:order val="0"/>
          <c:tx>
            <c:strRef>
              <c:f>Feuil1!$A$2</c:f>
              <c:strCache>
                <c:ptCount val="1"/>
                <c:pt idx="0">
                  <c:v>Satisfait(e)</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Feuil1!$C$1:$D$1</c:f>
              <c:strCache>
                <c:ptCount val="2"/>
                <c:pt idx="0">
                  <c:v>2024</c:v>
                </c:pt>
                <c:pt idx="1">
                  <c:v>2025</c:v>
                </c:pt>
              </c:strCache>
            </c:strRef>
          </c:cat>
          <c:val>
            <c:numRef>
              <c:f>Feuil1!$C$2:$D$2</c:f>
              <c:numCache>
                <c:formatCode>General</c:formatCode>
                <c:ptCount val="2"/>
                <c:pt idx="0">
                  <c:v>60</c:v>
                </c:pt>
                <c:pt idx="1">
                  <c:v>70</c:v>
                </c:pt>
              </c:numCache>
            </c:numRef>
          </c:val>
          <c:smooth val="1"/>
          <c:extLst>
            <c:ext xmlns:c16="http://schemas.microsoft.com/office/drawing/2014/chart" uri="{C3380CC4-5D6E-409C-BE32-E72D297353CC}">
              <c16:uniqueId val="{00000000-9F89-4BD5-B06E-78205BDDBD22}"/>
            </c:ext>
          </c:extLst>
        </c:ser>
        <c:ser>
          <c:idx val="1"/>
          <c:order val="1"/>
          <c:tx>
            <c:strRef>
              <c:f>Feuil1!$A$3</c:f>
              <c:strCache>
                <c:ptCount val="1"/>
                <c:pt idx="0">
                  <c:v>Pas satisfait(e)</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mn-lt"/>
                    <a:ea typeface="+mn-ea"/>
                    <a:cs typeface="+mn-cs"/>
                  </a:defRPr>
                </a:pPr>
                <a:endParaRPr lang="fr-FR"/>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Feuil1!$C$1:$D$1</c:f>
              <c:strCache>
                <c:ptCount val="2"/>
                <c:pt idx="0">
                  <c:v>2024</c:v>
                </c:pt>
                <c:pt idx="1">
                  <c:v>2025</c:v>
                </c:pt>
              </c:strCache>
            </c:strRef>
          </c:cat>
          <c:val>
            <c:numRef>
              <c:f>Feuil1!$C$3:$D$3</c:f>
              <c:numCache>
                <c:formatCode>General</c:formatCode>
                <c:ptCount val="2"/>
                <c:pt idx="0">
                  <c:v>40</c:v>
                </c:pt>
                <c:pt idx="1">
                  <c:v>30</c:v>
                </c:pt>
              </c:numCache>
            </c:numRef>
          </c:val>
          <c:smooth val="1"/>
          <c:extLst>
            <c:ext xmlns:c16="http://schemas.microsoft.com/office/drawing/2014/chart" uri="{C3380CC4-5D6E-409C-BE32-E72D297353CC}">
              <c16:uniqueId val="{00000001-9F89-4BD5-B06E-78205BDDBD22}"/>
            </c:ext>
          </c:extLst>
        </c:ser>
        <c:dLbls>
          <c:dLblPos val="t"/>
          <c:showLegendKey val="0"/>
          <c:showVal val="1"/>
          <c:showCatName val="0"/>
          <c:showSerName val="0"/>
          <c:showPercent val="0"/>
          <c:showBubbleSize val="0"/>
        </c:dLbls>
        <c:smooth val="0"/>
        <c:axId val="679545544"/>
        <c:axId val="679545872"/>
      </c:lineChart>
      <c:catAx>
        <c:axId val="67954554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mn-lt"/>
                <a:ea typeface="+mn-ea"/>
                <a:cs typeface="+mn-cs"/>
              </a:defRPr>
            </a:pPr>
            <a:endParaRPr lang="fr-FR"/>
          </a:p>
        </c:txPr>
        <c:crossAx val="679545872"/>
        <c:crosses val="autoZero"/>
        <c:auto val="1"/>
        <c:lblAlgn val="ctr"/>
        <c:lblOffset val="100"/>
        <c:noMultiLvlLbl val="0"/>
      </c:catAx>
      <c:valAx>
        <c:axId val="679545872"/>
        <c:scaling>
          <c:orientation val="minMax"/>
          <c:max val="100"/>
          <c:min val="0"/>
        </c:scaling>
        <c:delete val="1"/>
        <c:axPos val="l"/>
        <c:numFmt formatCode="General" sourceLinked="1"/>
        <c:majorTickMark val="out"/>
        <c:minorTickMark val="none"/>
        <c:tickLblPos val="nextTo"/>
        <c:crossAx val="679545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3002282160379428"/>
          <c:w val="1"/>
          <c:h val="0.39054027333084895"/>
        </c:manualLayout>
      </c:layout>
      <c:lineChart>
        <c:grouping val="standard"/>
        <c:varyColors val="0"/>
        <c:ser>
          <c:idx val="0"/>
          <c:order val="0"/>
          <c:tx>
            <c:strRef>
              <c:f>Feuil1!$A$2</c:f>
              <c:strCache>
                <c:ptCount val="1"/>
                <c:pt idx="0">
                  <c:v>Satisfait(e)</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Feuil1!$B$1:$D$1</c:f>
              <c:strCache>
                <c:ptCount val="3"/>
                <c:pt idx="0">
                  <c:v>2022</c:v>
                </c:pt>
                <c:pt idx="1">
                  <c:v>2024</c:v>
                </c:pt>
                <c:pt idx="2">
                  <c:v>2025</c:v>
                </c:pt>
              </c:strCache>
            </c:strRef>
          </c:cat>
          <c:val>
            <c:numRef>
              <c:f>Feuil1!$B$2:$D$2</c:f>
              <c:numCache>
                <c:formatCode>General</c:formatCode>
                <c:ptCount val="3"/>
                <c:pt idx="0">
                  <c:v>56</c:v>
                </c:pt>
                <c:pt idx="1">
                  <c:v>55</c:v>
                </c:pt>
                <c:pt idx="2">
                  <c:v>66</c:v>
                </c:pt>
              </c:numCache>
            </c:numRef>
          </c:val>
          <c:smooth val="1"/>
          <c:extLst>
            <c:ext xmlns:c16="http://schemas.microsoft.com/office/drawing/2014/chart" uri="{C3380CC4-5D6E-409C-BE32-E72D297353CC}">
              <c16:uniqueId val="{00000000-8E1A-4394-B4DE-048AD6AF41C9}"/>
            </c:ext>
          </c:extLst>
        </c:ser>
        <c:ser>
          <c:idx val="1"/>
          <c:order val="1"/>
          <c:tx>
            <c:strRef>
              <c:f>Feuil1!$A$3</c:f>
              <c:strCache>
                <c:ptCount val="1"/>
                <c:pt idx="0">
                  <c:v>Pas satisfait(e)</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mn-lt"/>
                    <a:ea typeface="+mn-ea"/>
                    <a:cs typeface="+mn-cs"/>
                  </a:defRPr>
                </a:pPr>
                <a:endParaRPr lang="fr-FR"/>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Feuil1!$B$1:$D$1</c:f>
              <c:strCache>
                <c:ptCount val="3"/>
                <c:pt idx="0">
                  <c:v>2022</c:v>
                </c:pt>
                <c:pt idx="1">
                  <c:v>2024</c:v>
                </c:pt>
                <c:pt idx="2">
                  <c:v>2025</c:v>
                </c:pt>
              </c:strCache>
            </c:strRef>
          </c:cat>
          <c:val>
            <c:numRef>
              <c:f>Feuil1!$B$3:$D$3</c:f>
              <c:numCache>
                <c:formatCode>General</c:formatCode>
                <c:ptCount val="3"/>
                <c:pt idx="0">
                  <c:v>44</c:v>
                </c:pt>
                <c:pt idx="1">
                  <c:v>45</c:v>
                </c:pt>
                <c:pt idx="2">
                  <c:v>34</c:v>
                </c:pt>
              </c:numCache>
            </c:numRef>
          </c:val>
          <c:smooth val="1"/>
          <c:extLst>
            <c:ext xmlns:c16="http://schemas.microsoft.com/office/drawing/2014/chart" uri="{C3380CC4-5D6E-409C-BE32-E72D297353CC}">
              <c16:uniqueId val="{00000002-8E1A-4394-B4DE-048AD6AF41C9}"/>
            </c:ext>
          </c:extLst>
        </c:ser>
        <c:dLbls>
          <c:dLblPos val="t"/>
          <c:showLegendKey val="0"/>
          <c:showVal val="1"/>
          <c:showCatName val="0"/>
          <c:showSerName val="0"/>
          <c:showPercent val="0"/>
          <c:showBubbleSize val="0"/>
        </c:dLbls>
        <c:smooth val="0"/>
        <c:axId val="679545544"/>
        <c:axId val="679545872"/>
      </c:lineChart>
      <c:catAx>
        <c:axId val="67954554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mn-lt"/>
                <a:ea typeface="+mn-ea"/>
                <a:cs typeface="+mn-cs"/>
              </a:defRPr>
            </a:pPr>
            <a:endParaRPr lang="fr-FR"/>
          </a:p>
        </c:txPr>
        <c:crossAx val="679545872"/>
        <c:crosses val="autoZero"/>
        <c:auto val="1"/>
        <c:lblAlgn val="ctr"/>
        <c:lblOffset val="100"/>
        <c:noMultiLvlLbl val="0"/>
      </c:catAx>
      <c:valAx>
        <c:axId val="679545872"/>
        <c:scaling>
          <c:orientation val="minMax"/>
          <c:max val="100"/>
          <c:min val="0"/>
        </c:scaling>
        <c:delete val="1"/>
        <c:axPos val="l"/>
        <c:numFmt formatCode="General" sourceLinked="1"/>
        <c:majorTickMark val="out"/>
        <c:minorTickMark val="none"/>
        <c:tickLblPos val="nextTo"/>
        <c:crossAx val="679545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userShapes r:id="rId4"/>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08774523232251"/>
          <c:y val="8.4780935797053522E-2"/>
          <c:w val="0.55336391855714406"/>
          <c:h val="0.79607613948812361"/>
        </c:manualLayout>
      </c:layout>
      <c:doughnutChart>
        <c:varyColors val="1"/>
        <c:ser>
          <c:idx val="0"/>
          <c:order val="0"/>
          <c:tx>
            <c:strRef>
              <c:f>Feuil1!$B$1</c:f>
              <c:strCache>
                <c:ptCount val="1"/>
                <c:pt idx="0">
                  <c:v>%</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EBBB-4A92-910B-A98D524D8339}"/>
              </c:ext>
            </c:extLst>
          </c:dPt>
          <c:dPt>
            <c:idx val="1"/>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3-EBBB-4A92-910B-A98D524D8339}"/>
              </c:ext>
            </c:extLst>
          </c:dPt>
          <c:dPt>
            <c:idx val="2"/>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5-EBBB-4A92-910B-A98D524D8339}"/>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EBBB-4A92-910B-A98D524D8339}"/>
              </c:ext>
            </c:extLst>
          </c:dPt>
          <c:dPt>
            <c:idx val="4"/>
            <c:bubble3D val="0"/>
            <c:spPr>
              <a:solidFill>
                <a:schemeClr val="tx2">
                  <a:lumMod val="75000"/>
                </a:schemeClr>
              </a:solidFill>
              <a:ln w="19050">
                <a:solidFill>
                  <a:schemeClr val="lt1"/>
                </a:solidFill>
              </a:ln>
              <a:effectLst/>
            </c:spPr>
            <c:extLst>
              <c:ext xmlns:c16="http://schemas.microsoft.com/office/drawing/2014/chart" uri="{C3380CC4-5D6E-409C-BE32-E72D297353CC}">
                <c16:uniqueId val="{00000009-EBBB-4A92-910B-A98D524D8339}"/>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Très satisfait(e)</c:v>
                </c:pt>
                <c:pt idx="1">
                  <c:v>Assez satisfait(e)</c:v>
                </c:pt>
                <c:pt idx="2">
                  <c:v>Assez peu satisfait(e)</c:v>
                </c:pt>
                <c:pt idx="3">
                  <c:v>Pas du tout satisfait(e)</c:v>
                </c:pt>
                <c:pt idx="4">
                  <c:v>Ne se prononce pas</c:v>
                </c:pt>
              </c:strCache>
            </c:strRef>
          </c:cat>
          <c:val>
            <c:numRef>
              <c:f>Feuil1!$B$2:$B$6</c:f>
              <c:numCache>
                <c:formatCode>##0</c:formatCode>
                <c:ptCount val="5"/>
                <c:pt idx="0">
                  <c:v>11</c:v>
                </c:pt>
                <c:pt idx="1">
                  <c:v>55</c:v>
                </c:pt>
                <c:pt idx="2">
                  <c:v>27</c:v>
                </c:pt>
                <c:pt idx="3">
                  <c:v>7</c:v>
                </c:pt>
              </c:numCache>
            </c:numRef>
          </c:val>
          <c:extLst>
            <c:ext xmlns:c16="http://schemas.microsoft.com/office/drawing/2014/chart" uri="{C3380CC4-5D6E-409C-BE32-E72D297353CC}">
              <c16:uniqueId val="{0000000A-EBBB-4A92-910B-A98D524D8339}"/>
            </c:ext>
          </c:extLst>
        </c:ser>
        <c:dLbls>
          <c:showLegendKey val="0"/>
          <c:showVal val="0"/>
          <c:showCatName val="0"/>
          <c:showSerName val="0"/>
          <c:showPercent val="0"/>
          <c:showBubbleSize val="0"/>
          <c:showLeaderLines val="1"/>
        </c:dLbls>
        <c:firstSliceAng val="270"/>
        <c:holeSize val="50"/>
      </c:doughnut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647253191741888"/>
          <c:y val="8.6044796777922691E-2"/>
          <c:w val="0.5280763683558557"/>
          <c:h val="0.85041016763457655"/>
        </c:manualLayout>
      </c:layout>
      <c:barChart>
        <c:barDir val="bar"/>
        <c:grouping val="clustered"/>
        <c:varyColors val="0"/>
        <c:ser>
          <c:idx val="0"/>
          <c:order val="0"/>
          <c:tx>
            <c:strRef>
              <c:f>Feuil1!$B$1</c:f>
              <c:strCache>
                <c:ptCount val="1"/>
                <c:pt idx="0">
                  <c:v>Oui</c:v>
                </c:pt>
              </c:strCache>
            </c:strRef>
          </c:tx>
          <c:spPr>
            <a:solidFill>
              <a:schemeClr val="accent2">
                <a:lumMod val="40000"/>
                <a:lumOff val="60000"/>
              </a:schemeClr>
            </a:solidFill>
            <a:ln w="19050">
              <a:solidFill>
                <a:schemeClr val="bg1"/>
              </a:solidFill>
            </a:ln>
            <a:effectLst/>
          </c:spPr>
          <c:invertIfNegative val="0"/>
          <c:dPt>
            <c:idx val="0"/>
            <c:invertIfNegative val="0"/>
            <c:bubble3D val="0"/>
            <c:extLst>
              <c:ext xmlns:c16="http://schemas.microsoft.com/office/drawing/2014/chart" uri="{C3380CC4-5D6E-409C-BE32-E72D297353CC}">
                <c16:uniqueId val="{00000000-338C-4BBD-BCC4-60CE09DCBAE6}"/>
              </c:ext>
            </c:extLst>
          </c:dPt>
          <c:dPt>
            <c:idx val="1"/>
            <c:invertIfNegative val="0"/>
            <c:bubble3D val="0"/>
            <c:extLst>
              <c:ext xmlns:c16="http://schemas.microsoft.com/office/drawing/2014/chart" uri="{C3380CC4-5D6E-409C-BE32-E72D297353CC}">
                <c16:uniqueId val="{00000001-338C-4BBD-BCC4-60CE09DCBAE6}"/>
              </c:ext>
            </c:extLst>
          </c:dPt>
          <c:dPt>
            <c:idx val="2"/>
            <c:invertIfNegative val="0"/>
            <c:bubble3D val="0"/>
            <c:extLst>
              <c:ext xmlns:c16="http://schemas.microsoft.com/office/drawing/2014/chart" uri="{C3380CC4-5D6E-409C-BE32-E72D297353CC}">
                <c16:uniqueId val="{00000002-1426-4CA4-A6E2-9646C17B19C7}"/>
              </c:ext>
            </c:extLst>
          </c:dPt>
          <c:dPt>
            <c:idx val="3"/>
            <c:invertIfNegative val="0"/>
            <c:bubble3D val="0"/>
            <c:extLst>
              <c:ext xmlns:c16="http://schemas.microsoft.com/office/drawing/2014/chart" uri="{C3380CC4-5D6E-409C-BE32-E72D297353CC}">
                <c16:uniqueId val="{00000002-338C-4BBD-BCC4-60CE09DCBAE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2">
                        <a:lumMod val="40000"/>
                        <a:lumOff val="60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 consulter un médecin spécialiste (type ophtalmologiste, cardiologue, oncologue, dermatologue…)</c:v>
                </c:pt>
                <c:pt idx="1">
                  <c:v>… consulter un professionnel pour le suivi gynécologique (gynécologue, sage-femme, médecin généraliste)</c:v>
                </c:pt>
                <c:pt idx="2">
                  <c:v>… consulter un médecin généraliste </c:v>
                </c:pt>
                <c:pt idx="3">
                  <c:v>… prendre un rendez-vous chez un/une pédiatre </c:v>
                </c:pt>
                <c:pt idx="4">
                  <c:v>… réaliser un examen d’imagerie médicale (radiologie)</c:v>
                </c:pt>
              </c:strCache>
            </c:strRef>
          </c:cat>
          <c:val>
            <c:numRef>
              <c:f>Feuil1!$B$2:$B$6</c:f>
              <c:numCache>
                <c:formatCode>##0</c:formatCode>
                <c:ptCount val="5"/>
                <c:pt idx="0">
                  <c:v>70</c:v>
                </c:pt>
                <c:pt idx="1">
                  <c:v>60</c:v>
                </c:pt>
                <c:pt idx="2">
                  <c:v>57</c:v>
                </c:pt>
                <c:pt idx="3">
                  <c:v>49</c:v>
                </c:pt>
                <c:pt idx="4">
                  <c:v>39</c:v>
                </c:pt>
              </c:numCache>
            </c:numRef>
          </c:val>
          <c:extLst>
            <c:ext xmlns:c16="http://schemas.microsoft.com/office/drawing/2014/chart" uri="{C3380CC4-5D6E-409C-BE32-E72D297353CC}">
              <c16:uniqueId val="{00000005-338C-4BBD-BCC4-60CE09DCBAE6}"/>
            </c:ext>
          </c:extLst>
        </c:ser>
        <c:ser>
          <c:idx val="1"/>
          <c:order val="1"/>
          <c:tx>
            <c:strRef>
              <c:f>Feuil1!$C$1</c:f>
              <c:strCache>
                <c:ptCount val="1"/>
                <c:pt idx="0">
                  <c:v>Dont : Oui, précisément</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 consulter un médecin spécialiste (type ophtalmologiste, cardiologue, oncologue, dermatologue…)</c:v>
                </c:pt>
                <c:pt idx="1">
                  <c:v>… consulter un professionnel pour le suivi gynécologique (gynécologue, sage-femme, médecin généraliste)</c:v>
                </c:pt>
                <c:pt idx="2">
                  <c:v>… consulter un médecin généraliste </c:v>
                </c:pt>
                <c:pt idx="3">
                  <c:v>… prendre un rendez-vous chez un/une pédiatre </c:v>
                </c:pt>
                <c:pt idx="4">
                  <c:v>… réaliser un examen d’imagerie médicale (radiologie)</c:v>
                </c:pt>
              </c:strCache>
            </c:strRef>
          </c:cat>
          <c:val>
            <c:numRef>
              <c:f>Feuil1!$C$2:$C$6</c:f>
              <c:numCache>
                <c:formatCode>##0</c:formatCode>
                <c:ptCount val="5"/>
                <c:pt idx="0">
                  <c:v>25</c:v>
                </c:pt>
                <c:pt idx="1">
                  <c:v>18</c:v>
                </c:pt>
                <c:pt idx="2">
                  <c:v>18</c:v>
                </c:pt>
                <c:pt idx="3">
                  <c:v>18</c:v>
                </c:pt>
                <c:pt idx="4">
                  <c:v>7</c:v>
                </c:pt>
              </c:numCache>
            </c:numRef>
          </c:val>
          <c:extLst>
            <c:ext xmlns:c16="http://schemas.microsoft.com/office/drawing/2014/chart" uri="{C3380CC4-5D6E-409C-BE32-E72D297353CC}">
              <c16:uniqueId val="{00000006-338C-4BBD-BCC4-60CE09DCBAE6}"/>
            </c:ext>
          </c:extLst>
        </c:ser>
        <c:dLbls>
          <c:showLegendKey val="0"/>
          <c:showVal val="0"/>
          <c:showCatName val="0"/>
          <c:showSerName val="0"/>
          <c:showPercent val="0"/>
          <c:showBubbleSize val="0"/>
        </c:dLbls>
        <c:gapWidth val="57"/>
        <c:overlap val="70"/>
        <c:axId val="492633840"/>
        <c:axId val="491104536"/>
      </c:barChart>
      <c:valAx>
        <c:axId val="491104536"/>
        <c:scaling>
          <c:orientation val="minMax"/>
          <c:max val="100"/>
          <c:min val="0"/>
        </c:scaling>
        <c:delete val="1"/>
        <c:axPos val="t"/>
        <c:numFmt formatCode="##0" sourceLinked="1"/>
        <c:majorTickMark val="out"/>
        <c:minorTickMark val="none"/>
        <c:tickLblPos val="nextTo"/>
        <c:crossAx val="492633840"/>
        <c:crosses val="autoZero"/>
        <c:crossBetween val="between"/>
      </c:valAx>
      <c:catAx>
        <c:axId val="49263384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050" b="0" i="0" u="none" strike="noStrike" kern="1200" baseline="0">
                <a:solidFill>
                  <a:schemeClr val="bg2">
                    <a:lumMod val="25000"/>
                  </a:schemeClr>
                </a:solidFill>
                <a:latin typeface="+mn-lt"/>
                <a:ea typeface="+mn-ea"/>
                <a:cs typeface="+mn-cs"/>
              </a:defRPr>
            </a:pPr>
            <a:endParaRPr lang="fr-FR"/>
          </a:p>
        </c:txPr>
        <c:crossAx val="49110453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647253191741888"/>
          <c:y val="8.6044796777922691E-2"/>
          <c:w val="0.5280763683558557"/>
          <c:h val="0.85041016763457655"/>
        </c:manualLayout>
      </c:layout>
      <c:barChart>
        <c:barDir val="bar"/>
        <c:grouping val="clustered"/>
        <c:varyColors val="0"/>
        <c:ser>
          <c:idx val="0"/>
          <c:order val="0"/>
          <c:tx>
            <c:strRef>
              <c:f>Feuil1!$D$1</c:f>
              <c:strCache>
                <c:ptCount val="1"/>
                <c:pt idx="0">
                  <c:v>Oui IDF</c:v>
                </c:pt>
              </c:strCache>
            </c:strRef>
          </c:tx>
          <c:spPr>
            <a:solidFill>
              <a:schemeClr val="accent2">
                <a:lumMod val="40000"/>
                <a:lumOff val="6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lumMod val="40000"/>
                        <a:lumOff val="60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 consulter un médecin spécialiste (type ophtalmologiste, cardiologue, oncologue, dermatologue…)</c:v>
                </c:pt>
                <c:pt idx="1">
                  <c:v>… consulter un professionnel pour le suivi gynécologique (gynécologue, sage-femme, médecin généraliste)</c:v>
                </c:pt>
                <c:pt idx="2">
                  <c:v>… consulter un médecin généraliste </c:v>
                </c:pt>
                <c:pt idx="3">
                  <c:v>… prendre un rendez-vous chez un/une pédiatre </c:v>
                </c:pt>
                <c:pt idx="4">
                  <c:v>… réaliser un examen d’imagerie médicale (radiologie)</c:v>
                </c:pt>
              </c:strCache>
            </c:strRef>
          </c:cat>
          <c:val>
            <c:numRef>
              <c:f>Feuil1!$D$2:$D$6</c:f>
              <c:numCache>
                <c:formatCode>##0</c:formatCode>
                <c:ptCount val="5"/>
                <c:pt idx="0">
                  <c:v>69</c:v>
                </c:pt>
                <c:pt idx="1">
                  <c:v>61</c:v>
                </c:pt>
                <c:pt idx="2">
                  <c:v>57</c:v>
                </c:pt>
                <c:pt idx="3">
                  <c:v>51</c:v>
                </c:pt>
                <c:pt idx="4">
                  <c:v>41</c:v>
                </c:pt>
              </c:numCache>
            </c:numRef>
          </c:val>
          <c:extLst>
            <c:ext xmlns:c16="http://schemas.microsoft.com/office/drawing/2014/chart" uri="{C3380CC4-5D6E-409C-BE32-E72D297353CC}">
              <c16:uniqueId val="{00000004-3109-4CCD-B73E-BF25D36922FE}"/>
            </c:ext>
          </c:extLst>
        </c:ser>
        <c:ser>
          <c:idx val="1"/>
          <c:order val="1"/>
          <c:tx>
            <c:strRef>
              <c:f>Feuil1!$E$1</c:f>
              <c:strCache>
                <c:ptCount val="1"/>
                <c:pt idx="0">
                  <c:v>Dont : Oui, précisément IDF</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 consulter un médecin spécialiste (type ophtalmologiste, cardiologue, oncologue, dermatologue…)</c:v>
                </c:pt>
                <c:pt idx="1">
                  <c:v>… consulter un professionnel pour le suivi gynécologique (gynécologue, sage-femme, médecin généraliste)</c:v>
                </c:pt>
                <c:pt idx="2">
                  <c:v>… consulter un médecin généraliste </c:v>
                </c:pt>
                <c:pt idx="3">
                  <c:v>… prendre un rendez-vous chez un/une pédiatre </c:v>
                </c:pt>
                <c:pt idx="4">
                  <c:v>… réaliser un examen d’imagerie médicale (radiologie)</c:v>
                </c:pt>
              </c:strCache>
            </c:strRef>
          </c:cat>
          <c:val>
            <c:numRef>
              <c:f>Feuil1!$E$2:$E$6</c:f>
              <c:numCache>
                <c:formatCode>##0</c:formatCode>
                <c:ptCount val="5"/>
                <c:pt idx="0">
                  <c:v>28</c:v>
                </c:pt>
                <c:pt idx="1">
                  <c:v>23</c:v>
                </c:pt>
                <c:pt idx="2">
                  <c:v>21</c:v>
                </c:pt>
                <c:pt idx="3">
                  <c:v>18</c:v>
                </c:pt>
                <c:pt idx="4">
                  <c:v>9</c:v>
                </c:pt>
              </c:numCache>
            </c:numRef>
          </c:val>
          <c:extLst>
            <c:ext xmlns:c16="http://schemas.microsoft.com/office/drawing/2014/chart" uri="{C3380CC4-5D6E-409C-BE32-E72D297353CC}">
              <c16:uniqueId val="{00000005-3109-4CCD-B73E-BF25D36922FE}"/>
            </c:ext>
          </c:extLst>
        </c:ser>
        <c:dLbls>
          <c:showLegendKey val="0"/>
          <c:showVal val="0"/>
          <c:showCatName val="0"/>
          <c:showSerName val="0"/>
          <c:showPercent val="0"/>
          <c:showBubbleSize val="0"/>
        </c:dLbls>
        <c:gapWidth val="57"/>
        <c:overlap val="70"/>
        <c:axId val="492633840"/>
        <c:axId val="491104536"/>
      </c:barChart>
      <c:valAx>
        <c:axId val="491104536"/>
        <c:scaling>
          <c:orientation val="minMax"/>
          <c:max val="100"/>
          <c:min val="0"/>
        </c:scaling>
        <c:delete val="1"/>
        <c:axPos val="t"/>
        <c:numFmt formatCode="##0" sourceLinked="1"/>
        <c:majorTickMark val="out"/>
        <c:minorTickMark val="none"/>
        <c:tickLblPos val="nextTo"/>
        <c:crossAx val="492633840"/>
        <c:crosses val="autoZero"/>
        <c:crossBetween val="between"/>
      </c:valAx>
      <c:catAx>
        <c:axId val="492633840"/>
        <c:scaling>
          <c:orientation val="maxMin"/>
        </c:scaling>
        <c:delete val="1"/>
        <c:axPos val="l"/>
        <c:numFmt formatCode="General" sourceLinked="1"/>
        <c:majorTickMark val="out"/>
        <c:minorTickMark val="none"/>
        <c:tickLblPos val="nextTo"/>
        <c:crossAx val="49110453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497990571783972"/>
          <c:y val="2.4742088150581869E-2"/>
          <c:w val="0.44451636859261229"/>
          <c:h val="0.93825397633645102"/>
        </c:manualLayout>
      </c:layout>
      <c:barChart>
        <c:barDir val="bar"/>
        <c:grouping val="clustered"/>
        <c:varyColors val="0"/>
        <c:ser>
          <c:idx val="0"/>
          <c:order val="0"/>
          <c:tx>
            <c:strRef>
              <c:f>Feuil1!$C$1</c:f>
              <c:strCache>
                <c:ptCount val="1"/>
                <c:pt idx="0">
                  <c:v>IDF</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ED0A8C"/>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 consulter un médecin spécialiste (type ophtalmologiste, cardiologue, oncologue, dermatologue…)</c:v>
                </c:pt>
                <c:pt idx="1">
                  <c:v>… consulter un professionnel pour le suivi gynécologique (gynécologue, sage-femme, médecin généraliste)</c:v>
                </c:pt>
                <c:pt idx="2">
                  <c:v>… réaliser un examen d’imagerie médicale (radiologie)</c:v>
                </c:pt>
                <c:pt idx="3">
                  <c:v>… prendre un rendez-vous chez un/une pédiatre</c:v>
                </c:pt>
                <c:pt idx="4">
                  <c:v>… consulter un médecin généraliste </c:v>
                </c:pt>
              </c:strCache>
            </c:strRef>
          </c:cat>
          <c:val>
            <c:numRef>
              <c:f>Feuil1!$C$2:$C$6</c:f>
              <c:numCache>
                <c:formatCode>##0</c:formatCode>
                <c:ptCount val="5"/>
                <c:pt idx="0">
                  <c:v>34</c:v>
                </c:pt>
                <c:pt idx="1">
                  <c:v>27</c:v>
                </c:pt>
                <c:pt idx="2">
                  <c:v>24</c:v>
                </c:pt>
                <c:pt idx="3">
                  <c:v>23</c:v>
                </c:pt>
                <c:pt idx="4">
                  <c:v>23</c:v>
                </c:pt>
              </c:numCache>
            </c:numRef>
          </c:val>
          <c:extLst>
            <c:ext xmlns:c16="http://schemas.microsoft.com/office/drawing/2014/chart" uri="{C3380CC4-5D6E-409C-BE32-E72D297353CC}">
              <c16:uniqueId val="{00000000-F90C-4132-9076-B2CEAF0B5096}"/>
            </c:ext>
          </c:extLst>
        </c:ser>
        <c:dLbls>
          <c:showLegendKey val="0"/>
          <c:showVal val="0"/>
          <c:showCatName val="0"/>
          <c:showSerName val="0"/>
          <c:showPercent val="0"/>
          <c:showBubbleSize val="0"/>
        </c:dLbls>
        <c:gapWidth val="57"/>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1"/>
        <c:axPos val="l"/>
        <c:numFmt formatCode="General" sourceLinked="1"/>
        <c:majorTickMark val="out"/>
        <c:minorTickMark val="none"/>
        <c:tickLblPos val="nextTo"/>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3002282160379428"/>
          <c:w val="1"/>
          <c:h val="0.39054027333084895"/>
        </c:manualLayout>
      </c:layout>
      <c:lineChart>
        <c:grouping val="standard"/>
        <c:varyColors val="0"/>
        <c:ser>
          <c:idx val="0"/>
          <c:order val="0"/>
          <c:tx>
            <c:strRef>
              <c:f>Feuil1!$A$2</c:f>
              <c:strCache>
                <c:ptCount val="1"/>
                <c:pt idx="0">
                  <c:v>Satisfait(e)</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Feuil1!$B$1:$D$1</c:f>
              <c:strCache>
                <c:ptCount val="3"/>
                <c:pt idx="0">
                  <c:v>2022</c:v>
                </c:pt>
                <c:pt idx="1">
                  <c:v>2024</c:v>
                </c:pt>
                <c:pt idx="2">
                  <c:v>2025</c:v>
                </c:pt>
              </c:strCache>
            </c:strRef>
          </c:cat>
          <c:val>
            <c:numRef>
              <c:f>Feuil1!$B$2:$D$2</c:f>
              <c:numCache>
                <c:formatCode>General</c:formatCode>
                <c:ptCount val="3"/>
                <c:pt idx="0">
                  <c:v>75</c:v>
                </c:pt>
                <c:pt idx="1">
                  <c:v>74</c:v>
                </c:pt>
                <c:pt idx="2">
                  <c:v>74</c:v>
                </c:pt>
              </c:numCache>
            </c:numRef>
          </c:val>
          <c:smooth val="1"/>
          <c:extLst>
            <c:ext xmlns:c16="http://schemas.microsoft.com/office/drawing/2014/chart" uri="{C3380CC4-5D6E-409C-BE32-E72D297353CC}">
              <c16:uniqueId val="{00000000-ECF2-416E-BD2C-0C2122258DE5}"/>
            </c:ext>
          </c:extLst>
        </c:ser>
        <c:ser>
          <c:idx val="1"/>
          <c:order val="1"/>
          <c:tx>
            <c:strRef>
              <c:f>Feuil1!$A$3</c:f>
              <c:strCache>
                <c:ptCount val="1"/>
                <c:pt idx="0">
                  <c:v>Pas satisfait(e)</c:v>
                </c:pt>
              </c:strCache>
            </c:strRef>
          </c:tx>
          <c:spPr>
            <a:ln w="28575" cap="rnd">
              <a:solidFill>
                <a:schemeClr val="accent2"/>
              </a:solidFill>
              <a:round/>
            </a:ln>
            <a:effectLst/>
          </c:spPr>
          <c:marker>
            <c:symbol val="none"/>
          </c:marker>
          <c:dLbls>
            <c:dLbl>
              <c:idx val="1"/>
              <c:layout>
                <c:manualLayout>
                  <c:x val="-7.0556438359885412E-2"/>
                  <c:y val="-6.30826639194992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300-4F62-BDC2-BE7578873B7A}"/>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Feuil1!$B$1:$D$1</c:f>
              <c:strCache>
                <c:ptCount val="3"/>
                <c:pt idx="0">
                  <c:v>2022</c:v>
                </c:pt>
                <c:pt idx="1">
                  <c:v>2024</c:v>
                </c:pt>
                <c:pt idx="2">
                  <c:v>2025</c:v>
                </c:pt>
              </c:strCache>
            </c:strRef>
          </c:cat>
          <c:val>
            <c:numRef>
              <c:f>Feuil1!$B$3:$D$3</c:f>
              <c:numCache>
                <c:formatCode>General</c:formatCode>
                <c:ptCount val="3"/>
                <c:pt idx="0">
                  <c:v>24</c:v>
                </c:pt>
                <c:pt idx="1">
                  <c:v>26</c:v>
                </c:pt>
                <c:pt idx="2">
                  <c:v>24</c:v>
                </c:pt>
              </c:numCache>
            </c:numRef>
          </c:val>
          <c:smooth val="1"/>
          <c:extLst>
            <c:ext xmlns:c16="http://schemas.microsoft.com/office/drawing/2014/chart" uri="{C3380CC4-5D6E-409C-BE32-E72D297353CC}">
              <c16:uniqueId val="{00000001-ECF2-416E-BD2C-0C2122258DE5}"/>
            </c:ext>
          </c:extLst>
        </c:ser>
        <c:dLbls>
          <c:dLblPos val="t"/>
          <c:showLegendKey val="0"/>
          <c:showVal val="1"/>
          <c:showCatName val="0"/>
          <c:showSerName val="0"/>
          <c:showPercent val="0"/>
          <c:showBubbleSize val="0"/>
        </c:dLbls>
        <c:smooth val="0"/>
        <c:axId val="679545544"/>
        <c:axId val="679545872"/>
      </c:lineChart>
      <c:catAx>
        <c:axId val="67954554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mn-lt"/>
                <a:ea typeface="+mn-ea"/>
                <a:cs typeface="+mn-cs"/>
              </a:defRPr>
            </a:pPr>
            <a:endParaRPr lang="fr-FR"/>
          </a:p>
        </c:txPr>
        <c:crossAx val="679545872"/>
        <c:crosses val="autoZero"/>
        <c:auto val="1"/>
        <c:lblAlgn val="ctr"/>
        <c:lblOffset val="100"/>
        <c:noMultiLvlLbl val="0"/>
      </c:catAx>
      <c:valAx>
        <c:axId val="679545872"/>
        <c:scaling>
          <c:orientation val="minMax"/>
          <c:max val="100"/>
          <c:min val="0"/>
        </c:scaling>
        <c:delete val="1"/>
        <c:axPos val="l"/>
        <c:numFmt formatCode="General" sourceLinked="1"/>
        <c:majorTickMark val="out"/>
        <c:minorTickMark val="none"/>
        <c:tickLblPos val="nextTo"/>
        <c:crossAx val="679545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userShapes r:id="rId4"/>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497990571783972"/>
          <c:y val="2.4742088150581869E-2"/>
          <c:w val="0.44451636859261229"/>
          <c:h val="0.93825397633645102"/>
        </c:manualLayout>
      </c:layout>
      <c:barChart>
        <c:barDir val="bar"/>
        <c:grouping val="clustered"/>
        <c:varyColors val="0"/>
        <c:ser>
          <c:idx val="0"/>
          <c:order val="0"/>
          <c:tx>
            <c:strRef>
              <c:f>Feuil1!$B$1</c:f>
              <c:strCache>
                <c:ptCount val="1"/>
                <c:pt idx="0">
                  <c:v>Oui</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 consulter un médecin spécialiste (type ophtalmologiste, cardiologue, oncologue, dermatologue…)</c:v>
                </c:pt>
                <c:pt idx="1">
                  <c:v>… consulter un professionnel pour le suivi gynécologique (gynécologue, sage-femme, médecin généraliste)</c:v>
                </c:pt>
                <c:pt idx="2">
                  <c:v>… réaliser un examen d’imagerie médicale (radiologie)</c:v>
                </c:pt>
                <c:pt idx="3">
                  <c:v>… prendre un rendez-vous chez un/une pédiatre</c:v>
                </c:pt>
                <c:pt idx="4">
                  <c:v>… consulter un médecin généraliste </c:v>
                </c:pt>
              </c:strCache>
            </c:strRef>
          </c:cat>
          <c:val>
            <c:numRef>
              <c:f>Feuil1!$B$2:$B$6</c:f>
              <c:numCache>
                <c:formatCode>##0</c:formatCode>
                <c:ptCount val="5"/>
                <c:pt idx="0">
                  <c:v>37</c:v>
                </c:pt>
                <c:pt idx="1">
                  <c:v>34</c:v>
                </c:pt>
                <c:pt idx="2">
                  <c:v>27</c:v>
                </c:pt>
                <c:pt idx="3">
                  <c:v>24</c:v>
                </c:pt>
                <c:pt idx="4">
                  <c:v>24</c:v>
                </c:pt>
              </c:numCache>
            </c:numRef>
          </c:val>
          <c:extLst>
            <c:ext xmlns:c16="http://schemas.microsoft.com/office/drawing/2014/chart" uri="{C3380CC4-5D6E-409C-BE32-E72D297353CC}">
              <c16:uniqueId val="{00000000-F90C-4132-9076-B2CEAF0B5096}"/>
            </c:ext>
          </c:extLst>
        </c:ser>
        <c:dLbls>
          <c:showLegendKey val="0"/>
          <c:showVal val="0"/>
          <c:showCatName val="0"/>
          <c:showSerName val="0"/>
          <c:showPercent val="0"/>
          <c:showBubbleSize val="0"/>
        </c:dLbls>
        <c:gapWidth val="57"/>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050" b="0" i="0" u="none" strike="noStrike" kern="1200" baseline="0">
                <a:solidFill>
                  <a:schemeClr val="bg2">
                    <a:lumMod val="25000"/>
                  </a:schemeClr>
                </a:solidFill>
                <a:latin typeface="+mn-lt"/>
                <a:ea typeface="+mn-ea"/>
                <a:cs typeface="+mn-cs"/>
              </a:defRPr>
            </a:pPr>
            <a:endParaRPr lang="fr-FR"/>
          </a:p>
        </c:txPr>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497990571783972"/>
          <c:y val="2.4742088150581869E-2"/>
          <c:w val="0.44451636859261229"/>
          <c:h val="0.93825397633645102"/>
        </c:manualLayout>
      </c:layout>
      <c:barChart>
        <c:barDir val="bar"/>
        <c:grouping val="clustered"/>
        <c:varyColors val="0"/>
        <c:ser>
          <c:idx val="0"/>
          <c:order val="0"/>
          <c:tx>
            <c:strRef>
              <c:f>Feuil1!$D$1</c:f>
              <c:strCache>
                <c:ptCount val="1"/>
                <c:pt idx="0">
                  <c:v>IDF</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Feuil1!$A$2:$A$11</c:f>
              <c:strCache>
                <c:ptCount val="10"/>
                <c:pt idx="0">
                  <c:v>L’environnement, les pollutions</c:v>
                </c:pt>
                <c:pt idx="1">
                  <c:v>Des difficultés financières</c:v>
                </c:pt>
                <c:pt idx="2">
                  <c:v>Le manque d’information et de prévention sur la santé</c:v>
                </c:pt>
                <c:pt idx="3">
                  <c:v>Vos conditions de transport</c:v>
                </c:pt>
                <c:pt idx="4">
                  <c:v>Un manque de couverture maladie</c:v>
                </c:pt>
                <c:pt idx="5">
                  <c:v>Vos conditions de travail </c:v>
                </c:pt>
                <c:pt idx="6">
                  <c:v>Des discriminations qui vous touchent, qu’elles soient ethniques, sociales ou liées au sexe</c:v>
                </c:pt>
                <c:pt idx="7">
                  <c:v>Votre isolement social</c:v>
                </c:pt>
                <c:pt idx="8">
                  <c:v>Vos conditions de logement </c:v>
                </c:pt>
                <c:pt idx="9">
                  <c:v>Des violences auxquelles vous êtes exposé (harcèlement, violences conjugales…)</c:v>
                </c:pt>
              </c:strCache>
            </c:strRef>
          </c:cat>
          <c:val>
            <c:numRef>
              <c:f>Feuil1!$D$2:$D$11</c:f>
              <c:numCache>
                <c:formatCode>##0</c:formatCode>
                <c:ptCount val="10"/>
                <c:pt idx="0">
                  <c:v>58</c:v>
                </c:pt>
                <c:pt idx="1">
                  <c:v>46</c:v>
                </c:pt>
                <c:pt idx="2">
                  <c:v>36</c:v>
                </c:pt>
                <c:pt idx="3">
                  <c:v>34</c:v>
                </c:pt>
                <c:pt idx="4">
                  <c:v>32</c:v>
                </c:pt>
                <c:pt idx="5">
                  <c:v>35</c:v>
                </c:pt>
                <c:pt idx="6">
                  <c:v>28</c:v>
                </c:pt>
                <c:pt idx="7">
                  <c:v>28</c:v>
                </c:pt>
                <c:pt idx="8">
                  <c:v>23</c:v>
                </c:pt>
                <c:pt idx="9">
                  <c:v>21</c:v>
                </c:pt>
              </c:numCache>
            </c:numRef>
          </c:val>
          <c:extLst>
            <c:ext xmlns:c16="http://schemas.microsoft.com/office/drawing/2014/chart" uri="{C3380CC4-5D6E-409C-BE32-E72D297353CC}">
              <c16:uniqueId val="{00000000-CAC5-429B-B3A5-D0F7A357D930}"/>
            </c:ext>
          </c:extLst>
        </c:ser>
        <c:dLbls>
          <c:showLegendKey val="0"/>
          <c:showVal val="0"/>
          <c:showCatName val="0"/>
          <c:showSerName val="0"/>
          <c:showPercent val="0"/>
          <c:showBubbleSize val="0"/>
        </c:dLbls>
        <c:gapWidth val="57"/>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1"/>
        <c:axPos val="l"/>
        <c:numFmt formatCode="General" sourceLinked="1"/>
        <c:majorTickMark val="out"/>
        <c:minorTickMark val="none"/>
        <c:tickLblPos val="nextTo"/>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497990571783972"/>
          <c:y val="2.4742088150581869E-2"/>
          <c:w val="0.44451636859261229"/>
          <c:h val="0.93825397633645102"/>
        </c:manualLayout>
      </c:layout>
      <c:barChart>
        <c:barDir val="bar"/>
        <c:grouping val="clustered"/>
        <c:varyColors val="0"/>
        <c:ser>
          <c:idx val="0"/>
          <c:order val="0"/>
          <c:tx>
            <c:strRef>
              <c:f>Feuil1!$B$1</c:f>
              <c:strCache>
                <c:ptCount val="1"/>
                <c:pt idx="0">
                  <c:v>Département</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Feuil1!$A$2:$A$11</c:f>
              <c:strCache>
                <c:ptCount val="10"/>
                <c:pt idx="0">
                  <c:v>L’environnement, les pollutions</c:v>
                </c:pt>
                <c:pt idx="1">
                  <c:v>Des difficultés financières</c:v>
                </c:pt>
                <c:pt idx="2">
                  <c:v>Le manque d’information et de prévention sur la santé</c:v>
                </c:pt>
                <c:pt idx="3">
                  <c:v>Vos conditions de transport</c:v>
                </c:pt>
                <c:pt idx="4">
                  <c:v>Un manque de couverture maladie</c:v>
                </c:pt>
                <c:pt idx="5">
                  <c:v>Vos conditions de travail </c:v>
                </c:pt>
                <c:pt idx="6">
                  <c:v>Des discriminations qui vous touchent, qu’elles soient ethniques, sociales ou liées au sexe</c:v>
                </c:pt>
                <c:pt idx="7">
                  <c:v>Votre isolement social</c:v>
                </c:pt>
                <c:pt idx="8">
                  <c:v>Vos conditions de logement </c:v>
                </c:pt>
                <c:pt idx="9">
                  <c:v>Des violences auxquelles vous êtes exposé (harcèlement, violences conjugales…)</c:v>
                </c:pt>
              </c:strCache>
            </c:strRef>
          </c:cat>
          <c:val>
            <c:numRef>
              <c:f>Feuil1!$B$2:$B$11</c:f>
              <c:numCache>
                <c:formatCode>##0</c:formatCode>
                <c:ptCount val="10"/>
                <c:pt idx="0">
                  <c:v>66</c:v>
                </c:pt>
                <c:pt idx="1">
                  <c:v>52</c:v>
                </c:pt>
                <c:pt idx="2">
                  <c:v>39</c:v>
                </c:pt>
                <c:pt idx="3">
                  <c:v>37</c:v>
                </c:pt>
                <c:pt idx="4">
                  <c:v>37</c:v>
                </c:pt>
                <c:pt idx="5">
                  <c:v>36</c:v>
                </c:pt>
                <c:pt idx="6">
                  <c:v>34</c:v>
                </c:pt>
                <c:pt idx="7">
                  <c:v>32</c:v>
                </c:pt>
                <c:pt idx="8">
                  <c:v>27</c:v>
                </c:pt>
                <c:pt idx="9">
                  <c:v>26</c:v>
                </c:pt>
              </c:numCache>
            </c:numRef>
          </c:val>
          <c:extLst>
            <c:ext xmlns:c16="http://schemas.microsoft.com/office/drawing/2014/chart" uri="{C3380CC4-5D6E-409C-BE32-E72D297353CC}">
              <c16:uniqueId val="{00000020-DC7E-4498-9120-CBBA202F208C}"/>
            </c:ext>
          </c:extLst>
        </c:ser>
        <c:dLbls>
          <c:showLegendKey val="0"/>
          <c:showVal val="0"/>
          <c:showCatName val="0"/>
          <c:showSerName val="0"/>
          <c:showPercent val="0"/>
          <c:showBubbleSize val="0"/>
        </c:dLbls>
        <c:gapWidth val="57"/>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050" b="0" i="0" u="none" strike="noStrike" kern="1200" baseline="0">
                <a:solidFill>
                  <a:schemeClr val="bg2">
                    <a:lumMod val="25000"/>
                  </a:schemeClr>
                </a:solidFill>
                <a:latin typeface="+mn-lt"/>
                <a:ea typeface="+mn-ea"/>
                <a:cs typeface="+mn-cs"/>
              </a:defRPr>
            </a:pPr>
            <a:endParaRPr lang="fr-FR"/>
          </a:p>
        </c:txPr>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07800686333683"/>
          <c:y val="2.1261850316105904E-2"/>
          <c:w val="0.50950442071152524"/>
          <c:h val="0.93825397633645102"/>
        </c:manualLayout>
      </c:layout>
      <c:barChart>
        <c:barDir val="bar"/>
        <c:grouping val="clustered"/>
        <c:varyColors val="0"/>
        <c:ser>
          <c:idx val="0"/>
          <c:order val="0"/>
          <c:tx>
            <c:strRef>
              <c:f>Feuil1!$C$1</c:f>
              <c:strCache>
                <c:ptCount val="1"/>
                <c:pt idx="0">
                  <c:v>IDF</c:v>
                </c:pt>
              </c:strCache>
            </c:strRef>
          </c:tx>
          <c:spPr>
            <a:solidFill>
              <a:schemeClr val="accent3"/>
            </a:solidFill>
            <a:ln w="19050">
              <a:solidFill>
                <a:schemeClr val="lt1"/>
              </a:solidFill>
            </a:ln>
            <a:effectLst/>
          </c:spPr>
          <c:invertIfNegative val="0"/>
          <c:dPt>
            <c:idx val="8"/>
            <c:invertIfNegative val="0"/>
            <c:bubble3D val="0"/>
            <c:spPr>
              <a:solidFill>
                <a:srgbClr val="B2B2B2"/>
              </a:solidFill>
              <a:ln w="19050">
                <a:solidFill>
                  <a:schemeClr val="lt1"/>
                </a:solidFill>
              </a:ln>
              <a:effectLst/>
            </c:spPr>
            <c:extLst>
              <c:ext xmlns:c16="http://schemas.microsoft.com/office/drawing/2014/chart" uri="{C3380CC4-5D6E-409C-BE32-E72D297353CC}">
                <c16:uniqueId val="{00000008-9F58-4444-875E-6D5B7B847866}"/>
              </c:ext>
            </c:extLst>
          </c:dPt>
          <c:dLbls>
            <c:dLbl>
              <c:idx val="8"/>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B2B2B2"/>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8-9F58-4444-875E-6D5B7B84786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Feuil1!$A$2:$A$10</c:f>
              <c:strCache>
                <c:ptCount val="9"/>
                <c:pt idx="0">
                  <c:v>De santé mentale</c:v>
                </c:pt>
                <c:pt idx="1">
                  <c:v>De santé environnementale (habitat, pollutions, bruits, eau potable, transports…)</c:v>
                </c:pt>
                <c:pt idx="2">
                  <c:v>De lutte contre les addictions</c:v>
                </c:pt>
                <c:pt idx="3">
                  <c:v>De santé au travail</c:v>
                </c:pt>
                <c:pt idx="4">
                  <c:v>De santé des jeunes</c:v>
                </c:pt>
                <c:pt idx="5">
                  <c:v>De santé des enfants</c:v>
                </c:pt>
                <c:pt idx="6">
                  <c:v>De santé des femmes</c:v>
                </c:pt>
                <c:pt idx="7">
                  <c:v>De santé sexuelle</c:v>
                </c:pt>
                <c:pt idx="8">
                  <c:v>Ne se prononce pas</c:v>
                </c:pt>
              </c:strCache>
            </c:strRef>
          </c:cat>
          <c:val>
            <c:numRef>
              <c:f>Feuil1!$C$2:$C$10</c:f>
              <c:numCache>
                <c:formatCode>##0</c:formatCode>
                <c:ptCount val="9"/>
                <c:pt idx="0">
                  <c:v>50.228679389437936</c:v>
                </c:pt>
                <c:pt idx="1">
                  <c:v>44.814405262909439</c:v>
                </c:pt>
                <c:pt idx="2">
                  <c:v>42.313900969360105</c:v>
                </c:pt>
                <c:pt idx="3">
                  <c:v>29.43403739047022</c:v>
                </c:pt>
                <c:pt idx="4">
                  <c:v>25.57586873093231</c:v>
                </c:pt>
                <c:pt idx="5">
                  <c:v>25.362952285726625</c:v>
                </c:pt>
                <c:pt idx="6">
                  <c:v>22.912044986211765</c:v>
                </c:pt>
                <c:pt idx="7">
                  <c:v>13.380768100375132</c:v>
                </c:pt>
                <c:pt idx="8">
                  <c:v>0.63270929509412432</c:v>
                </c:pt>
              </c:numCache>
            </c:numRef>
          </c:val>
          <c:extLst>
            <c:ext xmlns:c16="http://schemas.microsoft.com/office/drawing/2014/chart" uri="{C3380CC4-5D6E-409C-BE32-E72D297353CC}">
              <c16:uniqueId val="{00000009-9F58-4444-875E-6D5B7B847866}"/>
            </c:ext>
          </c:extLst>
        </c:ser>
        <c:dLbls>
          <c:showLegendKey val="0"/>
          <c:showVal val="0"/>
          <c:showCatName val="0"/>
          <c:showSerName val="0"/>
          <c:showPercent val="0"/>
          <c:showBubbleSize val="0"/>
        </c:dLbls>
        <c:gapWidth val="57"/>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1"/>
        <c:axPos val="l"/>
        <c:numFmt formatCode="General" sourceLinked="1"/>
        <c:majorTickMark val="out"/>
        <c:minorTickMark val="none"/>
        <c:tickLblPos val="nextTo"/>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07800686333683"/>
          <c:y val="2.1261850316105904E-2"/>
          <c:w val="0.50950442071152524"/>
          <c:h val="0.93825397633645102"/>
        </c:manualLayout>
      </c:layout>
      <c:barChart>
        <c:barDir val="bar"/>
        <c:grouping val="clustered"/>
        <c:varyColors val="0"/>
        <c:ser>
          <c:idx val="0"/>
          <c:order val="0"/>
          <c:tx>
            <c:strRef>
              <c:f>Feuil1!$B$1</c:f>
              <c:strCache>
                <c:ptCount val="1"/>
                <c:pt idx="0">
                  <c:v>%</c:v>
                </c:pt>
              </c:strCache>
            </c:strRef>
          </c:tx>
          <c:spPr>
            <a:solidFill>
              <a:srgbClr val="0017AC"/>
            </a:solidFill>
            <a:ln w="19050">
              <a:solidFill>
                <a:schemeClr val="bg1"/>
              </a:solidFill>
            </a:ln>
            <a:effectLst/>
          </c:spPr>
          <c:invertIfNegative val="0"/>
          <c:dPt>
            <c:idx val="0"/>
            <c:invertIfNegative val="0"/>
            <c:bubble3D val="0"/>
            <c:extLst>
              <c:ext xmlns:c16="http://schemas.microsoft.com/office/drawing/2014/chart" uri="{C3380CC4-5D6E-409C-BE32-E72D297353CC}">
                <c16:uniqueId val="{00000000-497D-417A-830F-CF20CD67981A}"/>
              </c:ext>
            </c:extLst>
          </c:dPt>
          <c:dPt>
            <c:idx val="1"/>
            <c:invertIfNegative val="0"/>
            <c:bubble3D val="0"/>
            <c:spPr>
              <a:solidFill>
                <a:schemeClr val="accent3"/>
              </a:solidFill>
              <a:ln w="19050">
                <a:solidFill>
                  <a:schemeClr val="bg1"/>
                </a:solidFill>
              </a:ln>
              <a:effectLst/>
            </c:spPr>
            <c:extLst>
              <c:ext xmlns:c16="http://schemas.microsoft.com/office/drawing/2014/chart" uri="{C3380CC4-5D6E-409C-BE32-E72D297353CC}">
                <c16:uniqueId val="{00000001-497D-417A-830F-CF20CD67981A}"/>
              </c:ext>
            </c:extLst>
          </c:dPt>
          <c:dPt>
            <c:idx val="3"/>
            <c:invertIfNegative val="0"/>
            <c:bubble3D val="0"/>
            <c:extLst>
              <c:ext xmlns:c16="http://schemas.microsoft.com/office/drawing/2014/chart" uri="{C3380CC4-5D6E-409C-BE32-E72D297353CC}">
                <c16:uniqueId val="{00000003-497D-417A-830F-CF20CD67981A}"/>
              </c:ext>
            </c:extLst>
          </c:dPt>
          <c:dPt>
            <c:idx val="4"/>
            <c:invertIfNegative val="0"/>
            <c:bubble3D val="0"/>
            <c:extLst>
              <c:ext xmlns:c16="http://schemas.microsoft.com/office/drawing/2014/chart" uri="{C3380CC4-5D6E-409C-BE32-E72D297353CC}">
                <c16:uniqueId val="{00000004-497D-417A-830F-CF20CD67981A}"/>
              </c:ext>
            </c:extLst>
          </c:dPt>
          <c:dPt>
            <c:idx val="5"/>
            <c:invertIfNegative val="0"/>
            <c:bubble3D val="0"/>
            <c:extLst>
              <c:ext xmlns:c16="http://schemas.microsoft.com/office/drawing/2014/chart" uri="{C3380CC4-5D6E-409C-BE32-E72D297353CC}">
                <c16:uniqueId val="{00000005-E3B8-4767-919E-5FFF7D38E4A6}"/>
              </c:ext>
            </c:extLst>
          </c:dPt>
          <c:dPt>
            <c:idx val="6"/>
            <c:invertIfNegative val="0"/>
            <c:bubble3D val="0"/>
            <c:extLst>
              <c:ext xmlns:c16="http://schemas.microsoft.com/office/drawing/2014/chart" uri="{C3380CC4-5D6E-409C-BE32-E72D297353CC}">
                <c16:uniqueId val="{00000006-E3B8-4767-919E-5FFF7D38E4A6}"/>
              </c:ext>
            </c:extLst>
          </c:dPt>
          <c:dPt>
            <c:idx val="8"/>
            <c:invertIfNegative val="0"/>
            <c:bubble3D val="0"/>
            <c:spPr>
              <a:solidFill>
                <a:srgbClr val="B2B2B2"/>
              </a:solidFill>
              <a:ln w="19050">
                <a:solidFill>
                  <a:schemeClr val="bg1"/>
                </a:solidFill>
              </a:ln>
              <a:effectLst/>
            </c:spPr>
            <c:extLst>
              <c:ext xmlns:c16="http://schemas.microsoft.com/office/drawing/2014/chart" uri="{C3380CC4-5D6E-409C-BE32-E72D297353CC}">
                <c16:uniqueId val="{00000000-4FFE-4FF2-978C-BAE2E2A7385C}"/>
              </c:ext>
            </c:extLst>
          </c:dPt>
          <c:dLbls>
            <c:dLbl>
              <c:idx val="1"/>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1-497D-417A-830F-CF20CD67981A}"/>
                </c:ext>
              </c:extLst>
            </c:dLbl>
            <c:dLbl>
              <c:idx val="8"/>
              <c:tx>
                <c:rich>
                  <a:bodyPr rot="0" spcFirstLastPara="1" vertOverflow="ellipsis" vert="horz" wrap="square" lIns="38100" tIns="19050" rIns="38100" bIns="19050" anchor="ctr" anchorCtr="1">
                    <a:spAutoFit/>
                  </a:bodyPr>
                  <a:lstStyle/>
                  <a:p>
                    <a:pPr>
                      <a:defRPr sz="1200" b="0" i="0" u="none" strike="noStrike" kern="1200" baseline="0">
                        <a:solidFill>
                          <a:srgbClr val="B2B2B2"/>
                        </a:solidFill>
                        <a:latin typeface="+mn-lt"/>
                        <a:ea typeface="+mn-ea"/>
                        <a:cs typeface="+mn-cs"/>
                      </a:defRPr>
                    </a:pPr>
                    <a:r>
                      <a:rPr lang="en-US" dirty="0"/>
                      <a:t>&lt; 0.5</a:t>
                    </a:r>
                  </a:p>
                </c:rich>
              </c:tx>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B2B2B2"/>
                      </a:solidFill>
                      <a:latin typeface="+mn-lt"/>
                      <a:ea typeface="+mn-ea"/>
                      <a:cs typeface="+mn-cs"/>
                    </a:defRPr>
                  </a:pPr>
                  <a:endParaRPr lang="fr-FR"/>
                </a:p>
              </c:txPr>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4FFE-4FF2-978C-BAE2E2A7385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17AC"/>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Feuil1!$A$2:$A$10</c:f>
              <c:strCache>
                <c:ptCount val="9"/>
                <c:pt idx="0">
                  <c:v>De santé mentale</c:v>
                </c:pt>
                <c:pt idx="1">
                  <c:v>De santé environnementale (habitat, pollutions, bruits, eau potable, transports…)</c:v>
                </c:pt>
                <c:pt idx="2">
                  <c:v>De lutte contre les addictions</c:v>
                </c:pt>
                <c:pt idx="3">
                  <c:v>De santé au travail</c:v>
                </c:pt>
                <c:pt idx="4">
                  <c:v>De santé des jeunes</c:v>
                </c:pt>
                <c:pt idx="5">
                  <c:v>De santé des enfants</c:v>
                </c:pt>
                <c:pt idx="6">
                  <c:v>De santé des femmes</c:v>
                </c:pt>
                <c:pt idx="7">
                  <c:v>De santé sexuelle</c:v>
                </c:pt>
                <c:pt idx="8">
                  <c:v>Ne se prononce pas</c:v>
                </c:pt>
              </c:strCache>
            </c:strRef>
          </c:cat>
          <c:val>
            <c:numRef>
              <c:f>Feuil1!$B$2:$B$10</c:f>
              <c:numCache>
                <c:formatCode>##0</c:formatCode>
                <c:ptCount val="9"/>
                <c:pt idx="0">
                  <c:v>48</c:v>
                </c:pt>
                <c:pt idx="1">
                  <c:v>48</c:v>
                </c:pt>
                <c:pt idx="2">
                  <c:v>47</c:v>
                </c:pt>
                <c:pt idx="3">
                  <c:v>33</c:v>
                </c:pt>
                <c:pt idx="4">
                  <c:v>29</c:v>
                </c:pt>
                <c:pt idx="5">
                  <c:v>21</c:v>
                </c:pt>
                <c:pt idx="6">
                  <c:v>20</c:v>
                </c:pt>
                <c:pt idx="7">
                  <c:v>12</c:v>
                </c:pt>
              </c:numCache>
            </c:numRef>
          </c:val>
          <c:extLst>
            <c:ext xmlns:c16="http://schemas.microsoft.com/office/drawing/2014/chart" uri="{C3380CC4-5D6E-409C-BE32-E72D297353CC}">
              <c16:uniqueId val="{00000007-497D-417A-830F-CF20CD67981A}"/>
            </c:ext>
          </c:extLst>
        </c:ser>
        <c:dLbls>
          <c:showLegendKey val="0"/>
          <c:showVal val="0"/>
          <c:showCatName val="0"/>
          <c:showSerName val="0"/>
          <c:showPercent val="0"/>
          <c:showBubbleSize val="0"/>
        </c:dLbls>
        <c:gapWidth val="57"/>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bg2">
                    <a:lumMod val="25000"/>
                  </a:schemeClr>
                </a:solidFill>
                <a:latin typeface="+mn-lt"/>
                <a:ea typeface="+mn-ea"/>
                <a:cs typeface="+mn-cs"/>
              </a:defRPr>
            </a:pPr>
            <a:endParaRPr lang="fr-FR"/>
          </a:p>
        </c:txPr>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7.1284659067648401E-2"/>
          <c:w val="1"/>
          <c:h val="0.69425916395203535"/>
        </c:manualLayout>
      </c:layout>
      <c:barChart>
        <c:barDir val="col"/>
        <c:grouping val="clustered"/>
        <c:varyColors val="0"/>
        <c:ser>
          <c:idx val="0"/>
          <c:order val="0"/>
          <c:tx>
            <c:strRef>
              <c:f>Feuil1!$D$1</c:f>
              <c:strCache>
                <c:ptCount val="1"/>
                <c:pt idx="0">
                  <c:v>2024</c:v>
                </c:pt>
              </c:strCache>
            </c:strRef>
          </c:tx>
          <c:spPr>
            <a:solidFill>
              <a:schemeClr val="accent3">
                <a:lumMod val="40000"/>
                <a:lumOff val="60000"/>
              </a:schemeClr>
            </a:solidFill>
            <a:ln w="19050">
              <a:solidFill>
                <a:schemeClr val="lt1"/>
              </a:solidFill>
            </a:ln>
            <a:effectLst/>
          </c:spPr>
          <c:invertIfNegative val="0"/>
          <c:dPt>
            <c:idx val="10"/>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0D-0605-4A8D-9DC0-C0E2252A8802}"/>
              </c:ext>
            </c:extLst>
          </c:dPt>
          <c:dPt>
            <c:idx val="11"/>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0F-0605-4A8D-9DC0-C0E2252A8802}"/>
              </c:ext>
            </c:extLst>
          </c:dPt>
          <c:dPt>
            <c:idx val="12"/>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11-0605-4A8D-9DC0-C0E2252A8802}"/>
              </c:ext>
            </c:extLst>
          </c:dPt>
          <c:dPt>
            <c:idx val="13"/>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13-0605-4A8D-9DC0-C0E2252A8802}"/>
              </c:ext>
            </c:extLst>
          </c:dPt>
          <c:dLbls>
            <c:spPr>
              <a:noFill/>
              <a:ln>
                <a:noFill/>
              </a:ln>
              <a:effectLst/>
            </c:spPr>
            <c:txPr>
              <a:bodyPr rot="0" spcFirstLastPara="1" vertOverflow="ellipsis" vert="horz" wrap="square" lIns="38100" tIns="19050" rIns="38100" bIns="19050" anchor="ctr" anchorCtr="0">
                <a:spAutoFit/>
              </a:bodyPr>
              <a:lstStyle/>
              <a:p>
                <a:pPr algn="ctr">
                  <a:defRPr lang="fr-FR" sz="1200" b="0" i="0" u="none" strike="noStrike" kern="1200" baseline="0">
                    <a:solidFill>
                      <a:schemeClr val="accent3">
                        <a:lumMod val="40000"/>
                        <a:lumOff val="60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Feuil1!$B$2:$B$9</c:f>
              <c:strCache>
                <c:ptCount val="8"/>
                <c:pt idx="0">
                  <c:v>De santé mentale</c:v>
                </c:pt>
                <c:pt idx="1">
                  <c:v>De santé environnementale (habitat, pollutions, bruits, eau potable, transports…)</c:v>
                </c:pt>
                <c:pt idx="2">
                  <c:v>De lutte contre les addictions</c:v>
                </c:pt>
                <c:pt idx="3">
                  <c:v>De santé au travail</c:v>
                </c:pt>
                <c:pt idx="4">
                  <c:v>De santé des jeunes</c:v>
                </c:pt>
                <c:pt idx="5">
                  <c:v>De santé des enfants</c:v>
                </c:pt>
                <c:pt idx="6">
                  <c:v>De santé des femmes</c:v>
                </c:pt>
                <c:pt idx="7">
                  <c:v>De santé sexuelle</c:v>
                </c:pt>
              </c:strCache>
            </c:strRef>
          </c:cat>
          <c:val>
            <c:numRef>
              <c:f>Feuil1!$D$2:$D$9</c:f>
              <c:numCache>
                <c:formatCode>##0</c:formatCode>
                <c:ptCount val="8"/>
                <c:pt idx="0">
                  <c:v>41</c:v>
                </c:pt>
                <c:pt idx="1">
                  <c:v>59</c:v>
                </c:pt>
                <c:pt idx="2">
                  <c:v>40</c:v>
                </c:pt>
                <c:pt idx="3">
                  <c:v>32</c:v>
                </c:pt>
                <c:pt idx="4">
                  <c:v>23</c:v>
                </c:pt>
                <c:pt idx="5">
                  <c:v>21</c:v>
                </c:pt>
                <c:pt idx="6">
                  <c:v>20</c:v>
                </c:pt>
                <c:pt idx="7">
                  <c:v>10</c:v>
                </c:pt>
              </c:numCache>
            </c:numRef>
          </c:val>
          <c:extLst>
            <c:ext xmlns:c16="http://schemas.microsoft.com/office/drawing/2014/chart" uri="{C3380CC4-5D6E-409C-BE32-E72D297353CC}">
              <c16:uniqueId val="{00000014-0605-4A8D-9DC0-C0E2252A8802}"/>
            </c:ext>
          </c:extLst>
        </c:ser>
        <c:ser>
          <c:idx val="1"/>
          <c:order val="1"/>
          <c:tx>
            <c:strRef>
              <c:f>Feuil1!$E$1</c:f>
              <c:strCache>
                <c:ptCount val="1"/>
                <c:pt idx="0">
                  <c:v>2025</c:v>
                </c:pt>
              </c:strCache>
            </c:strRef>
          </c:tx>
          <c:spPr>
            <a:solidFill>
              <a:schemeClr val="accent3"/>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Feuil1!$B$2:$B$9</c:f>
              <c:strCache>
                <c:ptCount val="8"/>
                <c:pt idx="0">
                  <c:v>De santé mentale</c:v>
                </c:pt>
                <c:pt idx="1">
                  <c:v>De santé environnementale (habitat, pollutions, bruits, eau potable, transports…)</c:v>
                </c:pt>
                <c:pt idx="2">
                  <c:v>De lutte contre les addictions</c:v>
                </c:pt>
                <c:pt idx="3">
                  <c:v>De santé au travail</c:v>
                </c:pt>
                <c:pt idx="4">
                  <c:v>De santé des jeunes</c:v>
                </c:pt>
                <c:pt idx="5">
                  <c:v>De santé des enfants</c:v>
                </c:pt>
                <c:pt idx="6">
                  <c:v>De santé des femmes</c:v>
                </c:pt>
                <c:pt idx="7">
                  <c:v>De santé sexuelle</c:v>
                </c:pt>
              </c:strCache>
            </c:strRef>
          </c:cat>
          <c:val>
            <c:numRef>
              <c:f>Feuil1!$E$2:$E$9</c:f>
              <c:numCache>
                <c:formatCode>##0</c:formatCode>
                <c:ptCount val="8"/>
                <c:pt idx="0">
                  <c:v>48</c:v>
                </c:pt>
                <c:pt idx="1">
                  <c:v>48</c:v>
                </c:pt>
                <c:pt idx="2">
                  <c:v>47</c:v>
                </c:pt>
                <c:pt idx="3">
                  <c:v>33</c:v>
                </c:pt>
                <c:pt idx="4">
                  <c:v>29</c:v>
                </c:pt>
                <c:pt idx="5">
                  <c:v>21</c:v>
                </c:pt>
                <c:pt idx="6">
                  <c:v>20</c:v>
                </c:pt>
                <c:pt idx="7">
                  <c:v>12</c:v>
                </c:pt>
              </c:numCache>
            </c:numRef>
          </c:val>
          <c:extLst>
            <c:ext xmlns:c16="http://schemas.microsoft.com/office/drawing/2014/chart" uri="{C3380CC4-5D6E-409C-BE32-E72D297353CC}">
              <c16:uniqueId val="{00000015-0605-4A8D-9DC0-C0E2252A8802}"/>
            </c:ext>
          </c:extLst>
        </c:ser>
        <c:dLbls>
          <c:showLegendKey val="0"/>
          <c:showVal val="0"/>
          <c:showCatName val="0"/>
          <c:showSerName val="0"/>
          <c:showPercent val="0"/>
          <c:showBubbleSize val="0"/>
        </c:dLbls>
        <c:gapWidth val="57"/>
        <c:axId val="616263992"/>
        <c:axId val="616263600"/>
      </c:barChart>
      <c:valAx>
        <c:axId val="616263600"/>
        <c:scaling>
          <c:orientation val="minMax"/>
          <c:max val="100"/>
          <c:min val="0"/>
        </c:scaling>
        <c:delete val="1"/>
        <c:axPos val="l"/>
        <c:numFmt formatCode="##0" sourceLinked="1"/>
        <c:majorTickMark val="out"/>
        <c:minorTickMark val="none"/>
        <c:tickLblPos val="nextTo"/>
        <c:crossAx val="616263992"/>
        <c:crosses val="autoZero"/>
        <c:crossBetween val="between"/>
      </c:valAx>
      <c:catAx>
        <c:axId val="616263992"/>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mn-lt"/>
                <a:ea typeface="+mn-ea"/>
                <a:cs typeface="+mn-cs"/>
              </a:defRPr>
            </a:pPr>
            <a:endParaRPr lang="fr-FR"/>
          </a:p>
        </c:txPr>
        <c:crossAx val="616263600"/>
        <c:crosses val="autoZero"/>
        <c:auto val="1"/>
        <c:lblAlgn val="ctr"/>
        <c:lblOffset val="100"/>
        <c:noMultiLvlLbl val="0"/>
      </c:catAx>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solidFill>
                  <a:schemeClr val="accent3">
                    <a:lumMod val="40000"/>
                    <a:lumOff val="60000"/>
                  </a:schemeClr>
                </a:solidFill>
                <a:latin typeface="+mn-lt"/>
                <a:ea typeface="+mn-ea"/>
                <a:cs typeface="+mn-cs"/>
              </a:defRPr>
            </a:pPr>
            <a:endParaRPr lang="fr-FR"/>
          </a:p>
        </c:txPr>
      </c:legendEntry>
      <c:legendEntry>
        <c:idx val="1"/>
        <c:txPr>
          <a:bodyPr rot="0" spcFirstLastPara="1" vertOverflow="ellipsis" vert="horz" wrap="square" anchor="ctr" anchorCtr="1"/>
          <a:lstStyle/>
          <a:p>
            <a:pPr>
              <a:defRPr sz="1197" b="0" i="0" u="none" strike="noStrike" kern="1200" baseline="0">
                <a:solidFill>
                  <a:schemeClr val="accent3"/>
                </a:solidFill>
                <a:latin typeface="+mn-lt"/>
                <a:ea typeface="+mn-ea"/>
                <a:cs typeface="+mn-cs"/>
              </a:defRPr>
            </a:pPr>
            <a:endParaRPr lang="fr-FR"/>
          </a:p>
        </c:txPr>
      </c:legendEntry>
      <c:layout>
        <c:manualLayout>
          <c:xMode val="edge"/>
          <c:yMode val="edge"/>
          <c:x val="0.18410198117572774"/>
          <c:y val="3.1827791241386981E-2"/>
          <c:w val="0.67208384086880868"/>
          <c:h val="0.1867766262932269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049738669497736"/>
          <c:y val="2.1261850316105904E-2"/>
          <c:w val="0.57395667131799322"/>
          <c:h val="0.93825397633645102"/>
        </c:manualLayout>
      </c:layout>
      <c:barChart>
        <c:barDir val="bar"/>
        <c:grouping val="clustered"/>
        <c:varyColors val="0"/>
        <c:ser>
          <c:idx val="0"/>
          <c:order val="0"/>
          <c:tx>
            <c:strRef>
              <c:f>Feuil1!$B$1</c:f>
              <c:strCache>
                <c:ptCount val="1"/>
                <c:pt idx="0">
                  <c:v>%</c:v>
                </c:pt>
              </c:strCache>
            </c:strRef>
          </c:tx>
          <c:spPr>
            <a:solidFill>
              <a:srgbClr val="0017AC"/>
            </a:solidFill>
            <a:ln w="19050">
              <a:solidFill>
                <a:schemeClr val="bg1"/>
              </a:solidFill>
            </a:ln>
            <a:effectLst/>
          </c:spPr>
          <c:invertIfNegative val="0"/>
          <c:dPt>
            <c:idx val="0"/>
            <c:invertIfNegative val="0"/>
            <c:bubble3D val="0"/>
            <c:spPr>
              <a:solidFill>
                <a:schemeClr val="accent3"/>
              </a:solidFill>
              <a:ln w="19050">
                <a:solidFill>
                  <a:schemeClr val="bg1"/>
                </a:solidFill>
              </a:ln>
              <a:effectLst/>
            </c:spPr>
            <c:extLst>
              <c:ext xmlns:c16="http://schemas.microsoft.com/office/drawing/2014/chart" uri="{C3380CC4-5D6E-409C-BE32-E72D297353CC}">
                <c16:uniqueId val="{00000001-051F-42CA-8E40-E2D696CA0D24}"/>
              </c:ext>
            </c:extLst>
          </c:dPt>
          <c:dPt>
            <c:idx val="1"/>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03-051F-42CA-8E40-E2D696CA0D24}"/>
              </c:ext>
            </c:extLst>
          </c:dPt>
          <c:dPt>
            <c:idx val="2"/>
            <c:invertIfNegative val="0"/>
            <c:bubble3D val="0"/>
            <c:spPr>
              <a:solidFill>
                <a:schemeClr val="accent2"/>
              </a:solidFill>
              <a:ln w="19050">
                <a:solidFill>
                  <a:schemeClr val="bg1"/>
                </a:solidFill>
              </a:ln>
              <a:effectLst/>
            </c:spPr>
            <c:extLst>
              <c:ext xmlns:c16="http://schemas.microsoft.com/office/drawing/2014/chart" uri="{C3380CC4-5D6E-409C-BE32-E72D297353CC}">
                <c16:uniqueId val="{00000005-051F-42CA-8E40-E2D696CA0D24}"/>
              </c:ext>
            </c:extLst>
          </c:dPt>
          <c:dPt>
            <c:idx val="3"/>
            <c:invertIfNegative val="0"/>
            <c:bubble3D val="0"/>
            <c:spPr>
              <a:solidFill>
                <a:srgbClr val="B2B2B2"/>
              </a:solidFill>
              <a:ln w="19050">
                <a:solidFill>
                  <a:schemeClr val="bg1"/>
                </a:solidFill>
              </a:ln>
              <a:effectLst/>
            </c:spPr>
            <c:extLst>
              <c:ext xmlns:c16="http://schemas.microsoft.com/office/drawing/2014/chart" uri="{C3380CC4-5D6E-409C-BE32-E72D297353CC}">
                <c16:uniqueId val="{00000007-051F-42CA-8E40-E2D696CA0D24}"/>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1-051F-42CA-8E40-E2D696CA0D24}"/>
                </c:ext>
              </c:extLst>
            </c:dLbl>
            <c:dLbl>
              <c:idx val="1"/>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lumMod val="40000"/>
                          <a:lumOff val="60000"/>
                        </a:scheme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3-051F-42CA-8E40-E2D696CA0D24}"/>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2"/>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5-051F-42CA-8E40-E2D696CA0D24}"/>
                </c:ext>
              </c:extLst>
            </c:dLbl>
            <c:dLbl>
              <c:idx val="3"/>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lumMod val="50000"/>
                        </a:scheme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7-051F-42CA-8E40-E2D696CA0D2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lumMod val="7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Oui, vous-même</c:v>
                </c:pt>
                <c:pt idx="1">
                  <c:v>Oui, un proche</c:v>
                </c:pt>
                <c:pt idx="2">
                  <c:v>Non </c:v>
                </c:pt>
                <c:pt idx="3">
                  <c:v>Ne se prononce pas</c:v>
                </c:pt>
              </c:strCache>
            </c:strRef>
          </c:cat>
          <c:val>
            <c:numRef>
              <c:f>Feuil1!$B$2:$B$5</c:f>
              <c:numCache>
                <c:formatCode>##0</c:formatCode>
                <c:ptCount val="4"/>
                <c:pt idx="0">
                  <c:v>24</c:v>
                </c:pt>
                <c:pt idx="1">
                  <c:v>21</c:v>
                </c:pt>
                <c:pt idx="2">
                  <c:v>60</c:v>
                </c:pt>
                <c:pt idx="3">
                  <c:v>1</c:v>
                </c:pt>
              </c:numCache>
            </c:numRef>
          </c:val>
          <c:extLst>
            <c:ext xmlns:c16="http://schemas.microsoft.com/office/drawing/2014/chart" uri="{C3380CC4-5D6E-409C-BE32-E72D297353CC}">
              <c16:uniqueId val="{0000000E-051F-42CA-8E40-E2D696CA0D24}"/>
            </c:ext>
          </c:extLst>
        </c:ser>
        <c:dLbls>
          <c:showLegendKey val="0"/>
          <c:showVal val="0"/>
          <c:showCatName val="0"/>
          <c:showSerName val="0"/>
          <c:showPercent val="0"/>
          <c:showBubbleSize val="0"/>
        </c:dLbls>
        <c:gapWidth val="57"/>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bg2">
                    <a:lumMod val="25000"/>
                  </a:schemeClr>
                </a:solidFill>
                <a:latin typeface="+mn-lt"/>
                <a:ea typeface="+mn-ea"/>
                <a:cs typeface="+mn-cs"/>
              </a:defRPr>
            </a:pPr>
            <a:endParaRPr lang="fr-FR"/>
          </a:p>
        </c:txPr>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049738669497736"/>
          <c:y val="2.1261850316105904E-2"/>
          <c:w val="0.57395667131799322"/>
          <c:h val="0.93825397633645102"/>
        </c:manualLayout>
      </c:layout>
      <c:barChart>
        <c:barDir val="bar"/>
        <c:grouping val="clustered"/>
        <c:varyColors val="0"/>
        <c:ser>
          <c:idx val="0"/>
          <c:order val="0"/>
          <c:tx>
            <c:strRef>
              <c:f>Feuil1!$B$1</c:f>
              <c:strCache>
                <c:ptCount val="1"/>
                <c:pt idx="0">
                  <c:v>%</c:v>
                </c:pt>
              </c:strCache>
            </c:strRef>
          </c:tx>
          <c:spPr>
            <a:solidFill>
              <a:srgbClr val="0017AC"/>
            </a:solidFill>
            <a:ln w="19050">
              <a:solidFill>
                <a:schemeClr val="bg1"/>
              </a:solidFill>
            </a:ln>
            <a:effectLst/>
          </c:spPr>
          <c:invertIfNegative val="0"/>
          <c:dPt>
            <c:idx val="0"/>
            <c:invertIfNegative val="0"/>
            <c:bubble3D val="0"/>
            <c:spPr>
              <a:solidFill>
                <a:schemeClr val="accent3"/>
              </a:solidFill>
              <a:ln w="19050">
                <a:solidFill>
                  <a:schemeClr val="bg1"/>
                </a:solidFill>
              </a:ln>
              <a:effectLst/>
            </c:spPr>
            <c:extLst>
              <c:ext xmlns:c16="http://schemas.microsoft.com/office/drawing/2014/chart" uri="{C3380CC4-5D6E-409C-BE32-E72D297353CC}">
                <c16:uniqueId val="{00000001-5872-49BC-A0AB-1155116546E4}"/>
              </c:ext>
            </c:extLst>
          </c:dPt>
          <c:dPt>
            <c:idx val="1"/>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03-5872-49BC-A0AB-1155116546E4}"/>
              </c:ext>
            </c:extLst>
          </c:dPt>
          <c:dPt>
            <c:idx val="2"/>
            <c:invertIfNegative val="0"/>
            <c:bubble3D val="0"/>
            <c:spPr>
              <a:solidFill>
                <a:schemeClr val="accent2"/>
              </a:solidFill>
              <a:ln w="19050">
                <a:solidFill>
                  <a:schemeClr val="bg1"/>
                </a:solidFill>
              </a:ln>
              <a:effectLst/>
            </c:spPr>
            <c:extLst>
              <c:ext xmlns:c16="http://schemas.microsoft.com/office/drawing/2014/chart" uri="{C3380CC4-5D6E-409C-BE32-E72D297353CC}">
                <c16:uniqueId val="{00000005-5872-49BC-A0AB-1155116546E4}"/>
              </c:ext>
            </c:extLst>
          </c:dPt>
          <c:dPt>
            <c:idx val="3"/>
            <c:invertIfNegative val="0"/>
            <c:bubble3D val="0"/>
            <c:spPr>
              <a:solidFill>
                <a:srgbClr val="B2B2B2"/>
              </a:solidFill>
              <a:ln w="19050">
                <a:solidFill>
                  <a:schemeClr val="bg1"/>
                </a:solidFill>
              </a:ln>
              <a:effectLst/>
            </c:spPr>
            <c:extLst>
              <c:ext xmlns:c16="http://schemas.microsoft.com/office/drawing/2014/chart" uri="{C3380CC4-5D6E-409C-BE32-E72D297353CC}">
                <c16:uniqueId val="{00000007-5872-49BC-A0AB-1155116546E4}"/>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1-5872-49BC-A0AB-1155116546E4}"/>
                </c:ext>
              </c:extLst>
            </c:dLbl>
            <c:dLbl>
              <c:idx val="1"/>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lumMod val="40000"/>
                          <a:lumOff val="60000"/>
                        </a:scheme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3-5872-49BC-A0AB-1155116546E4}"/>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2"/>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5-5872-49BC-A0AB-1155116546E4}"/>
                </c:ext>
              </c:extLst>
            </c:dLbl>
            <c:dLbl>
              <c:idx val="3"/>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lumMod val="50000"/>
                        </a:scheme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7-5872-49BC-A0AB-1155116546E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lumMod val="7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Oui, vous-même</c:v>
                </c:pt>
                <c:pt idx="1">
                  <c:v>Oui, un proche</c:v>
                </c:pt>
                <c:pt idx="2">
                  <c:v>Non </c:v>
                </c:pt>
                <c:pt idx="3">
                  <c:v>Ne se prononce pas</c:v>
                </c:pt>
              </c:strCache>
            </c:strRef>
          </c:cat>
          <c:val>
            <c:numRef>
              <c:f>Feuil1!$B$2:$B$5</c:f>
              <c:numCache>
                <c:formatCode>##0</c:formatCode>
                <c:ptCount val="4"/>
                <c:pt idx="0">
                  <c:v>27.569060783220735</c:v>
                </c:pt>
                <c:pt idx="1">
                  <c:v>21.174656037824228</c:v>
                </c:pt>
                <c:pt idx="2">
                  <c:v>56.246869795746299</c:v>
                </c:pt>
                <c:pt idx="3">
                  <c:v>1.6370419795366291</c:v>
                </c:pt>
              </c:numCache>
            </c:numRef>
          </c:val>
          <c:extLst>
            <c:ext xmlns:c16="http://schemas.microsoft.com/office/drawing/2014/chart" uri="{C3380CC4-5D6E-409C-BE32-E72D297353CC}">
              <c16:uniqueId val="{00000008-5872-49BC-A0AB-1155116546E4}"/>
            </c:ext>
          </c:extLst>
        </c:ser>
        <c:dLbls>
          <c:showLegendKey val="0"/>
          <c:showVal val="0"/>
          <c:showCatName val="0"/>
          <c:showSerName val="0"/>
          <c:showPercent val="0"/>
          <c:showBubbleSize val="0"/>
        </c:dLbls>
        <c:gapWidth val="57"/>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bg2">
                    <a:lumMod val="25000"/>
                  </a:schemeClr>
                </a:solidFill>
                <a:latin typeface="+mn-lt"/>
                <a:ea typeface="+mn-ea"/>
                <a:cs typeface="+mn-cs"/>
              </a:defRPr>
            </a:pPr>
            <a:endParaRPr lang="fr-FR"/>
          </a:p>
        </c:txPr>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7.1284659067648401E-2"/>
          <c:w val="1"/>
          <c:h val="0.69425916395203535"/>
        </c:manualLayout>
      </c:layout>
      <c:barChart>
        <c:barDir val="col"/>
        <c:grouping val="clustered"/>
        <c:varyColors val="0"/>
        <c:ser>
          <c:idx val="0"/>
          <c:order val="0"/>
          <c:tx>
            <c:strRef>
              <c:f>Feuil1!$C$1</c:f>
              <c:strCache>
                <c:ptCount val="1"/>
                <c:pt idx="0">
                  <c:v>2024</c:v>
                </c:pt>
              </c:strCache>
            </c:strRef>
          </c:tx>
          <c:spPr>
            <a:solidFill>
              <a:schemeClr val="accent3">
                <a:lumMod val="40000"/>
                <a:lumOff val="60000"/>
              </a:schemeClr>
            </a:solidFill>
            <a:ln w="19050">
              <a:solidFill>
                <a:schemeClr val="lt1"/>
              </a:solidFill>
            </a:ln>
            <a:effectLst/>
          </c:spPr>
          <c:invertIfNegative val="0"/>
          <c:dPt>
            <c:idx val="10"/>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0B-1DB3-47B7-8ADF-606E90F6F66B}"/>
              </c:ext>
            </c:extLst>
          </c:dPt>
          <c:dPt>
            <c:idx val="11"/>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0D-1DB3-47B7-8ADF-606E90F6F66B}"/>
              </c:ext>
            </c:extLst>
          </c:dPt>
          <c:dPt>
            <c:idx val="12"/>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0F-1DB3-47B7-8ADF-606E90F6F66B}"/>
              </c:ext>
            </c:extLst>
          </c:dPt>
          <c:dPt>
            <c:idx val="13"/>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11-1DB3-47B7-8ADF-606E90F6F66B}"/>
              </c:ext>
            </c:extLst>
          </c:dPt>
          <c:dLbls>
            <c:spPr>
              <a:noFill/>
              <a:ln>
                <a:noFill/>
              </a:ln>
              <a:effectLst/>
            </c:spPr>
            <c:txPr>
              <a:bodyPr rot="0" spcFirstLastPara="1" vertOverflow="ellipsis" vert="horz" wrap="square" lIns="38100" tIns="19050" rIns="38100" bIns="19050" anchor="ctr" anchorCtr="0">
                <a:spAutoFit/>
              </a:bodyPr>
              <a:lstStyle/>
              <a:p>
                <a:pPr algn="ctr">
                  <a:defRPr lang="fr-FR" sz="1200" b="0" i="0" u="none" strike="noStrike" kern="1200" baseline="0">
                    <a:solidFill>
                      <a:schemeClr val="accent3">
                        <a:lumMod val="40000"/>
                        <a:lumOff val="60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Feuil1!$B$2:$B$7</c:f>
              <c:strCache>
                <c:ptCount val="6"/>
                <c:pt idx="0">
                  <c:v>Un psychologue </c:v>
                </c:pt>
                <c:pt idx="1">
                  <c:v>Un médecin généraliste </c:v>
                </c:pt>
                <c:pt idx="2">
                  <c:v>À l’hôpital</c:v>
                </c:pt>
                <c:pt idx="3">
                  <c:v>Un médecin-psychiatre</c:v>
                </c:pt>
                <c:pt idx="4">
                  <c:v>Un autre professionnel</c:v>
                </c:pt>
                <c:pt idx="5">
                  <c:v>Aucun </c:v>
                </c:pt>
              </c:strCache>
            </c:strRef>
          </c:cat>
          <c:val>
            <c:numRef>
              <c:f>Feuil1!$C$2:$C$7</c:f>
              <c:numCache>
                <c:formatCode>##0</c:formatCode>
                <c:ptCount val="6"/>
                <c:pt idx="0">
                  <c:v>46</c:v>
                </c:pt>
                <c:pt idx="1">
                  <c:v>36</c:v>
                </c:pt>
                <c:pt idx="2">
                  <c:v>14</c:v>
                </c:pt>
                <c:pt idx="3">
                  <c:v>22</c:v>
                </c:pt>
                <c:pt idx="4">
                  <c:v>3</c:v>
                </c:pt>
                <c:pt idx="5">
                  <c:v>8</c:v>
                </c:pt>
              </c:numCache>
            </c:numRef>
          </c:val>
          <c:extLst>
            <c:ext xmlns:c16="http://schemas.microsoft.com/office/drawing/2014/chart" uri="{C3380CC4-5D6E-409C-BE32-E72D297353CC}">
              <c16:uniqueId val="{00000012-1DB3-47B7-8ADF-606E90F6F66B}"/>
            </c:ext>
          </c:extLst>
        </c:ser>
        <c:ser>
          <c:idx val="1"/>
          <c:order val="1"/>
          <c:tx>
            <c:strRef>
              <c:f>Feuil1!$D$1</c:f>
              <c:strCache>
                <c:ptCount val="1"/>
                <c:pt idx="0">
                  <c:v>2025</c:v>
                </c:pt>
              </c:strCache>
            </c:strRef>
          </c:tx>
          <c:spPr>
            <a:solidFill>
              <a:schemeClr val="accent3"/>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Feuil1!$B$2:$B$7</c:f>
              <c:strCache>
                <c:ptCount val="6"/>
                <c:pt idx="0">
                  <c:v>Un psychologue </c:v>
                </c:pt>
                <c:pt idx="1">
                  <c:v>Un médecin généraliste </c:v>
                </c:pt>
                <c:pt idx="2">
                  <c:v>À l’hôpital</c:v>
                </c:pt>
                <c:pt idx="3">
                  <c:v>Un médecin-psychiatre</c:v>
                </c:pt>
                <c:pt idx="4">
                  <c:v>Un autre professionnel</c:v>
                </c:pt>
                <c:pt idx="5">
                  <c:v>Aucun </c:v>
                </c:pt>
              </c:strCache>
            </c:strRef>
          </c:cat>
          <c:val>
            <c:numRef>
              <c:f>Feuil1!$D$2:$D$7</c:f>
              <c:numCache>
                <c:formatCode>##0</c:formatCode>
                <c:ptCount val="6"/>
                <c:pt idx="0">
                  <c:v>40</c:v>
                </c:pt>
                <c:pt idx="1">
                  <c:v>33</c:v>
                </c:pt>
                <c:pt idx="2">
                  <c:v>23</c:v>
                </c:pt>
                <c:pt idx="3">
                  <c:v>14</c:v>
                </c:pt>
                <c:pt idx="4">
                  <c:v>1</c:v>
                </c:pt>
                <c:pt idx="5">
                  <c:v>11</c:v>
                </c:pt>
              </c:numCache>
            </c:numRef>
          </c:val>
          <c:extLst>
            <c:ext xmlns:c16="http://schemas.microsoft.com/office/drawing/2014/chart" uri="{C3380CC4-5D6E-409C-BE32-E72D297353CC}">
              <c16:uniqueId val="{00000013-1DB3-47B7-8ADF-606E90F6F66B}"/>
            </c:ext>
          </c:extLst>
        </c:ser>
        <c:dLbls>
          <c:showLegendKey val="0"/>
          <c:showVal val="0"/>
          <c:showCatName val="0"/>
          <c:showSerName val="0"/>
          <c:showPercent val="0"/>
          <c:showBubbleSize val="0"/>
        </c:dLbls>
        <c:gapWidth val="57"/>
        <c:axId val="616263992"/>
        <c:axId val="616263600"/>
      </c:barChart>
      <c:valAx>
        <c:axId val="616263600"/>
        <c:scaling>
          <c:orientation val="minMax"/>
          <c:max val="100"/>
          <c:min val="0"/>
        </c:scaling>
        <c:delete val="1"/>
        <c:axPos val="l"/>
        <c:numFmt formatCode="##0" sourceLinked="1"/>
        <c:majorTickMark val="out"/>
        <c:minorTickMark val="none"/>
        <c:tickLblPos val="nextTo"/>
        <c:crossAx val="616263992"/>
        <c:crosses val="autoZero"/>
        <c:crossBetween val="between"/>
      </c:valAx>
      <c:catAx>
        <c:axId val="616263992"/>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200" b="0" i="0" u="none" strike="noStrike" kern="1200" baseline="0">
                <a:solidFill>
                  <a:schemeClr val="bg2">
                    <a:lumMod val="25000"/>
                  </a:schemeClr>
                </a:solidFill>
                <a:latin typeface="+mn-lt"/>
                <a:ea typeface="+mn-ea"/>
                <a:cs typeface="+mn-cs"/>
              </a:defRPr>
            </a:pPr>
            <a:endParaRPr lang="fr-FR"/>
          </a:p>
        </c:txPr>
        <c:crossAx val="616263600"/>
        <c:crosses val="autoZero"/>
        <c:auto val="1"/>
        <c:lblAlgn val="ctr"/>
        <c:lblOffset val="100"/>
        <c:noMultiLvlLbl val="0"/>
      </c:catAx>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solidFill>
                  <a:schemeClr val="accent3">
                    <a:lumMod val="40000"/>
                    <a:lumOff val="60000"/>
                  </a:schemeClr>
                </a:solidFill>
                <a:latin typeface="+mn-lt"/>
                <a:ea typeface="+mn-ea"/>
                <a:cs typeface="+mn-cs"/>
              </a:defRPr>
            </a:pPr>
            <a:endParaRPr lang="fr-FR"/>
          </a:p>
        </c:txPr>
      </c:legendEntry>
      <c:legendEntry>
        <c:idx val="1"/>
        <c:txPr>
          <a:bodyPr rot="0" spcFirstLastPara="1" vertOverflow="ellipsis" vert="horz" wrap="square" anchor="ctr" anchorCtr="1"/>
          <a:lstStyle/>
          <a:p>
            <a:pPr>
              <a:defRPr sz="1197" b="0" i="0" u="none" strike="noStrike" kern="1200" baseline="0">
                <a:solidFill>
                  <a:schemeClr val="accent3"/>
                </a:solidFill>
                <a:latin typeface="+mn-lt"/>
                <a:ea typeface="+mn-ea"/>
                <a:cs typeface="+mn-cs"/>
              </a:defRPr>
            </a:pPr>
            <a:endParaRPr lang="fr-FR"/>
          </a:p>
        </c:txPr>
      </c:legendEntry>
      <c:layout>
        <c:manualLayout>
          <c:xMode val="edge"/>
          <c:yMode val="edge"/>
          <c:x val="0.10947300923299812"/>
          <c:y val="3.1827791241386981E-2"/>
          <c:w val="0.74671281281153823"/>
          <c:h val="0.1867766262932269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647253191741888"/>
          <c:y val="8.6044796777922691E-2"/>
          <c:w val="0.5280763683558557"/>
          <c:h val="0.85041016763457655"/>
        </c:manualLayout>
      </c:layout>
      <c:barChart>
        <c:barDir val="bar"/>
        <c:grouping val="clustered"/>
        <c:varyColors val="0"/>
        <c:ser>
          <c:idx val="0"/>
          <c:order val="0"/>
          <c:tx>
            <c:strRef>
              <c:f>Feuil1!$B$1</c:f>
              <c:strCache>
                <c:ptCount val="1"/>
                <c:pt idx="0">
                  <c:v>Oui</c:v>
                </c:pt>
              </c:strCache>
            </c:strRef>
          </c:tx>
          <c:spPr>
            <a:solidFill>
              <a:schemeClr val="accent2">
                <a:lumMod val="40000"/>
                <a:lumOff val="60000"/>
              </a:schemeClr>
            </a:solidFill>
            <a:ln w="19050">
              <a:solidFill>
                <a:schemeClr val="bg1"/>
              </a:solidFill>
            </a:ln>
            <a:effectLst/>
          </c:spPr>
          <c:invertIfNegative val="0"/>
          <c:dPt>
            <c:idx val="0"/>
            <c:invertIfNegative val="0"/>
            <c:bubble3D val="0"/>
            <c:extLst>
              <c:ext xmlns:c16="http://schemas.microsoft.com/office/drawing/2014/chart" uri="{C3380CC4-5D6E-409C-BE32-E72D297353CC}">
                <c16:uniqueId val="{00000000-338C-4BBD-BCC4-60CE09DCBAE6}"/>
              </c:ext>
            </c:extLst>
          </c:dPt>
          <c:dPt>
            <c:idx val="1"/>
            <c:invertIfNegative val="0"/>
            <c:bubble3D val="0"/>
            <c:extLst>
              <c:ext xmlns:c16="http://schemas.microsoft.com/office/drawing/2014/chart" uri="{C3380CC4-5D6E-409C-BE32-E72D297353CC}">
                <c16:uniqueId val="{00000001-338C-4BBD-BCC4-60CE09DCBAE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2">
                        <a:lumMod val="40000"/>
                        <a:lumOff val="60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2"/>
                <c:pt idx="0">
                  <c:v>… consulter un professionnel pour le suivi gynécologique (gynécologue, sage-femme, médecin généraliste)</c:v>
                </c:pt>
                <c:pt idx="1">
                  <c:v>… prendre un rendez-vous chez un/une pédiatre </c:v>
                </c:pt>
              </c:strCache>
            </c:strRef>
          </c:cat>
          <c:val>
            <c:numRef>
              <c:f>Feuil1!$B$2:$B$6</c:f>
              <c:numCache>
                <c:formatCode>##0</c:formatCode>
                <c:ptCount val="2"/>
                <c:pt idx="0">
                  <c:v>60</c:v>
                </c:pt>
                <c:pt idx="1">
                  <c:v>49</c:v>
                </c:pt>
              </c:numCache>
            </c:numRef>
          </c:val>
          <c:extLst>
            <c:ext xmlns:c16="http://schemas.microsoft.com/office/drawing/2014/chart" uri="{C3380CC4-5D6E-409C-BE32-E72D297353CC}">
              <c16:uniqueId val="{00000005-338C-4BBD-BCC4-60CE09DCBAE6}"/>
            </c:ext>
          </c:extLst>
        </c:ser>
        <c:ser>
          <c:idx val="1"/>
          <c:order val="1"/>
          <c:tx>
            <c:strRef>
              <c:f>Feuil1!$C$1</c:f>
              <c:strCache>
                <c:ptCount val="1"/>
                <c:pt idx="0">
                  <c:v>Dont : Oui, précisément</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200" b="0"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2"/>
                <c:pt idx="0">
                  <c:v>… consulter un professionnel pour le suivi gynécologique (gynécologue, sage-femme, médecin généraliste)</c:v>
                </c:pt>
                <c:pt idx="1">
                  <c:v>… prendre un rendez-vous chez un/une pédiatre </c:v>
                </c:pt>
              </c:strCache>
            </c:strRef>
          </c:cat>
          <c:val>
            <c:numRef>
              <c:f>Feuil1!$C$2:$C$6</c:f>
              <c:numCache>
                <c:formatCode>##0</c:formatCode>
                <c:ptCount val="2"/>
                <c:pt idx="0">
                  <c:v>18</c:v>
                </c:pt>
                <c:pt idx="1">
                  <c:v>18</c:v>
                </c:pt>
              </c:numCache>
            </c:numRef>
          </c:val>
          <c:extLst>
            <c:ext xmlns:c16="http://schemas.microsoft.com/office/drawing/2014/chart" uri="{C3380CC4-5D6E-409C-BE32-E72D297353CC}">
              <c16:uniqueId val="{00000006-338C-4BBD-BCC4-60CE09DCBAE6}"/>
            </c:ext>
          </c:extLst>
        </c:ser>
        <c:dLbls>
          <c:showLegendKey val="0"/>
          <c:showVal val="0"/>
          <c:showCatName val="0"/>
          <c:showSerName val="0"/>
          <c:showPercent val="0"/>
          <c:showBubbleSize val="0"/>
        </c:dLbls>
        <c:gapWidth val="57"/>
        <c:overlap val="70"/>
        <c:axId val="492633840"/>
        <c:axId val="491104536"/>
      </c:barChart>
      <c:valAx>
        <c:axId val="491104536"/>
        <c:scaling>
          <c:orientation val="minMax"/>
          <c:max val="100"/>
          <c:min val="0"/>
        </c:scaling>
        <c:delete val="1"/>
        <c:axPos val="t"/>
        <c:numFmt formatCode="##0" sourceLinked="1"/>
        <c:majorTickMark val="out"/>
        <c:minorTickMark val="none"/>
        <c:tickLblPos val="nextTo"/>
        <c:crossAx val="492633840"/>
        <c:crosses val="autoZero"/>
        <c:crossBetween val="between"/>
      </c:valAx>
      <c:catAx>
        <c:axId val="49263384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050" b="0" i="0" u="none" strike="noStrike" kern="1200" baseline="0">
                <a:solidFill>
                  <a:schemeClr val="bg2">
                    <a:lumMod val="25000"/>
                  </a:schemeClr>
                </a:solidFill>
                <a:latin typeface="+mn-lt"/>
                <a:ea typeface="+mn-ea"/>
                <a:cs typeface="+mn-cs"/>
              </a:defRPr>
            </a:pPr>
            <a:endParaRPr lang="fr-FR"/>
          </a:p>
        </c:txPr>
        <c:crossAx val="49110453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08774523232251"/>
          <c:y val="8.4780935797053522E-2"/>
          <c:w val="0.55336391855714406"/>
          <c:h val="0.79607613948812361"/>
        </c:manualLayout>
      </c:layout>
      <c:doughnutChart>
        <c:varyColors val="1"/>
        <c:ser>
          <c:idx val="0"/>
          <c:order val="0"/>
          <c:tx>
            <c:strRef>
              <c:f>Feuil1!$B$1</c:f>
              <c:strCache>
                <c:ptCount val="1"/>
                <c:pt idx="0">
                  <c:v>%</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A55E-4005-9F2B-2B05289856D4}"/>
              </c:ext>
            </c:extLst>
          </c:dPt>
          <c:dPt>
            <c:idx val="1"/>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3-A55E-4005-9F2B-2B05289856D4}"/>
              </c:ext>
            </c:extLst>
          </c:dPt>
          <c:dPt>
            <c:idx val="2"/>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5-A55E-4005-9F2B-2B05289856D4}"/>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A55E-4005-9F2B-2B05289856D4}"/>
              </c:ext>
            </c:extLst>
          </c:dPt>
          <c:dPt>
            <c:idx val="4"/>
            <c:bubble3D val="0"/>
            <c:spPr>
              <a:solidFill>
                <a:schemeClr val="tx2">
                  <a:lumMod val="75000"/>
                </a:schemeClr>
              </a:solidFill>
              <a:ln w="19050">
                <a:solidFill>
                  <a:schemeClr val="lt1"/>
                </a:solidFill>
              </a:ln>
              <a:effectLst/>
            </c:spPr>
            <c:extLst>
              <c:ext xmlns:c16="http://schemas.microsoft.com/office/drawing/2014/chart" uri="{C3380CC4-5D6E-409C-BE32-E72D297353CC}">
                <c16:uniqueId val="{00000009-A55E-4005-9F2B-2B05289856D4}"/>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Très satisfait(e)</c:v>
                </c:pt>
                <c:pt idx="1">
                  <c:v>Assez satisfait(e)</c:v>
                </c:pt>
                <c:pt idx="2">
                  <c:v>Assez peu satisfait(e)</c:v>
                </c:pt>
                <c:pt idx="3">
                  <c:v>Pas du tout satisfait(e)</c:v>
                </c:pt>
                <c:pt idx="4">
                  <c:v>Ne se prononce pas</c:v>
                </c:pt>
              </c:strCache>
            </c:strRef>
          </c:cat>
          <c:val>
            <c:numRef>
              <c:f>Feuil1!$B$2:$B$6</c:f>
              <c:numCache>
                <c:formatCode>##0</c:formatCode>
                <c:ptCount val="5"/>
                <c:pt idx="0">
                  <c:v>17</c:v>
                </c:pt>
                <c:pt idx="1">
                  <c:v>57</c:v>
                </c:pt>
                <c:pt idx="2">
                  <c:v>19</c:v>
                </c:pt>
                <c:pt idx="3">
                  <c:v>5</c:v>
                </c:pt>
                <c:pt idx="4">
                  <c:v>2</c:v>
                </c:pt>
              </c:numCache>
            </c:numRef>
          </c:val>
          <c:extLst>
            <c:ext xmlns:c16="http://schemas.microsoft.com/office/drawing/2014/chart" uri="{C3380CC4-5D6E-409C-BE32-E72D297353CC}">
              <c16:uniqueId val="{0000000A-A55E-4005-9F2B-2B05289856D4}"/>
            </c:ext>
          </c:extLst>
        </c:ser>
        <c:dLbls>
          <c:showLegendKey val="0"/>
          <c:showVal val="0"/>
          <c:showCatName val="0"/>
          <c:showSerName val="0"/>
          <c:showPercent val="0"/>
          <c:showBubbleSize val="0"/>
          <c:showLeaderLines val="1"/>
        </c:dLbls>
        <c:firstSliceAng val="270"/>
        <c:holeSize val="50"/>
      </c:doughnut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647253191741888"/>
          <c:y val="8.6044796777922691E-2"/>
          <c:w val="0.5280763683558557"/>
          <c:h val="0.85041016763457655"/>
        </c:manualLayout>
      </c:layout>
      <c:barChart>
        <c:barDir val="bar"/>
        <c:grouping val="clustered"/>
        <c:varyColors val="0"/>
        <c:ser>
          <c:idx val="0"/>
          <c:order val="0"/>
          <c:tx>
            <c:strRef>
              <c:f>Feuil1!$D$1</c:f>
              <c:strCache>
                <c:ptCount val="1"/>
                <c:pt idx="0">
                  <c:v>Oui IDF</c:v>
                </c:pt>
              </c:strCache>
            </c:strRef>
          </c:tx>
          <c:spPr>
            <a:solidFill>
              <a:schemeClr val="accent2">
                <a:lumMod val="40000"/>
                <a:lumOff val="6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lumMod val="40000"/>
                        <a:lumOff val="60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2"/>
                <c:pt idx="0">
                  <c:v>… consulter un professionnel pour le suivi gynécologique (gynécologue, sage-femme, médecin généraliste)</c:v>
                </c:pt>
                <c:pt idx="1">
                  <c:v>… prendre un rendez-vous chez un/une pédiatre </c:v>
                </c:pt>
              </c:strCache>
            </c:strRef>
          </c:cat>
          <c:val>
            <c:numRef>
              <c:f>Feuil1!$D$2:$D$6</c:f>
              <c:numCache>
                <c:formatCode>##0</c:formatCode>
                <c:ptCount val="2"/>
                <c:pt idx="0">
                  <c:v>61</c:v>
                </c:pt>
                <c:pt idx="1">
                  <c:v>51</c:v>
                </c:pt>
              </c:numCache>
            </c:numRef>
          </c:val>
          <c:extLst>
            <c:ext xmlns:c16="http://schemas.microsoft.com/office/drawing/2014/chart" uri="{C3380CC4-5D6E-409C-BE32-E72D297353CC}">
              <c16:uniqueId val="{00000004-3109-4CCD-B73E-BF25D36922FE}"/>
            </c:ext>
          </c:extLst>
        </c:ser>
        <c:ser>
          <c:idx val="1"/>
          <c:order val="1"/>
          <c:tx>
            <c:strRef>
              <c:f>Feuil1!$E$1</c:f>
              <c:strCache>
                <c:ptCount val="1"/>
                <c:pt idx="0">
                  <c:v>Dont : Oui, précisément IDF</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2"/>
                <c:pt idx="0">
                  <c:v>… consulter un professionnel pour le suivi gynécologique (gynécologue, sage-femme, médecin généraliste)</c:v>
                </c:pt>
                <c:pt idx="1">
                  <c:v>… prendre un rendez-vous chez un/une pédiatre </c:v>
                </c:pt>
              </c:strCache>
            </c:strRef>
          </c:cat>
          <c:val>
            <c:numRef>
              <c:f>Feuil1!$E$2:$E$6</c:f>
              <c:numCache>
                <c:formatCode>##0</c:formatCode>
                <c:ptCount val="2"/>
                <c:pt idx="0">
                  <c:v>23</c:v>
                </c:pt>
                <c:pt idx="1">
                  <c:v>18</c:v>
                </c:pt>
              </c:numCache>
            </c:numRef>
          </c:val>
          <c:extLst>
            <c:ext xmlns:c16="http://schemas.microsoft.com/office/drawing/2014/chart" uri="{C3380CC4-5D6E-409C-BE32-E72D297353CC}">
              <c16:uniqueId val="{00000005-3109-4CCD-B73E-BF25D36922FE}"/>
            </c:ext>
          </c:extLst>
        </c:ser>
        <c:dLbls>
          <c:showLegendKey val="0"/>
          <c:showVal val="0"/>
          <c:showCatName val="0"/>
          <c:showSerName val="0"/>
          <c:showPercent val="0"/>
          <c:showBubbleSize val="0"/>
        </c:dLbls>
        <c:gapWidth val="57"/>
        <c:overlap val="70"/>
        <c:axId val="492633840"/>
        <c:axId val="491104536"/>
      </c:barChart>
      <c:valAx>
        <c:axId val="491104536"/>
        <c:scaling>
          <c:orientation val="minMax"/>
          <c:max val="100"/>
          <c:min val="0"/>
        </c:scaling>
        <c:delete val="1"/>
        <c:axPos val="t"/>
        <c:numFmt formatCode="##0" sourceLinked="1"/>
        <c:majorTickMark val="out"/>
        <c:minorTickMark val="none"/>
        <c:tickLblPos val="nextTo"/>
        <c:crossAx val="492633840"/>
        <c:crosses val="autoZero"/>
        <c:crossBetween val="between"/>
      </c:valAx>
      <c:catAx>
        <c:axId val="492633840"/>
        <c:scaling>
          <c:orientation val="maxMin"/>
        </c:scaling>
        <c:delete val="1"/>
        <c:axPos val="l"/>
        <c:numFmt formatCode="General" sourceLinked="1"/>
        <c:majorTickMark val="out"/>
        <c:minorTickMark val="none"/>
        <c:tickLblPos val="nextTo"/>
        <c:crossAx val="49110453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408572334929927"/>
          <c:y val="2.1261850316105904E-2"/>
          <c:w val="0.43036852346829518"/>
          <c:h val="0.93825397633645102"/>
        </c:manualLayout>
      </c:layout>
      <c:barChart>
        <c:barDir val="bar"/>
        <c:grouping val="clustered"/>
        <c:varyColors val="0"/>
        <c:ser>
          <c:idx val="0"/>
          <c:order val="0"/>
          <c:tx>
            <c:strRef>
              <c:f>Feuil1!$F$1</c:f>
              <c:strCache>
                <c:ptCount val="1"/>
                <c:pt idx="0">
                  <c:v>Après l’accouchement, durant les premiers mois de l’enfant</c:v>
                </c:pt>
              </c:strCache>
            </c:strRef>
          </c:tx>
          <c:spPr>
            <a:solidFill>
              <a:schemeClr val="accent3"/>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 assure un accompagnement adapté et rassurant pour les parents</c:v>
                </c:pt>
                <c:pt idx="1">
                  <c:v>… facilite l’accès aux droits sociaux liés à la grossesse</c:v>
                </c:pt>
                <c:pt idx="2">
                  <c:v>… donne un sentiment de sécurité médicale physique et psychique</c:v>
                </c:pt>
                <c:pt idx="3">
                  <c:v>… prend en compte les vulnérabilités des femmes</c:v>
                </c:pt>
                <c:pt idx="4">
                  <c:v>… prend en compte les contraintes des femmes</c:v>
                </c:pt>
              </c:strCache>
            </c:strRef>
          </c:cat>
          <c:val>
            <c:numRef>
              <c:f>Feuil1!$F$2:$F$6</c:f>
              <c:numCache>
                <c:formatCode>##0</c:formatCode>
                <c:ptCount val="5"/>
                <c:pt idx="0">
                  <c:v>71</c:v>
                </c:pt>
                <c:pt idx="1">
                  <c:v>76</c:v>
                </c:pt>
                <c:pt idx="2">
                  <c:v>71</c:v>
                </c:pt>
                <c:pt idx="3">
                  <c:v>67</c:v>
                </c:pt>
                <c:pt idx="4">
                  <c:v>65</c:v>
                </c:pt>
              </c:numCache>
            </c:numRef>
          </c:val>
          <c:extLst>
            <c:ext xmlns:c16="http://schemas.microsoft.com/office/drawing/2014/chart" uri="{C3380CC4-5D6E-409C-BE32-E72D297353CC}">
              <c16:uniqueId val="{00000000-1DDE-4151-BF31-6D29BF53EBFC}"/>
            </c:ext>
          </c:extLst>
        </c:ser>
        <c:ser>
          <c:idx val="1"/>
          <c:order val="1"/>
          <c:tx>
            <c:strRef>
              <c:f>Feuil1!$G$1</c:f>
              <c:strCache>
                <c:ptCount val="1"/>
                <c:pt idx="0">
                  <c:v>Après IDF</c:v>
                </c:pt>
              </c:strCache>
            </c:strRef>
          </c:tx>
          <c:spPr>
            <a:solidFill>
              <a:schemeClr val="accent5"/>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5"/>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 assure un accompagnement adapté et rassurant pour les parents</c:v>
                </c:pt>
                <c:pt idx="1">
                  <c:v>… facilite l’accès aux droits sociaux liés à la grossesse</c:v>
                </c:pt>
                <c:pt idx="2">
                  <c:v>… donne un sentiment de sécurité médicale physique et psychique</c:v>
                </c:pt>
                <c:pt idx="3">
                  <c:v>… prend en compte les vulnérabilités des femmes</c:v>
                </c:pt>
                <c:pt idx="4">
                  <c:v>… prend en compte les contraintes des femmes</c:v>
                </c:pt>
              </c:strCache>
            </c:strRef>
          </c:cat>
          <c:val>
            <c:numRef>
              <c:f>Feuil1!$G$2:$G$6</c:f>
              <c:numCache>
                <c:formatCode>##0</c:formatCode>
                <c:ptCount val="5"/>
                <c:pt idx="0">
                  <c:v>74</c:v>
                </c:pt>
                <c:pt idx="1">
                  <c:v>79</c:v>
                </c:pt>
                <c:pt idx="2">
                  <c:v>74</c:v>
                </c:pt>
                <c:pt idx="3">
                  <c:v>69</c:v>
                </c:pt>
                <c:pt idx="4">
                  <c:v>66</c:v>
                </c:pt>
              </c:numCache>
            </c:numRef>
          </c:val>
          <c:extLst>
            <c:ext xmlns:c16="http://schemas.microsoft.com/office/drawing/2014/chart" uri="{C3380CC4-5D6E-409C-BE32-E72D297353CC}">
              <c16:uniqueId val="{00000001-1DDE-4151-BF31-6D29BF53EBFC}"/>
            </c:ext>
          </c:extLst>
        </c:ser>
        <c:dLbls>
          <c:showLegendKey val="0"/>
          <c:showVal val="0"/>
          <c:showCatName val="0"/>
          <c:showSerName val="0"/>
          <c:showPercent val="0"/>
          <c:showBubbleSize val="0"/>
        </c:dLbls>
        <c:gapWidth val="100"/>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1"/>
        <c:axPos val="l"/>
        <c:numFmt formatCode="General" sourceLinked="1"/>
        <c:majorTickMark val="out"/>
        <c:minorTickMark val="none"/>
        <c:tickLblPos val="nextTo"/>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408572334929927"/>
          <c:y val="2.1261850316105904E-2"/>
          <c:w val="0.43036852346829518"/>
          <c:h val="0.93825397633645102"/>
        </c:manualLayout>
      </c:layout>
      <c:barChart>
        <c:barDir val="bar"/>
        <c:grouping val="clustered"/>
        <c:varyColors val="0"/>
        <c:ser>
          <c:idx val="0"/>
          <c:order val="0"/>
          <c:tx>
            <c:strRef>
              <c:f>Feuil1!$D$1</c:f>
              <c:strCache>
                <c:ptCount val="1"/>
                <c:pt idx="0">
                  <c:v>Pendant l’accouchement et dans les jours qui suivent</c:v>
                </c:pt>
              </c:strCache>
            </c:strRef>
          </c:tx>
          <c:spPr>
            <a:solidFill>
              <a:schemeClr val="accent3"/>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 assure un accompagnement adapté et rassurant pour les parents</c:v>
                </c:pt>
                <c:pt idx="1">
                  <c:v>… facilite l’accès aux droits sociaux liés à la grossesse</c:v>
                </c:pt>
                <c:pt idx="2">
                  <c:v>… donne un sentiment de sécurité médicale physique et psychique</c:v>
                </c:pt>
                <c:pt idx="3">
                  <c:v>… prend en compte les vulnérabilités des femmes</c:v>
                </c:pt>
                <c:pt idx="4">
                  <c:v>… prend en compte les contraintes des femmes</c:v>
                </c:pt>
              </c:strCache>
            </c:strRef>
          </c:cat>
          <c:val>
            <c:numRef>
              <c:f>Feuil1!$D$2:$D$6</c:f>
              <c:numCache>
                <c:formatCode>##0</c:formatCode>
                <c:ptCount val="5"/>
                <c:pt idx="0">
                  <c:v>80</c:v>
                </c:pt>
                <c:pt idx="1">
                  <c:v>83</c:v>
                </c:pt>
                <c:pt idx="2">
                  <c:v>79</c:v>
                </c:pt>
                <c:pt idx="3">
                  <c:v>76</c:v>
                </c:pt>
                <c:pt idx="4">
                  <c:v>69</c:v>
                </c:pt>
              </c:numCache>
            </c:numRef>
          </c:val>
          <c:extLst>
            <c:ext xmlns:c16="http://schemas.microsoft.com/office/drawing/2014/chart" uri="{C3380CC4-5D6E-409C-BE32-E72D297353CC}">
              <c16:uniqueId val="{00000006-B4E8-4497-BA6B-104695CCA2A9}"/>
            </c:ext>
          </c:extLst>
        </c:ser>
        <c:ser>
          <c:idx val="1"/>
          <c:order val="1"/>
          <c:tx>
            <c:strRef>
              <c:f>Feuil1!$E$1</c:f>
              <c:strCache>
                <c:ptCount val="1"/>
                <c:pt idx="0">
                  <c:v>Pendant IDF</c:v>
                </c:pt>
              </c:strCache>
            </c:strRef>
          </c:tx>
          <c:spPr>
            <a:solidFill>
              <a:schemeClr val="accent5"/>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5"/>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 assure un accompagnement adapté et rassurant pour les parents</c:v>
                </c:pt>
                <c:pt idx="1">
                  <c:v>… facilite l’accès aux droits sociaux liés à la grossesse</c:v>
                </c:pt>
                <c:pt idx="2">
                  <c:v>… donne un sentiment de sécurité médicale physique et psychique</c:v>
                </c:pt>
                <c:pt idx="3">
                  <c:v>… prend en compte les vulnérabilités des femmes</c:v>
                </c:pt>
                <c:pt idx="4">
                  <c:v>… prend en compte les contraintes des femmes</c:v>
                </c:pt>
              </c:strCache>
            </c:strRef>
          </c:cat>
          <c:val>
            <c:numRef>
              <c:f>Feuil1!$E$2:$E$6</c:f>
              <c:numCache>
                <c:formatCode>##0</c:formatCode>
                <c:ptCount val="5"/>
                <c:pt idx="0">
                  <c:v>83</c:v>
                </c:pt>
                <c:pt idx="1">
                  <c:v>80</c:v>
                </c:pt>
                <c:pt idx="2">
                  <c:v>81</c:v>
                </c:pt>
                <c:pt idx="3">
                  <c:v>76</c:v>
                </c:pt>
                <c:pt idx="4">
                  <c:v>72</c:v>
                </c:pt>
              </c:numCache>
            </c:numRef>
          </c:val>
          <c:extLst>
            <c:ext xmlns:c16="http://schemas.microsoft.com/office/drawing/2014/chart" uri="{C3380CC4-5D6E-409C-BE32-E72D297353CC}">
              <c16:uniqueId val="{00000007-B4E8-4497-BA6B-104695CCA2A9}"/>
            </c:ext>
          </c:extLst>
        </c:ser>
        <c:dLbls>
          <c:showLegendKey val="0"/>
          <c:showVal val="0"/>
          <c:showCatName val="0"/>
          <c:showSerName val="0"/>
          <c:showPercent val="0"/>
          <c:showBubbleSize val="0"/>
        </c:dLbls>
        <c:gapWidth val="100"/>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1"/>
        <c:axPos val="l"/>
        <c:numFmt formatCode="General" sourceLinked="1"/>
        <c:majorTickMark val="out"/>
        <c:minorTickMark val="none"/>
        <c:tickLblPos val="nextTo"/>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3408572334929927"/>
          <c:y val="2.1261850316105904E-2"/>
          <c:w val="0.43036852346829518"/>
          <c:h val="0.93825397633645102"/>
        </c:manualLayout>
      </c:layout>
      <c:barChart>
        <c:barDir val="bar"/>
        <c:grouping val="clustered"/>
        <c:varyColors val="0"/>
        <c:ser>
          <c:idx val="0"/>
          <c:order val="0"/>
          <c:tx>
            <c:strRef>
              <c:f>Feuil1!$B$1</c:f>
              <c:strCache>
                <c:ptCount val="1"/>
                <c:pt idx="0">
                  <c:v>Avant l’accouchement</c:v>
                </c:pt>
              </c:strCache>
            </c:strRef>
          </c:tx>
          <c:spPr>
            <a:solidFill>
              <a:schemeClr val="accent3"/>
            </a:solidFill>
            <a:ln w="19050">
              <a:solidFill>
                <a:schemeClr val="bg1"/>
              </a:solidFill>
            </a:ln>
            <a:effectLst/>
          </c:spPr>
          <c:invertIfNegative val="0"/>
          <c:dPt>
            <c:idx val="0"/>
            <c:invertIfNegative val="0"/>
            <c:bubble3D val="0"/>
            <c:extLst>
              <c:ext xmlns:c16="http://schemas.microsoft.com/office/drawing/2014/chart" uri="{C3380CC4-5D6E-409C-BE32-E72D297353CC}">
                <c16:uniqueId val="{00000000-1341-4B24-985E-AE95E0C9F3CF}"/>
              </c:ext>
            </c:extLst>
          </c:dPt>
          <c:dPt>
            <c:idx val="1"/>
            <c:invertIfNegative val="0"/>
            <c:bubble3D val="0"/>
            <c:extLst>
              <c:ext xmlns:c16="http://schemas.microsoft.com/office/drawing/2014/chart" uri="{C3380CC4-5D6E-409C-BE32-E72D297353CC}">
                <c16:uniqueId val="{00000001-1341-4B24-985E-AE95E0C9F3CF}"/>
              </c:ext>
            </c:extLst>
          </c:dPt>
          <c:dPt>
            <c:idx val="2"/>
            <c:invertIfNegative val="0"/>
            <c:bubble3D val="0"/>
            <c:extLst>
              <c:ext xmlns:c16="http://schemas.microsoft.com/office/drawing/2014/chart" uri="{C3380CC4-5D6E-409C-BE32-E72D297353CC}">
                <c16:uniqueId val="{00000002-1341-4B24-985E-AE95E0C9F3CF}"/>
              </c:ext>
            </c:extLst>
          </c:dPt>
          <c:dPt>
            <c:idx val="3"/>
            <c:invertIfNegative val="0"/>
            <c:bubble3D val="0"/>
            <c:spPr>
              <a:solidFill>
                <a:schemeClr val="accent3"/>
              </a:solidFill>
              <a:ln w="19050">
                <a:solidFill>
                  <a:schemeClr val="bg1"/>
                </a:solidFill>
              </a:ln>
              <a:effectLst/>
            </c:spPr>
            <c:extLst>
              <c:ext xmlns:c16="http://schemas.microsoft.com/office/drawing/2014/chart" uri="{C3380CC4-5D6E-409C-BE32-E72D297353CC}">
                <c16:uniqueId val="{00000003-1341-4B24-985E-AE95E0C9F3CF}"/>
              </c:ext>
            </c:extLst>
          </c:dPt>
          <c:dPt>
            <c:idx val="4"/>
            <c:invertIfNegative val="0"/>
            <c:bubble3D val="0"/>
            <c:extLst>
              <c:ext xmlns:c16="http://schemas.microsoft.com/office/drawing/2014/chart" uri="{C3380CC4-5D6E-409C-BE32-E72D297353CC}">
                <c16:uniqueId val="{00000004-1341-4B24-985E-AE95E0C9F3CF}"/>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 assure un accompagnement adapté et rassurant pour les parents</c:v>
                </c:pt>
                <c:pt idx="1">
                  <c:v>… facilite l’accès aux droits sociaux liés à la grossesse</c:v>
                </c:pt>
                <c:pt idx="2">
                  <c:v>… donne un sentiment de sécurité médicale physique et psychique</c:v>
                </c:pt>
                <c:pt idx="3">
                  <c:v>… prend en compte les vulnérabilités des femmes</c:v>
                </c:pt>
                <c:pt idx="4">
                  <c:v>… prend en compte les contraintes des femmes</c:v>
                </c:pt>
              </c:strCache>
            </c:strRef>
          </c:cat>
          <c:val>
            <c:numRef>
              <c:f>Feuil1!$B$2:$B$6</c:f>
              <c:numCache>
                <c:formatCode>##0</c:formatCode>
                <c:ptCount val="5"/>
                <c:pt idx="0">
                  <c:v>81</c:v>
                </c:pt>
                <c:pt idx="1">
                  <c:v>77</c:v>
                </c:pt>
                <c:pt idx="2">
                  <c:v>76</c:v>
                </c:pt>
                <c:pt idx="3">
                  <c:v>71</c:v>
                </c:pt>
                <c:pt idx="4">
                  <c:v>60</c:v>
                </c:pt>
              </c:numCache>
            </c:numRef>
          </c:val>
          <c:extLst>
            <c:ext xmlns:c16="http://schemas.microsoft.com/office/drawing/2014/chart" uri="{C3380CC4-5D6E-409C-BE32-E72D297353CC}">
              <c16:uniqueId val="{00000007-1341-4B24-985E-AE95E0C9F3CF}"/>
            </c:ext>
          </c:extLst>
        </c:ser>
        <c:ser>
          <c:idx val="1"/>
          <c:order val="1"/>
          <c:tx>
            <c:strRef>
              <c:f>Feuil1!$C$1</c:f>
              <c:strCache>
                <c:ptCount val="1"/>
                <c:pt idx="0">
                  <c:v>Avant IDF</c:v>
                </c:pt>
              </c:strCache>
            </c:strRef>
          </c:tx>
          <c:spPr>
            <a:solidFill>
              <a:schemeClr val="accent5"/>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5"/>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 assure un accompagnement adapté et rassurant pour les parents</c:v>
                </c:pt>
                <c:pt idx="1">
                  <c:v>… facilite l’accès aux droits sociaux liés à la grossesse</c:v>
                </c:pt>
                <c:pt idx="2">
                  <c:v>… donne un sentiment de sécurité médicale physique et psychique</c:v>
                </c:pt>
                <c:pt idx="3">
                  <c:v>… prend en compte les vulnérabilités des femmes</c:v>
                </c:pt>
                <c:pt idx="4">
                  <c:v>… prend en compte les contraintes des femmes</c:v>
                </c:pt>
              </c:strCache>
            </c:strRef>
          </c:cat>
          <c:val>
            <c:numRef>
              <c:f>Feuil1!$C$2:$C$6</c:f>
              <c:numCache>
                <c:formatCode>##0</c:formatCode>
                <c:ptCount val="5"/>
                <c:pt idx="0">
                  <c:v>84</c:v>
                </c:pt>
                <c:pt idx="1">
                  <c:v>81</c:v>
                </c:pt>
                <c:pt idx="2">
                  <c:v>81</c:v>
                </c:pt>
                <c:pt idx="3">
                  <c:v>73</c:v>
                </c:pt>
                <c:pt idx="4">
                  <c:v>66</c:v>
                </c:pt>
              </c:numCache>
            </c:numRef>
          </c:val>
          <c:extLst>
            <c:ext xmlns:c16="http://schemas.microsoft.com/office/drawing/2014/chart" uri="{C3380CC4-5D6E-409C-BE32-E72D297353CC}">
              <c16:uniqueId val="{00000006-2211-4B94-A58E-BE02E4F0417B}"/>
            </c:ext>
          </c:extLst>
        </c:ser>
        <c:dLbls>
          <c:showLegendKey val="0"/>
          <c:showVal val="0"/>
          <c:showCatName val="0"/>
          <c:showSerName val="0"/>
          <c:showPercent val="0"/>
          <c:showBubbleSize val="0"/>
        </c:dLbls>
        <c:gapWidth val="100"/>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1"/>
        <c:axPos val="l"/>
        <c:numFmt formatCode="General" sourceLinked="1"/>
        <c:majorTickMark val="out"/>
        <c:minorTickMark val="none"/>
        <c:tickLblPos val="nextTo"/>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08774523232251"/>
          <c:y val="8.4780935797053522E-2"/>
          <c:w val="0.55336391855714406"/>
          <c:h val="0.79607613948812361"/>
        </c:manualLayout>
      </c:layout>
      <c:doughnutChart>
        <c:varyColors val="1"/>
        <c:ser>
          <c:idx val="0"/>
          <c:order val="0"/>
          <c:tx>
            <c:strRef>
              <c:f>Feuil1!$B$1</c:f>
              <c:strCache>
                <c:ptCount val="1"/>
                <c:pt idx="0">
                  <c:v>%</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7584-440D-8C0A-AF09AF65DA7F}"/>
              </c:ext>
            </c:extLst>
          </c:dPt>
          <c:dPt>
            <c:idx val="1"/>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3-7584-440D-8C0A-AF09AF65DA7F}"/>
              </c:ext>
            </c:extLst>
          </c:dPt>
          <c:dPt>
            <c:idx val="2"/>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5-7584-440D-8C0A-AF09AF65DA7F}"/>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7584-440D-8C0A-AF09AF65DA7F}"/>
              </c:ext>
            </c:extLst>
          </c:dPt>
          <c:dPt>
            <c:idx val="4"/>
            <c:bubble3D val="0"/>
            <c:spPr>
              <a:solidFill>
                <a:srgbClr val="B2B2B2"/>
              </a:solidFill>
              <a:ln w="19050">
                <a:solidFill>
                  <a:schemeClr val="lt1"/>
                </a:solidFill>
              </a:ln>
              <a:effectLst/>
            </c:spPr>
            <c:extLst>
              <c:ext xmlns:c16="http://schemas.microsoft.com/office/drawing/2014/chart" uri="{C3380CC4-5D6E-409C-BE32-E72D297353CC}">
                <c16:uniqueId val="{00000009-7584-440D-8C0A-AF09AF65DA7F}"/>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Très bien adapté</c:v>
                </c:pt>
                <c:pt idx="1">
                  <c:v>Assez bien adapté</c:v>
                </c:pt>
                <c:pt idx="2">
                  <c:v>Assez mal adapté</c:v>
                </c:pt>
                <c:pt idx="3">
                  <c:v>Très mal adapté</c:v>
                </c:pt>
                <c:pt idx="4">
                  <c:v>Ne se prononce pas</c:v>
                </c:pt>
              </c:strCache>
            </c:strRef>
          </c:cat>
          <c:val>
            <c:numRef>
              <c:f>Feuil1!$B$2:$B$6</c:f>
              <c:numCache>
                <c:formatCode>##0</c:formatCode>
                <c:ptCount val="5"/>
                <c:pt idx="0">
                  <c:v>7</c:v>
                </c:pt>
                <c:pt idx="1">
                  <c:v>44</c:v>
                </c:pt>
                <c:pt idx="2">
                  <c:v>41</c:v>
                </c:pt>
                <c:pt idx="3">
                  <c:v>6</c:v>
                </c:pt>
                <c:pt idx="4">
                  <c:v>2</c:v>
                </c:pt>
              </c:numCache>
            </c:numRef>
          </c:val>
          <c:extLst>
            <c:ext xmlns:c16="http://schemas.microsoft.com/office/drawing/2014/chart" uri="{C3380CC4-5D6E-409C-BE32-E72D297353CC}">
              <c16:uniqueId val="{00000008-7584-440D-8C0A-AF09AF65DA7F}"/>
            </c:ext>
          </c:extLst>
        </c:ser>
        <c:dLbls>
          <c:showLegendKey val="0"/>
          <c:showVal val="0"/>
          <c:showCatName val="0"/>
          <c:showSerName val="0"/>
          <c:showPercent val="0"/>
          <c:showBubbleSize val="0"/>
          <c:showLeaderLines val="1"/>
        </c:dLbls>
        <c:firstSliceAng val="270"/>
        <c:holeSize val="50"/>
      </c:doughnutChart>
      <c:spPr>
        <a:noFill/>
        <a:ln>
          <a:noFill/>
        </a:ln>
        <a:effectLst/>
      </c:spPr>
    </c:plotArea>
    <c:legend>
      <c:legendPos val="r"/>
      <c:layout>
        <c:manualLayout>
          <c:xMode val="edge"/>
          <c:yMode val="edge"/>
          <c:x val="0"/>
          <c:y val="0.79327716921949232"/>
          <c:w val="0.40242389000373346"/>
          <c:h val="0.20570862112324331"/>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08774523232251"/>
          <c:y val="8.4780935797053522E-2"/>
          <c:w val="0.55336391855714406"/>
          <c:h val="0.79607613948812361"/>
        </c:manualLayout>
      </c:layout>
      <c:doughnutChart>
        <c:varyColors val="1"/>
        <c:ser>
          <c:idx val="0"/>
          <c:order val="0"/>
          <c:tx>
            <c:strRef>
              <c:f>Feuil1!$B$1</c:f>
              <c:strCache>
                <c:ptCount val="1"/>
                <c:pt idx="0">
                  <c:v>%</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C821-4148-93DC-E263B57D85B2}"/>
              </c:ext>
            </c:extLst>
          </c:dPt>
          <c:dPt>
            <c:idx val="1"/>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3-C821-4148-93DC-E263B57D85B2}"/>
              </c:ext>
            </c:extLst>
          </c:dPt>
          <c:dPt>
            <c:idx val="2"/>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5-C821-4148-93DC-E263B57D85B2}"/>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C821-4148-93DC-E263B57D85B2}"/>
              </c:ext>
            </c:extLst>
          </c:dPt>
          <c:dPt>
            <c:idx val="4"/>
            <c:bubble3D val="0"/>
            <c:spPr>
              <a:solidFill>
                <a:schemeClr val="tx2">
                  <a:lumMod val="75000"/>
                </a:schemeClr>
              </a:solidFill>
              <a:ln w="19050">
                <a:solidFill>
                  <a:schemeClr val="lt1"/>
                </a:solidFill>
              </a:ln>
              <a:effectLst/>
            </c:spPr>
            <c:extLst>
              <c:ext xmlns:c16="http://schemas.microsoft.com/office/drawing/2014/chart" uri="{C3380CC4-5D6E-409C-BE32-E72D297353CC}">
                <c16:uniqueId val="{00000009-C821-4148-93DC-E263B57D85B2}"/>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Très bien adapté</c:v>
                </c:pt>
                <c:pt idx="1">
                  <c:v>Assez bien adapté</c:v>
                </c:pt>
                <c:pt idx="2">
                  <c:v>Assez mal adapté</c:v>
                </c:pt>
                <c:pt idx="3">
                  <c:v>Très mal adapté</c:v>
                </c:pt>
                <c:pt idx="4">
                  <c:v>Ne se prononce pas</c:v>
                </c:pt>
              </c:strCache>
            </c:strRef>
          </c:cat>
          <c:val>
            <c:numRef>
              <c:f>Feuil1!$B$2:$B$6</c:f>
              <c:numCache>
                <c:formatCode>##0</c:formatCode>
                <c:ptCount val="5"/>
                <c:pt idx="0">
                  <c:v>6</c:v>
                </c:pt>
                <c:pt idx="1">
                  <c:v>46</c:v>
                </c:pt>
                <c:pt idx="2">
                  <c:v>38</c:v>
                </c:pt>
                <c:pt idx="3">
                  <c:v>8</c:v>
                </c:pt>
                <c:pt idx="4">
                  <c:v>2</c:v>
                </c:pt>
              </c:numCache>
            </c:numRef>
          </c:val>
          <c:extLst>
            <c:ext xmlns:c16="http://schemas.microsoft.com/office/drawing/2014/chart" uri="{C3380CC4-5D6E-409C-BE32-E72D297353CC}">
              <c16:uniqueId val="{0000000A-C821-4148-93DC-E263B57D85B2}"/>
            </c:ext>
          </c:extLst>
        </c:ser>
        <c:dLbls>
          <c:showLegendKey val="0"/>
          <c:showVal val="0"/>
          <c:showCatName val="0"/>
          <c:showSerName val="0"/>
          <c:showPercent val="0"/>
          <c:showBubbleSize val="0"/>
          <c:showLeaderLines val="1"/>
        </c:dLbls>
        <c:firstSliceAng val="270"/>
        <c:holeSize val="50"/>
      </c:doughnut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3002282160379428"/>
          <c:w val="1"/>
          <c:h val="0.39054027333084895"/>
        </c:manualLayout>
      </c:layout>
      <c:lineChart>
        <c:grouping val="standard"/>
        <c:varyColors val="0"/>
        <c:ser>
          <c:idx val="0"/>
          <c:order val="0"/>
          <c:tx>
            <c:strRef>
              <c:f>Feuil1!$A$2</c:f>
              <c:strCache>
                <c:ptCount val="1"/>
                <c:pt idx="0">
                  <c:v>Satisfait(e)</c:v>
                </c:pt>
              </c:strCache>
            </c:strRef>
          </c:tx>
          <c:spPr>
            <a:ln w="28575" cap="rnd">
              <a:solidFill>
                <a:schemeClr val="accent3"/>
              </a:solidFill>
              <a:round/>
            </a:ln>
            <a:effectLst/>
          </c:spPr>
          <c:marker>
            <c:symbol val="none"/>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C63-49C3-B253-47239262A4B7}"/>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Feuil1!$B$1:$C$1</c:f>
              <c:strCache>
                <c:ptCount val="2"/>
                <c:pt idx="0">
                  <c:v>2024</c:v>
                </c:pt>
                <c:pt idx="1">
                  <c:v>2025</c:v>
                </c:pt>
              </c:strCache>
            </c:strRef>
          </c:cat>
          <c:val>
            <c:numRef>
              <c:f>Feuil1!$B$2:$C$2</c:f>
              <c:numCache>
                <c:formatCode>General</c:formatCode>
                <c:ptCount val="2"/>
                <c:pt idx="0">
                  <c:v>38</c:v>
                </c:pt>
                <c:pt idx="1">
                  <c:v>52</c:v>
                </c:pt>
              </c:numCache>
            </c:numRef>
          </c:val>
          <c:smooth val="1"/>
          <c:extLst>
            <c:ext xmlns:c16="http://schemas.microsoft.com/office/drawing/2014/chart" uri="{C3380CC4-5D6E-409C-BE32-E72D297353CC}">
              <c16:uniqueId val="{00000000-2C63-49C3-B253-47239262A4B7}"/>
            </c:ext>
          </c:extLst>
        </c:ser>
        <c:ser>
          <c:idx val="1"/>
          <c:order val="1"/>
          <c:tx>
            <c:strRef>
              <c:f>Feuil1!$A$3</c:f>
              <c:strCache>
                <c:ptCount val="1"/>
                <c:pt idx="0">
                  <c:v>Pas satisfait(e)</c:v>
                </c:pt>
              </c:strCache>
            </c:strRef>
          </c:tx>
          <c:spPr>
            <a:ln w="28575" cap="rnd">
              <a:solidFill>
                <a:schemeClr val="accent2"/>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C63-49C3-B253-47239262A4B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mn-lt"/>
                    <a:ea typeface="+mn-ea"/>
                    <a:cs typeface="+mn-cs"/>
                  </a:defRPr>
                </a:pPr>
                <a:endParaRPr lang="fr-FR"/>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Feuil1!$B$1:$C$1</c:f>
              <c:strCache>
                <c:ptCount val="2"/>
                <c:pt idx="0">
                  <c:v>2024</c:v>
                </c:pt>
                <c:pt idx="1">
                  <c:v>2025</c:v>
                </c:pt>
              </c:strCache>
            </c:strRef>
          </c:cat>
          <c:val>
            <c:numRef>
              <c:f>Feuil1!$B$3:$C$3</c:f>
              <c:numCache>
                <c:formatCode>General</c:formatCode>
                <c:ptCount val="2"/>
                <c:pt idx="0">
                  <c:v>61</c:v>
                </c:pt>
                <c:pt idx="1">
                  <c:v>46</c:v>
                </c:pt>
              </c:numCache>
            </c:numRef>
          </c:val>
          <c:smooth val="1"/>
          <c:extLst>
            <c:ext xmlns:c16="http://schemas.microsoft.com/office/drawing/2014/chart" uri="{C3380CC4-5D6E-409C-BE32-E72D297353CC}">
              <c16:uniqueId val="{00000001-2C63-49C3-B253-47239262A4B7}"/>
            </c:ext>
          </c:extLst>
        </c:ser>
        <c:dLbls>
          <c:dLblPos val="t"/>
          <c:showLegendKey val="0"/>
          <c:showVal val="1"/>
          <c:showCatName val="0"/>
          <c:showSerName val="0"/>
          <c:showPercent val="0"/>
          <c:showBubbleSize val="0"/>
        </c:dLbls>
        <c:smooth val="0"/>
        <c:axId val="679545544"/>
        <c:axId val="679545872"/>
      </c:lineChart>
      <c:catAx>
        <c:axId val="67954554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mn-lt"/>
                <a:ea typeface="+mn-ea"/>
                <a:cs typeface="+mn-cs"/>
              </a:defRPr>
            </a:pPr>
            <a:endParaRPr lang="fr-FR"/>
          </a:p>
        </c:txPr>
        <c:crossAx val="679545872"/>
        <c:crosses val="autoZero"/>
        <c:auto val="1"/>
        <c:lblAlgn val="ctr"/>
        <c:lblOffset val="100"/>
        <c:noMultiLvlLbl val="0"/>
      </c:catAx>
      <c:valAx>
        <c:axId val="679545872"/>
        <c:scaling>
          <c:orientation val="minMax"/>
          <c:max val="100"/>
          <c:min val="0"/>
        </c:scaling>
        <c:delete val="1"/>
        <c:axPos val="l"/>
        <c:numFmt formatCode="General" sourceLinked="1"/>
        <c:majorTickMark val="out"/>
        <c:minorTickMark val="none"/>
        <c:tickLblPos val="nextTo"/>
        <c:crossAx val="679545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userShapes r:id="rId4"/>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3002282160379428"/>
          <c:w val="1"/>
          <c:h val="0.39054027333084895"/>
        </c:manualLayout>
      </c:layout>
      <c:lineChart>
        <c:grouping val="standard"/>
        <c:varyColors val="0"/>
        <c:ser>
          <c:idx val="0"/>
          <c:order val="0"/>
          <c:tx>
            <c:strRef>
              <c:f>Feuil1!$A$2</c:f>
              <c:strCache>
                <c:ptCount val="1"/>
                <c:pt idx="0">
                  <c:v>Satisfait(e)</c:v>
                </c:pt>
              </c:strCache>
            </c:strRef>
          </c:tx>
          <c:spPr>
            <a:ln w="28575" cap="rnd">
              <a:solidFill>
                <a:schemeClr val="accent3"/>
              </a:solidFill>
              <a:round/>
            </a:ln>
            <a:effectLst/>
          </c:spPr>
          <c:marker>
            <c:symbol val="none"/>
          </c:marker>
          <c:dLbls>
            <c:dLbl>
              <c:idx val="0"/>
              <c:dLblPos val="b"/>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61F-4ACC-9EEE-F82A0F021A46}"/>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Feuil1!$B$1:$C$1</c:f>
              <c:strCache>
                <c:ptCount val="2"/>
                <c:pt idx="0">
                  <c:v>2024</c:v>
                </c:pt>
                <c:pt idx="1">
                  <c:v>2025</c:v>
                </c:pt>
              </c:strCache>
            </c:strRef>
          </c:cat>
          <c:val>
            <c:numRef>
              <c:f>Feuil1!$B$2:$C$2</c:f>
              <c:numCache>
                <c:formatCode>General</c:formatCode>
                <c:ptCount val="2"/>
                <c:pt idx="0">
                  <c:v>39</c:v>
                </c:pt>
                <c:pt idx="1">
                  <c:v>51</c:v>
                </c:pt>
              </c:numCache>
            </c:numRef>
          </c:val>
          <c:smooth val="1"/>
          <c:extLst>
            <c:ext xmlns:c16="http://schemas.microsoft.com/office/drawing/2014/chart" uri="{C3380CC4-5D6E-409C-BE32-E72D297353CC}">
              <c16:uniqueId val="{00000001-B61F-4ACC-9EEE-F82A0F021A46}"/>
            </c:ext>
          </c:extLst>
        </c:ser>
        <c:ser>
          <c:idx val="1"/>
          <c:order val="1"/>
          <c:tx>
            <c:strRef>
              <c:f>Feuil1!$A$3</c:f>
              <c:strCache>
                <c:ptCount val="1"/>
                <c:pt idx="0">
                  <c:v>Pas satisfait(e)</c:v>
                </c:pt>
              </c:strCache>
            </c:strRef>
          </c:tx>
          <c:spPr>
            <a:ln w="28575" cap="rnd">
              <a:solidFill>
                <a:schemeClr val="accent2"/>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B61F-4ACC-9EEE-F82A0F021A4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mn-lt"/>
                    <a:ea typeface="+mn-ea"/>
                    <a:cs typeface="+mn-cs"/>
                  </a:defRPr>
                </a:pPr>
                <a:endParaRPr lang="fr-FR"/>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Feuil1!$B$1:$C$1</c:f>
              <c:strCache>
                <c:ptCount val="2"/>
                <c:pt idx="0">
                  <c:v>2024</c:v>
                </c:pt>
                <c:pt idx="1">
                  <c:v>2025</c:v>
                </c:pt>
              </c:strCache>
            </c:strRef>
          </c:cat>
          <c:val>
            <c:numRef>
              <c:f>Feuil1!$B$3:$C$3</c:f>
              <c:numCache>
                <c:formatCode>General</c:formatCode>
                <c:ptCount val="2"/>
                <c:pt idx="0">
                  <c:v>61</c:v>
                </c:pt>
                <c:pt idx="1">
                  <c:v>47</c:v>
                </c:pt>
              </c:numCache>
            </c:numRef>
          </c:val>
          <c:smooth val="1"/>
          <c:extLst>
            <c:ext xmlns:c16="http://schemas.microsoft.com/office/drawing/2014/chart" uri="{C3380CC4-5D6E-409C-BE32-E72D297353CC}">
              <c16:uniqueId val="{00000003-B61F-4ACC-9EEE-F82A0F021A46}"/>
            </c:ext>
          </c:extLst>
        </c:ser>
        <c:dLbls>
          <c:dLblPos val="t"/>
          <c:showLegendKey val="0"/>
          <c:showVal val="1"/>
          <c:showCatName val="0"/>
          <c:showSerName val="0"/>
          <c:showPercent val="0"/>
          <c:showBubbleSize val="0"/>
        </c:dLbls>
        <c:smooth val="0"/>
        <c:axId val="679545544"/>
        <c:axId val="679545872"/>
      </c:lineChart>
      <c:catAx>
        <c:axId val="67954554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mn-lt"/>
                <a:ea typeface="+mn-ea"/>
                <a:cs typeface="+mn-cs"/>
              </a:defRPr>
            </a:pPr>
            <a:endParaRPr lang="fr-FR"/>
          </a:p>
        </c:txPr>
        <c:crossAx val="679545872"/>
        <c:crosses val="autoZero"/>
        <c:auto val="1"/>
        <c:lblAlgn val="ctr"/>
        <c:lblOffset val="100"/>
        <c:noMultiLvlLbl val="0"/>
      </c:catAx>
      <c:valAx>
        <c:axId val="679545872"/>
        <c:scaling>
          <c:orientation val="minMax"/>
          <c:max val="100"/>
          <c:min val="0"/>
        </c:scaling>
        <c:delete val="1"/>
        <c:axPos val="l"/>
        <c:numFmt formatCode="General" sourceLinked="1"/>
        <c:majorTickMark val="out"/>
        <c:minorTickMark val="none"/>
        <c:tickLblPos val="nextTo"/>
        <c:crossAx val="679545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userShapes r:id="rId4"/>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08774523232251"/>
          <c:y val="8.4780935797053522E-2"/>
          <c:w val="0.55336391855714406"/>
          <c:h val="0.79607613948812361"/>
        </c:manualLayout>
      </c:layout>
      <c:doughnutChart>
        <c:varyColors val="1"/>
        <c:ser>
          <c:idx val="0"/>
          <c:order val="0"/>
          <c:tx>
            <c:strRef>
              <c:f>Feuil1!$B$1</c:f>
              <c:strCache>
                <c:ptCount val="1"/>
                <c:pt idx="0">
                  <c:v>%</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F46A-4EFC-8338-3399BC80E595}"/>
              </c:ext>
            </c:extLst>
          </c:dPt>
          <c:dPt>
            <c:idx val="1"/>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3-F46A-4EFC-8338-3399BC80E595}"/>
              </c:ext>
            </c:extLst>
          </c:dPt>
          <c:dPt>
            <c:idx val="2"/>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5-F46A-4EFC-8338-3399BC80E595}"/>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F46A-4EFC-8338-3399BC80E595}"/>
              </c:ext>
            </c:extLst>
          </c:dPt>
          <c:dPt>
            <c:idx val="4"/>
            <c:bubble3D val="0"/>
            <c:spPr>
              <a:solidFill>
                <a:schemeClr val="tx2">
                  <a:lumMod val="75000"/>
                </a:schemeClr>
              </a:solidFill>
              <a:ln w="19050">
                <a:solidFill>
                  <a:schemeClr val="lt1"/>
                </a:solidFill>
              </a:ln>
              <a:effectLst/>
            </c:spPr>
            <c:extLst>
              <c:ext xmlns:c16="http://schemas.microsoft.com/office/drawing/2014/chart" uri="{C3380CC4-5D6E-409C-BE32-E72D297353CC}">
                <c16:uniqueId val="{00000009-F46A-4EFC-8338-3399BC80E595}"/>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Très bien informé(e)</c:v>
                </c:pt>
                <c:pt idx="1">
                  <c:v>Plutôt bien informé(e)</c:v>
                </c:pt>
                <c:pt idx="2">
                  <c:v>Plutôt mal informé(e)</c:v>
                </c:pt>
                <c:pt idx="3">
                  <c:v>Très mal informé(e)</c:v>
                </c:pt>
                <c:pt idx="4">
                  <c:v>Ne se prononce pas</c:v>
                </c:pt>
              </c:strCache>
            </c:strRef>
          </c:cat>
          <c:val>
            <c:numRef>
              <c:f>Feuil1!$B$2:$B$6</c:f>
              <c:numCache>
                <c:formatCode>##0</c:formatCode>
                <c:ptCount val="5"/>
                <c:pt idx="0">
                  <c:v>10</c:v>
                </c:pt>
                <c:pt idx="1">
                  <c:v>49</c:v>
                </c:pt>
                <c:pt idx="2">
                  <c:v>31</c:v>
                </c:pt>
                <c:pt idx="3">
                  <c:v>9</c:v>
                </c:pt>
                <c:pt idx="4">
                  <c:v>1</c:v>
                </c:pt>
              </c:numCache>
            </c:numRef>
          </c:val>
          <c:extLst>
            <c:ext xmlns:c16="http://schemas.microsoft.com/office/drawing/2014/chart" uri="{C3380CC4-5D6E-409C-BE32-E72D297353CC}">
              <c16:uniqueId val="{0000000A-F46A-4EFC-8338-3399BC80E595}"/>
            </c:ext>
          </c:extLst>
        </c:ser>
        <c:dLbls>
          <c:showLegendKey val="0"/>
          <c:showVal val="0"/>
          <c:showCatName val="0"/>
          <c:showSerName val="0"/>
          <c:showPercent val="0"/>
          <c:showBubbleSize val="0"/>
          <c:showLeaderLines val="1"/>
        </c:dLbls>
        <c:firstSliceAng val="270"/>
        <c:holeSize val="50"/>
      </c:doughnutChart>
      <c:spPr>
        <a:noFill/>
        <a:ln>
          <a:noFill/>
        </a:ln>
        <a:effectLst/>
      </c:spPr>
    </c:plotArea>
    <c:legend>
      <c:legendPos val="r"/>
      <c:layout>
        <c:manualLayout>
          <c:xMode val="edge"/>
          <c:yMode val="edge"/>
          <c:x val="0"/>
          <c:y val="0.82380569487663036"/>
          <c:w val="0.38859889389654634"/>
          <c:h val="0.17518013583955019"/>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08774523232251"/>
          <c:y val="8.4780935797053522E-2"/>
          <c:w val="0.55336391855714406"/>
          <c:h val="0.79607613948812361"/>
        </c:manualLayout>
      </c:layout>
      <c:doughnutChart>
        <c:varyColors val="1"/>
        <c:ser>
          <c:idx val="0"/>
          <c:order val="0"/>
          <c:tx>
            <c:strRef>
              <c:f>Feuil1!$B$1</c:f>
              <c:strCache>
                <c:ptCount val="1"/>
                <c:pt idx="0">
                  <c:v>%</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0392-4648-8F21-3B8C128175ED}"/>
              </c:ext>
            </c:extLst>
          </c:dPt>
          <c:dPt>
            <c:idx val="1"/>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3-0392-4648-8F21-3B8C128175ED}"/>
              </c:ext>
            </c:extLst>
          </c:dPt>
          <c:dPt>
            <c:idx val="2"/>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5-0392-4648-8F21-3B8C128175ED}"/>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0392-4648-8F21-3B8C128175ED}"/>
              </c:ext>
            </c:extLst>
          </c:dPt>
          <c:dPt>
            <c:idx val="4"/>
            <c:bubble3D val="0"/>
            <c:spPr>
              <a:solidFill>
                <a:schemeClr val="tx2">
                  <a:lumMod val="75000"/>
                </a:schemeClr>
              </a:solidFill>
              <a:ln w="19050">
                <a:solidFill>
                  <a:schemeClr val="lt1"/>
                </a:solidFill>
              </a:ln>
              <a:effectLst/>
            </c:spPr>
            <c:extLst>
              <c:ext xmlns:c16="http://schemas.microsoft.com/office/drawing/2014/chart" uri="{C3380CC4-5D6E-409C-BE32-E72D297353CC}">
                <c16:uniqueId val="{00000009-0392-4648-8F21-3B8C128175ED}"/>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Très bien informé(e)</c:v>
                </c:pt>
                <c:pt idx="1">
                  <c:v>Plutôt bien informé(e)</c:v>
                </c:pt>
                <c:pt idx="2">
                  <c:v>Plutôt mal informé(e)</c:v>
                </c:pt>
                <c:pt idx="3">
                  <c:v>Très mal informé(e)</c:v>
                </c:pt>
                <c:pt idx="4">
                  <c:v>Ne se prononce pas</c:v>
                </c:pt>
              </c:strCache>
            </c:strRef>
          </c:cat>
          <c:val>
            <c:numRef>
              <c:f>Feuil1!$B$2:$B$6</c:f>
              <c:numCache>
                <c:formatCode>##0</c:formatCode>
                <c:ptCount val="5"/>
                <c:pt idx="0">
                  <c:v>11</c:v>
                </c:pt>
                <c:pt idx="1">
                  <c:v>49</c:v>
                </c:pt>
                <c:pt idx="2">
                  <c:v>32</c:v>
                </c:pt>
                <c:pt idx="3">
                  <c:v>7</c:v>
                </c:pt>
                <c:pt idx="4">
                  <c:v>1</c:v>
                </c:pt>
              </c:numCache>
            </c:numRef>
          </c:val>
          <c:extLst>
            <c:ext xmlns:c16="http://schemas.microsoft.com/office/drawing/2014/chart" uri="{C3380CC4-5D6E-409C-BE32-E72D297353CC}">
              <c16:uniqueId val="{0000000A-0392-4648-8F21-3B8C128175ED}"/>
            </c:ext>
          </c:extLst>
        </c:ser>
        <c:dLbls>
          <c:showLegendKey val="0"/>
          <c:showVal val="0"/>
          <c:showCatName val="0"/>
          <c:showSerName val="0"/>
          <c:showPercent val="0"/>
          <c:showBubbleSize val="0"/>
          <c:showLeaderLines val="1"/>
        </c:dLbls>
        <c:firstSliceAng val="270"/>
        <c:holeSize val="50"/>
      </c:doughnut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23002282160379428"/>
          <c:w val="1"/>
          <c:h val="0.39054027333084895"/>
        </c:manualLayout>
      </c:layout>
      <c:lineChart>
        <c:grouping val="standard"/>
        <c:varyColors val="0"/>
        <c:ser>
          <c:idx val="0"/>
          <c:order val="0"/>
          <c:tx>
            <c:strRef>
              <c:f>Feuil1!$A$2</c:f>
              <c:strCache>
                <c:ptCount val="1"/>
                <c:pt idx="0">
                  <c:v>Satisfait(e)</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Feuil1!$C$1:$D$1</c:f>
              <c:strCache>
                <c:ptCount val="2"/>
                <c:pt idx="0">
                  <c:v>2024</c:v>
                </c:pt>
                <c:pt idx="1">
                  <c:v>2025</c:v>
                </c:pt>
              </c:strCache>
            </c:strRef>
          </c:cat>
          <c:val>
            <c:numRef>
              <c:f>Feuil1!$C$2:$D$2</c:f>
              <c:numCache>
                <c:formatCode>General</c:formatCode>
                <c:ptCount val="2"/>
                <c:pt idx="0">
                  <c:v>70</c:v>
                </c:pt>
                <c:pt idx="1">
                  <c:v>77</c:v>
                </c:pt>
              </c:numCache>
            </c:numRef>
          </c:val>
          <c:smooth val="1"/>
          <c:extLst>
            <c:ext xmlns:c16="http://schemas.microsoft.com/office/drawing/2014/chart" uri="{C3380CC4-5D6E-409C-BE32-E72D297353CC}">
              <c16:uniqueId val="{00000000-9D47-49E5-A8B1-ABA7C882DFC0}"/>
            </c:ext>
          </c:extLst>
        </c:ser>
        <c:ser>
          <c:idx val="1"/>
          <c:order val="1"/>
          <c:tx>
            <c:strRef>
              <c:f>Feuil1!$A$3</c:f>
              <c:strCache>
                <c:ptCount val="1"/>
                <c:pt idx="0">
                  <c:v>Pas satisfait(e)</c:v>
                </c:pt>
              </c:strCache>
            </c:strRef>
          </c:tx>
          <c:spPr>
            <a:ln w="28575" cap="rnd">
              <a:solidFill>
                <a:schemeClr val="accent2"/>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Feuil1!$C$1:$D$1</c:f>
              <c:strCache>
                <c:ptCount val="2"/>
                <c:pt idx="0">
                  <c:v>2024</c:v>
                </c:pt>
                <c:pt idx="1">
                  <c:v>2025</c:v>
                </c:pt>
              </c:strCache>
            </c:strRef>
          </c:cat>
          <c:val>
            <c:numRef>
              <c:f>Feuil1!$C$3:$D$3</c:f>
              <c:numCache>
                <c:formatCode>General</c:formatCode>
                <c:ptCount val="2"/>
                <c:pt idx="0">
                  <c:v>30</c:v>
                </c:pt>
                <c:pt idx="1">
                  <c:v>21</c:v>
                </c:pt>
              </c:numCache>
            </c:numRef>
          </c:val>
          <c:smooth val="1"/>
          <c:extLst>
            <c:ext xmlns:c16="http://schemas.microsoft.com/office/drawing/2014/chart" uri="{C3380CC4-5D6E-409C-BE32-E72D297353CC}">
              <c16:uniqueId val="{00000001-9D47-49E5-A8B1-ABA7C882DFC0}"/>
            </c:ext>
          </c:extLst>
        </c:ser>
        <c:dLbls>
          <c:dLblPos val="t"/>
          <c:showLegendKey val="0"/>
          <c:showVal val="1"/>
          <c:showCatName val="0"/>
          <c:showSerName val="0"/>
          <c:showPercent val="0"/>
          <c:showBubbleSize val="0"/>
        </c:dLbls>
        <c:smooth val="0"/>
        <c:axId val="679545544"/>
        <c:axId val="679545872"/>
      </c:lineChart>
      <c:catAx>
        <c:axId val="67954554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mn-lt"/>
                <a:ea typeface="+mn-ea"/>
                <a:cs typeface="+mn-cs"/>
              </a:defRPr>
            </a:pPr>
            <a:endParaRPr lang="fr-FR"/>
          </a:p>
        </c:txPr>
        <c:crossAx val="679545872"/>
        <c:crosses val="autoZero"/>
        <c:auto val="1"/>
        <c:lblAlgn val="ctr"/>
        <c:lblOffset val="100"/>
        <c:noMultiLvlLbl val="0"/>
      </c:catAx>
      <c:valAx>
        <c:axId val="679545872"/>
        <c:scaling>
          <c:orientation val="minMax"/>
          <c:max val="100"/>
          <c:min val="0"/>
        </c:scaling>
        <c:delete val="1"/>
        <c:axPos val="l"/>
        <c:numFmt formatCode="General" sourceLinked="1"/>
        <c:majorTickMark val="out"/>
        <c:minorTickMark val="none"/>
        <c:tickLblPos val="nextTo"/>
        <c:crossAx val="679545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userShapes r:id="rId4"/>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049738669497736"/>
          <c:y val="2.1261850316105904E-2"/>
          <c:w val="0.57395667131799322"/>
          <c:h val="0.93825397633645102"/>
        </c:manualLayout>
      </c:layout>
      <c:barChart>
        <c:barDir val="bar"/>
        <c:grouping val="clustered"/>
        <c:varyColors val="0"/>
        <c:ser>
          <c:idx val="0"/>
          <c:order val="0"/>
          <c:tx>
            <c:strRef>
              <c:f>Feuil1!$B$1</c:f>
              <c:strCache>
                <c:ptCount val="1"/>
                <c:pt idx="0">
                  <c:v>%</c:v>
                </c:pt>
              </c:strCache>
            </c:strRef>
          </c:tx>
          <c:spPr>
            <a:solidFill>
              <a:srgbClr val="0017AC"/>
            </a:solidFill>
            <a:ln w="19050">
              <a:solidFill>
                <a:schemeClr val="bg1"/>
              </a:solidFill>
            </a:ln>
            <a:effectLst/>
          </c:spPr>
          <c:invertIfNegative val="0"/>
          <c:dPt>
            <c:idx val="0"/>
            <c:invertIfNegative val="0"/>
            <c:bubble3D val="0"/>
            <c:spPr>
              <a:solidFill>
                <a:schemeClr val="accent3"/>
              </a:solidFill>
              <a:ln w="19050">
                <a:solidFill>
                  <a:schemeClr val="bg1"/>
                </a:solidFill>
              </a:ln>
              <a:effectLst/>
            </c:spPr>
            <c:extLst>
              <c:ext xmlns:c16="http://schemas.microsoft.com/office/drawing/2014/chart" uri="{C3380CC4-5D6E-409C-BE32-E72D297353CC}">
                <c16:uniqueId val="{00000001-051F-42CA-8E40-E2D696CA0D24}"/>
              </c:ext>
            </c:extLst>
          </c:dPt>
          <c:dPt>
            <c:idx val="1"/>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03-051F-42CA-8E40-E2D696CA0D24}"/>
              </c:ext>
            </c:extLst>
          </c:dPt>
          <c:dPt>
            <c:idx val="2"/>
            <c:invertIfNegative val="0"/>
            <c:bubble3D val="0"/>
            <c:spPr>
              <a:solidFill>
                <a:schemeClr val="accent2"/>
              </a:solidFill>
              <a:ln w="19050">
                <a:solidFill>
                  <a:schemeClr val="bg1"/>
                </a:solidFill>
              </a:ln>
              <a:effectLst/>
            </c:spPr>
            <c:extLst>
              <c:ext xmlns:c16="http://schemas.microsoft.com/office/drawing/2014/chart" uri="{C3380CC4-5D6E-409C-BE32-E72D297353CC}">
                <c16:uniqueId val="{00000005-051F-42CA-8E40-E2D696CA0D24}"/>
              </c:ext>
            </c:extLst>
          </c:dPt>
          <c:dPt>
            <c:idx val="3"/>
            <c:invertIfNegative val="0"/>
            <c:bubble3D val="0"/>
            <c:spPr>
              <a:solidFill>
                <a:schemeClr val="tx2">
                  <a:lumMod val="25000"/>
                </a:schemeClr>
              </a:solidFill>
              <a:ln w="19050">
                <a:solidFill>
                  <a:schemeClr val="bg1"/>
                </a:solidFill>
              </a:ln>
              <a:effectLst/>
            </c:spPr>
            <c:extLst>
              <c:ext xmlns:c16="http://schemas.microsoft.com/office/drawing/2014/chart" uri="{C3380CC4-5D6E-409C-BE32-E72D297353CC}">
                <c16:uniqueId val="{00000007-051F-42CA-8E40-E2D696CA0D24}"/>
              </c:ext>
            </c:extLst>
          </c:dPt>
          <c:dPt>
            <c:idx val="4"/>
            <c:invertIfNegative val="0"/>
            <c:bubble3D val="0"/>
            <c:spPr>
              <a:solidFill>
                <a:srgbClr val="B2B2B2"/>
              </a:solidFill>
              <a:ln w="19050">
                <a:solidFill>
                  <a:schemeClr val="bg1"/>
                </a:solidFill>
              </a:ln>
              <a:effectLst/>
            </c:spPr>
            <c:extLst>
              <c:ext xmlns:c16="http://schemas.microsoft.com/office/drawing/2014/chart" uri="{C3380CC4-5D6E-409C-BE32-E72D297353CC}">
                <c16:uniqueId val="{00000009-051F-42CA-8E40-E2D696CA0D24}"/>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1-051F-42CA-8E40-E2D696CA0D24}"/>
                </c:ext>
              </c:extLst>
            </c:dLbl>
            <c:dLbl>
              <c:idx val="1"/>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lumMod val="40000"/>
                          <a:lumOff val="60000"/>
                        </a:scheme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3-051F-42CA-8E40-E2D696CA0D24}"/>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2"/>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5-051F-42CA-8E40-E2D696CA0D24}"/>
                </c:ext>
              </c:extLst>
            </c:dLbl>
            <c:dLbl>
              <c:idx val="3"/>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lumMod val="25000"/>
                        </a:scheme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7-051F-42CA-8E40-E2D696CA0D24}"/>
                </c:ext>
              </c:extLst>
            </c:dLbl>
            <c:dLbl>
              <c:idx val="4"/>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lumMod val="50000"/>
                        </a:scheme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9-051F-42CA-8E40-E2D696CA0D2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lumMod val="7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Vous êtes certain(e) d’être à jour</c:v>
                </c:pt>
                <c:pt idx="1">
                  <c:v>Vous pensez être à jour mais vous n’en êtes pas sûr(e)</c:v>
                </c:pt>
                <c:pt idx="2">
                  <c:v>Vous êtes certain(e) de ne pas être à jour</c:v>
                </c:pt>
                <c:pt idx="3">
                  <c:v>Vous ne savez pas</c:v>
                </c:pt>
                <c:pt idx="4">
                  <c:v>Ne se prononce pas</c:v>
                </c:pt>
              </c:strCache>
            </c:strRef>
          </c:cat>
          <c:val>
            <c:numRef>
              <c:f>Feuil1!$B$2:$B$6</c:f>
              <c:numCache>
                <c:formatCode>##0</c:formatCode>
                <c:ptCount val="5"/>
                <c:pt idx="0">
                  <c:v>36</c:v>
                </c:pt>
                <c:pt idx="1">
                  <c:v>39</c:v>
                </c:pt>
                <c:pt idx="2">
                  <c:v>14</c:v>
                </c:pt>
                <c:pt idx="3">
                  <c:v>10</c:v>
                </c:pt>
                <c:pt idx="4">
                  <c:v>1</c:v>
                </c:pt>
              </c:numCache>
            </c:numRef>
          </c:val>
          <c:extLst>
            <c:ext xmlns:c16="http://schemas.microsoft.com/office/drawing/2014/chart" uri="{C3380CC4-5D6E-409C-BE32-E72D297353CC}">
              <c16:uniqueId val="{0000000E-051F-42CA-8E40-E2D696CA0D24}"/>
            </c:ext>
          </c:extLst>
        </c:ser>
        <c:dLbls>
          <c:showLegendKey val="0"/>
          <c:showVal val="0"/>
          <c:showCatName val="0"/>
          <c:showSerName val="0"/>
          <c:showPercent val="0"/>
          <c:showBubbleSize val="0"/>
        </c:dLbls>
        <c:gapWidth val="57"/>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bg2">
                    <a:lumMod val="25000"/>
                  </a:schemeClr>
                </a:solidFill>
                <a:latin typeface="+mn-lt"/>
                <a:ea typeface="+mn-ea"/>
                <a:cs typeface="+mn-cs"/>
              </a:defRPr>
            </a:pPr>
            <a:endParaRPr lang="fr-FR"/>
          </a:p>
        </c:txPr>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049738669497736"/>
          <c:y val="2.1261850316105904E-2"/>
          <c:w val="0.57395667131799322"/>
          <c:h val="0.93825397633645102"/>
        </c:manualLayout>
      </c:layout>
      <c:barChart>
        <c:barDir val="bar"/>
        <c:grouping val="clustered"/>
        <c:varyColors val="0"/>
        <c:ser>
          <c:idx val="0"/>
          <c:order val="0"/>
          <c:tx>
            <c:strRef>
              <c:f>Feuil1!$B$1</c:f>
              <c:strCache>
                <c:ptCount val="1"/>
                <c:pt idx="0">
                  <c:v>%</c:v>
                </c:pt>
              </c:strCache>
            </c:strRef>
          </c:tx>
          <c:spPr>
            <a:solidFill>
              <a:srgbClr val="0017AC"/>
            </a:solidFill>
            <a:ln w="19050">
              <a:solidFill>
                <a:schemeClr val="bg1"/>
              </a:solidFill>
            </a:ln>
            <a:effectLst/>
          </c:spPr>
          <c:invertIfNegative val="0"/>
          <c:dPt>
            <c:idx val="0"/>
            <c:invertIfNegative val="0"/>
            <c:bubble3D val="0"/>
            <c:spPr>
              <a:solidFill>
                <a:schemeClr val="accent3"/>
              </a:solidFill>
              <a:ln w="19050">
                <a:solidFill>
                  <a:schemeClr val="bg1"/>
                </a:solidFill>
              </a:ln>
              <a:effectLst/>
            </c:spPr>
            <c:extLst>
              <c:ext xmlns:c16="http://schemas.microsoft.com/office/drawing/2014/chart" uri="{C3380CC4-5D6E-409C-BE32-E72D297353CC}">
                <c16:uniqueId val="{00000001-C387-40CE-A637-02F938A4743F}"/>
              </c:ext>
            </c:extLst>
          </c:dPt>
          <c:dPt>
            <c:idx val="1"/>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03-C387-40CE-A637-02F938A4743F}"/>
              </c:ext>
            </c:extLst>
          </c:dPt>
          <c:dPt>
            <c:idx val="2"/>
            <c:invertIfNegative val="0"/>
            <c:bubble3D val="0"/>
            <c:spPr>
              <a:solidFill>
                <a:schemeClr val="accent2"/>
              </a:solidFill>
              <a:ln w="19050">
                <a:solidFill>
                  <a:schemeClr val="bg1"/>
                </a:solidFill>
              </a:ln>
              <a:effectLst/>
            </c:spPr>
            <c:extLst>
              <c:ext xmlns:c16="http://schemas.microsoft.com/office/drawing/2014/chart" uri="{C3380CC4-5D6E-409C-BE32-E72D297353CC}">
                <c16:uniqueId val="{00000005-C387-40CE-A637-02F938A4743F}"/>
              </c:ext>
            </c:extLst>
          </c:dPt>
          <c:dPt>
            <c:idx val="3"/>
            <c:invertIfNegative val="0"/>
            <c:bubble3D val="0"/>
            <c:spPr>
              <a:solidFill>
                <a:schemeClr val="tx2">
                  <a:lumMod val="25000"/>
                </a:schemeClr>
              </a:solidFill>
              <a:ln w="19050">
                <a:solidFill>
                  <a:schemeClr val="bg1"/>
                </a:solidFill>
              </a:ln>
              <a:effectLst/>
            </c:spPr>
            <c:extLst>
              <c:ext xmlns:c16="http://schemas.microsoft.com/office/drawing/2014/chart" uri="{C3380CC4-5D6E-409C-BE32-E72D297353CC}">
                <c16:uniqueId val="{00000007-C387-40CE-A637-02F938A4743F}"/>
              </c:ext>
            </c:extLst>
          </c:dPt>
          <c:dPt>
            <c:idx val="4"/>
            <c:invertIfNegative val="0"/>
            <c:bubble3D val="0"/>
            <c:spPr>
              <a:solidFill>
                <a:srgbClr val="B2B2B2"/>
              </a:solidFill>
              <a:ln w="19050">
                <a:solidFill>
                  <a:schemeClr val="bg1"/>
                </a:solidFill>
              </a:ln>
              <a:effectLst/>
            </c:spPr>
            <c:extLst>
              <c:ext xmlns:c16="http://schemas.microsoft.com/office/drawing/2014/chart" uri="{C3380CC4-5D6E-409C-BE32-E72D297353CC}">
                <c16:uniqueId val="{00000009-C387-40CE-A637-02F938A4743F}"/>
              </c:ext>
            </c:extLst>
          </c:dPt>
          <c:dLbls>
            <c:dLbl>
              <c:idx val="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1-C387-40CE-A637-02F938A4743F}"/>
                </c:ext>
              </c:extLst>
            </c:dLbl>
            <c:dLbl>
              <c:idx val="1"/>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lumMod val="40000"/>
                          <a:lumOff val="60000"/>
                        </a:scheme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3-C387-40CE-A637-02F938A4743F}"/>
                </c:ext>
              </c:extLst>
            </c:dLbl>
            <c:dLbl>
              <c:idx val="2"/>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2"/>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5-C387-40CE-A637-02F938A4743F}"/>
                </c:ext>
              </c:extLst>
            </c:dLbl>
            <c:dLbl>
              <c:idx val="3"/>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lumMod val="25000"/>
                        </a:scheme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7-C387-40CE-A637-02F938A4743F}"/>
                </c:ext>
              </c:extLst>
            </c:dLbl>
            <c:dLbl>
              <c:idx val="4"/>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lumMod val="50000"/>
                        </a:schemeClr>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9-C387-40CE-A637-02F938A4743F}"/>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lumMod val="75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Vous êtes certain(e) d’être à jour</c:v>
                </c:pt>
                <c:pt idx="1">
                  <c:v>Vous pensez être à jour mais vous n’en êtes pas sûr(e)</c:v>
                </c:pt>
                <c:pt idx="2">
                  <c:v>Vous êtes certain(e) de ne pas être à jour</c:v>
                </c:pt>
                <c:pt idx="3">
                  <c:v>Vous ne savez pas</c:v>
                </c:pt>
                <c:pt idx="4">
                  <c:v>Ne se prononce pas</c:v>
                </c:pt>
              </c:strCache>
            </c:strRef>
          </c:cat>
          <c:val>
            <c:numRef>
              <c:f>Feuil1!$B$2:$B$6</c:f>
              <c:numCache>
                <c:formatCode>General</c:formatCode>
                <c:ptCount val="5"/>
                <c:pt idx="0">
                  <c:v>38</c:v>
                </c:pt>
                <c:pt idx="1">
                  <c:v>39</c:v>
                </c:pt>
                <c:pt idx="2">
                  <c:v>15</c:v>
                </c:pt>
                <c:pt idx="3">
                  <c:v>7</c:v>
                </c:pt>
                <c:pt idx="4">
                  <c:v>1</c:v>
                </c:pt>
              </c:numCache>
            </c:numRef>
          </c:val>
          <c:extLst>
            <c:ext xmlns:c16="http://schemas.microsoft.com/office/drawing/2014/chart" uri="{C3380CC4-5D6E-409C-BE32-E72D297353CC}">
              <c16:uniqueId val="{0000000A-C387-40CE-A637-02F938A4743F}"/>
            </c:ext>
          </c:extLst>
        </c:ser>
        <c:dLbls>
          <c:showLegendKey val="0"/>
          <c:showVal val="0"/>
          <c:showCatName val="0"/>
          <c:showSerName val="0"/>
          <c:showPercent val="0"/>
          <c:showBubbleSize val="0"/>
        </c:dLbls>
        <c:gapWidth val="57"/>
        <c:axId val="491109240"/>
        <c:axId val="491110416"/>
      </c:barChart>
      <c:valAx>
        <c:axId val="491110416"/>
        <c:scaling>
          <c:orientation val="minMax"/>
          <c:max val="100"/>
          <c:min val="0"/>
        </c:scaling>
        <c:delete val="1"/>
        <c:axPos val="t"/>
        <c:numFmt formatCode="General" sourceLinked="1"/>
        <c:majorTickMark val="out"/>
        <c:minorTickMark val="none"/>
        <c:tickLblPos val="nextTo"/>
        <c:crossAx val="491109240"/>
        <c:crosses val="autoZero"/>
        <c:crossBetween val="between"/>
      </c:valAx>
      <c:catAx>
        <c:axId val="49110924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bg2">
                    <a:lumMod val="25000"/>
                  </a:schemeClr>
                </a:solidFill>
                <a:latin typeface="+mn-lt"/>
                <a:ea typeface="+mn-ea"/>
                <a:cs typeface="+mn-cs"/>
              </a:defRPr>
            </a:pPr>
            <a:endParaRPr lang="fr-FR"/>
          </a:p>
        </c:txPr>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190070636333721"/>
          <c:y val="2.9093098695612336E-2"/>
          <c:w val="0.55336391855714406"/>
          <c:h val="0.79607613948812361"/>
        </c:manualLayout>
      </c:layout>
      <c:doughnutChart>
        <c:varyColors val="1"/>
        <c:ser>
          <c:idx val="0"/>
          <c:order val="0"/>
          <c:tx>
            <c:strRef>
              <c:f>Feuil1!$B$1</c:f>
              <c:strCache>
                <c:ptCount val="1"/>
                <c:pt idx="0">
                  <c:v>%</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F46A-4EFC-8338-3399BC80E595}"/>
              </c:ext>
            </c:extLst>
          </c:dPt>
          <c:dPt>
            <c:idx val="1"/>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3-F46A-4EFC-8338-3399BC80E595}"/>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F46A-4EFC-8338-3399BC80E595}"/>
              </c:ext>
            </c:extLst>
          </c:dPt>
          <c:dPt>
            <c:idx val="3"/>
            <c:bubble3D val="0"/>
            <c:spPr>
              <a:solidFill>
                <a:schemeClr val="tx2">
                  <a:lumMod val="75000"/>
                </a:schemeClr>
              </a:solidFill>
              <a:ln w="19050">
                <a:solidFill>
                  <a:schemeClr val="lt1"/>
                </a:solidFill>
              </a:ln>
              <a:effectLst/>
            </c:spPr>
            <c:extLst>
              <c:ext xmlns:c16="http://schemas.microsoft.com/office/drawing/2014/chart" uri="{C3380CC4-5D6E-409C-BE32-E72D297353CC}">
                <c16:uniqueId val="{00000007-F46A-4EFC-8338-3399BC80E595}"/>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Feuil1!$A$2:$A$5</c:f>
              <c:strCache>
                <c:ptCount val="4"/>
                <c:pt idx="0">
                  <c:v>Oui et vous savez précisément ce dont il s’agit</c:v>
                </c:pt>
                <c:pt idx="1">
                  <c:v>Oui, mais vous ne savez pas précisément ce dont il s’agit</c:v>
                </c:pt>
                <c:pt idx="2">
                  <c:v>Non vous n’en n’avez jamais entendu parler </c:v>
                </c:pt>
                <c:pt idx="3">
                  <c:v>Ne se prononce pas</c:v>
                </c:pt>
              </c:strCache>
            </c:strRef>
          </c:cat>
          <c:val>
            <c:numRef>
              <c:f>Feuil1!$B$2:$B$5</c:f>
              <c:numCache>
                <c:formatCode>##0</c:formatCode>
                <c:ptCount val="4"/>
                <c:pt idx="0">
                  <c:v>55</c:v>
                </c:pt>
                <c:pt idx="1">
                  <c:v>30</c:v>
                </c:pt>
                <c:pt idx="2">
                  <c:v>14</c:v>
                </c:pt>
                <c:pt idx="3">
                  <c:v>1</c:v>
                </c:pt>
              </c:numCache>
            </c:numRef>
          </c:val>
          <c:extLst>
            <c:ext xmlns:c16="http://schemas.microsoft.com/office/drawing/2014/chart" uri="{C3380CC4-5D6E-409C-BE32-E72D297353CC}">
              <c16:uniqueId val="{0000000A-F46A-4EFC-8338-3399BC80E595}"/>
            </c:ext>
          </c:extLst>
        </c:ser>
        <c:dLbls>
          <c:showLegendKey val="0"/>
          <c:showVal val="0"/>
          <c:showCatName val="0"/>
          <c:showSerName val="0"/>
          <c:showPercent val="0"/>
          <c:showBubbleSize val="0"/>
          <c:showLeaderLines val="1"/>
        </c:dLbls>
        <c:firstSliceAng val="270"/>
        <c:holeSize val="50"/>
      </c:doughnut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6386784385554"/>
          <c:y val="2.9093098695612336E-2"/>
          <c:w val="0.55336391855714406"/>
          <c:h val="0.79607613948812361"/>
        </c:manualLayout>
      </c:layout>
      <c:doughnutChart>
        <c:varyColors val="1"/>
        <c:ser>
          <c:idx val="0"/>
          <c:order val="0"/>
          <c:tx>
            <c:strRef>
              <c:f>Feuil1!$B$1</c:f>
              <c:strCache>
                <c:ptCount val="1"/>
                <c:pt idx="0">
                  <c:v>%</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F46A-4EFC-8338-3399BC80E595}"/>
              </c:ext>
            </c:extLst>
          </c:dPt>
          <c:dPt>
            <c:idx val="1"/>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3-F46A-4EFC-8338-3399BC80E595}"/>
              </c:ext>
            </c:extLst>
          </c:dPt>
          <c:dPt>
            <c:idx val="2"/>
            <c:bubble3D val="0"/>
            <c:spPr>
              <a:solidFill>
                <a:schemeClr val="accent2"/>
              </a:solidFill>
              <a:ln w="19050">
                <a:solidFill>
                  <a:schemeClr val="lt1"/>
                </a:solidFill>
              </a:ln>
              <a:effectLst/>
            </c:spPr>
            <c:extLst>
              <c:ext xmlns:c16="http://schemas.microsoft.com/office/drawing/2014/chart" uri="{C3380CC4-5D6E-409C-BE32-E72D297353CC}">
                <c16:uniqueId val="{00000005-F46A-4EFC-8338-3399BC80E595}"/>
              </c:ext>
            </c:extLst>
          </c:dPt>
          <c:dPt>
            <c:idx val="3"/>
            <c:bubble3D val="0"/>
            <c:spPr>
              <a:solidFill>
                <a:schemeClr val="tx2">
                  <a:lumMod val="75000"/>
                </a:schemeClr>
              </a:solidFill>
              <a:ln w="19050">
                <a:solidFill>
                  <a:schemeClr val="lt1"/>
                </a:solidFill>
              </a:ln>
              <a:effectLst/>
            </c:spPr>
            <c:extLst>
              <c:ext xmlns:c16="http://schemas.microsoft.com/office/drawing/2014/chart" uri="{C3380CC4-5D6E-409C-BE32-E72D297353CC}">
                <c16:uniqueId val="{00000007-F46A-4EFC-8338-3399BC80E595}"/>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Feuil1!$A$2:$A$5</c:f>
              <c:strCache>
                <c:ptCount val="4"/>
                <c:pt idx="0">
                  <c:v>Oui et vous savez précisément ce dont il s’agit</c:v>
                </c:pt>
                <c:pt idx="1">
                  <c:v>Oui, mais vous ne savez pas précisément ce dont il s’agit</c:v>
                </c:pt>
                <c:pt idx="2">
                  <c:v>Non vous n’en n’avez jamais entendu parler </c:v>
                </c:pt>
                <c:pt idx="3">
                  <c:v>Ne se prononce pas</c:v>
                </c:pt>
              </c:strCache>
            </c:strRef>
          </c:cat>
          <c:val>
            <c:numRef>
              <c:f>Feuil1!$B$2:$B$5</c:f>
              <c:numCache>
                <c:formatCode>##0</c:formatCode>
                <c:ptCount val="4"/>
                <c:pt idx="0">
                  <c:v>56</c:v>
                </c:pt>
                <c:pt idx="1">
                  <c:v>31</c:v>
                </c:pt>
                <c:pt idx="2">
                  <c:v>12</c:v>
                </c:pt>
                <c:pt idx="3">
                  <c:v>1</c:v>
                </c:pt>
              </c:numCache>
            </c:numRef>
          </c:val>
          <c:extLst>
            <c:ext xmlns:c16="http://schemas.microsoft.com/office/drawing/2014/chart" uri="{C3380CC4-5D6E-409C-BE32-E72D297353CC}">
              <c16:uniqueId val="{0000000A-F46A-4EFC-8338-3399BC80E595}"/>
            </c:ext>
          </c:extLst>
        </c:ser>
        <c:dLbls>
          <c:showLegendKey val="0"/>
          <c:showVal val="0"/>
          <c:showCatName val="0"/>
          <c:showSerName val="0"/>
          <c:showPercent val="0"/>
          <c:showBubbleSize val="0"/>
          <c:showLeaderLines val="1"/>
        </c:dLbls>
        <c:firstSliceAng val="270"/>
        <c:holeSize val="50"/>
      </c:doughnutChart>
      <c:spPr>
        <a:noFill/>
        <a:ln>
          <a:noFill/>
        </a:ln>
        <a:effectLst/>
      </c:spPr>
    </c:plotArea>
    <c:legend>
      <c:legendPos val="r"/>
      <c:layout>
        <c:manualLayout>
          <c:xMode val="edge"/>
          <c:yMode val="edge"/>
          <c:x val="0"/>
          <c:y val="0.67046812759266627"/>
          <c:w val="0.49573138199892236"/>
          <c:h val="0.17476084926534377"/>
        </c:manualLayout>
      </c:layout>
      <c:overlay val="0"/>
      <c:spPr>
        <a:noFill/>
        <a:ln>
          <a:noFill/>
        </a:ln>
        <a:effectLst/>
      </c:spPr>
      <c:txPr>
        <a:bodyPr rot="0" spcFirstLastPara="1" vertOverflow="ellipsis" vert="horz" wrap="square" anchor="ctr" anchorCtr="0"/>
        <a:lstStyle/>
        <a:p>
          <a:pPr>
            <a:defRPr sz="105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08774523232251"/>
          <c:y val="8.4780935797053522E-2"/>
          <c:w val="0.45432509758275891"/>
          <c:h val="0.59851687825476063"/>
        </c:manualLayout>
      </c:layout>
      <c:doughnutChart>
        <c:varyColors val="1"/>
        <c:ser>
          <c:idx val="0"/>
          <c:order val="0"/>
          <c:tx>
            <c:strRef>
              <c:f>Feuil1!$B$1</c:f>
              <c:strCache>
                <c:ptCount val="1"/>
                <c:pt idx="0">
                  <c:v>%</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F46A-4EFC-8338-3399BC80E595}"/>
              </c:ext>
            </c:extLst>
          </c:dPt>
          <c:dPt>
            <c:idx val="1"/>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3-F46A-4EFC-8338-3399BC80E595}"/>
              </c:ext>
            </c:extLst>
          </c:dPt>
          <c:dPt>
            <c:idx val="2"/>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5-F46A-4EFC-8338-3399BC80E595}"/>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F46A-4EFC-8338-3399BC80E595}"/>
              </c:ext>
            </c:extLst>
          </c:dPt>
          <c:dPt>
            <c:idx val="4"/>
            <c:bubble3D val="0"/>
            <c:spPr>
              <a:solidFill>
                <a:schemeClr val="tx2">
                  <a:lumMod val="75000"/>
                </a:schemeClr>
              </a:solidFill>
              <a:ln w="19050">
                <a:solidFill>
                  <a:schemeClr val="lt1"/>
                </a:solidFill>
              </a:ln>
              <a:effectLst/>
            </c:spPr>
            <c:extLst>
              <c:ext xmlns:c16="http://schemas.microsoft.com/office/drawing/2014/chart" uri="{C3380CC4-5D6E-409C-BE32-E72D297353CC}">
                <c16:uniqueId val="{00000009-F46A-4EFC-8338-3399BC80E595}"/>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Une très bonne chose</c:v>
                </c:pt>
                <c:pt idx="1">
                  <c:v>Plutôt une bonne chose</c:v>
                </c:pt>
                <c:pt idx="2">
                  <c:v>Plutôt une mauvaise chose</c:v>
                </c:pt>
                <c:pt idx="3">
                  <c:v>Une très mauvaise chose</c:v>
                </c:pt>
                <c:pt idx="4">
                  <c:v>Ne se prononce pas</c:v>
                </c:pt>
              </c:strCache>
            </c:strRef>
          </c:cat>
          <c:val>
            <c:numRef>
              <c:f>Feuil1!$B$2:$B$6</c:f>
              <c:numCache>
                <c:formatCode>##0</c:formatCode>
                <c:ptCount val="5"/>
                <c:pt idx="0">
                  <c:v>39</c:v>
                </c:pt>
                <c:pt idx="1">
                  <c:v>47</c:v>
                </c:pt>
                <c:pt idx="2">
                  <c:v>10</c:v>
                </c:pt>
                <c:pt idx="3">
                  <c:v>4</c:v>
                </c:pt>
              </c:numCache>
            </c:numRef>
          </c:val>
          <c:extLst>
            <c:ext xmlns:c16="http://schemas.microsoft.com/office/drawing/2014/chart" uri="{C3380CC4-5D6E-409C-BE32-E72D297353CC}">
              <c16:uniqueId val="{0000000A-F46A-4EFC-8338-3399BC80E595}"/>
            </c:ext>
          </c:extLst>
        </c:ser>
        <c:dLbls>
          <c:showLegendKey val="0"/>
          <c:showVal val="0"/>
          <c:showCatName val="0"/>
          <c:showSerName val="0"/>
          <c:showPercent val="0"/>
          <c:showBubbleSize val="0"/>
          <c:showLeaderLines val="1"/>
        </c:dLbls>
        <c:firstSliceAng val="270"/>
        <c:holeSize val="50"/>
      </c:doughnutChart>
      <c:spPr>
        <a:noFill/>
        <a:ln>
          <a:noFill/>
        </a:ln>
        <a:effectLst/>
      </c:spPr>
    </c:plotArea>
    <c:legend>
      <c:legendPos val="r"/>
      <c:layout>
        <c:manualLayout>
          <c:xMode val="edge"/>
          <c:yMode val="edge"/>
          <c:x val="0.64459445202257004"/>
          <c:y val="0.53381501976414414"/>
          <c:w val="0.35540554797743007"/>
          <c:h val="0.22041424430839049"/>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08774523232251"/>
          <c:y val="8.4780935797053522E-2"/>
          <c:w val="0.55336391855714406"/>
          <c:h val="0.79607613948812361"/>
        </c:manualLayout>
      </c:layout>
      <c:doughnutChart>
        <c:varyColors val="1"/>
        <c:ser>
          <c:idx val="0"/>
          <c:order val="0"/>
          <c:tx>
            <c:strRef>
              <c:f>Feuil1!$B$1</c:f>
              <c:strCache>
                <c:ptCount val="1"/>
                <c:pt idx="0">
                  <c:v>%</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F46A-4EFC-8338-3399BC80E595}"/>
              </c:ext>
            </c:extLst>
          </c:dPt>
          <c:dPt>
            <c:idx val="1"/>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3-F46A-4EFC-8338-3399BC80E595}"/>
              </c:ext>
            </c:extLst>
          </c:dPt>
          <c:dPt>
            <c:idx val="2"/>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5-F46A-4EFC-8338-3399BC80E595}"/>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F46A-4EFC-8338-3399BC80E595}"/>
              </c:ext>
            </c:extLst>
          </c:dPt>
          <c:dPt>
            <c:idx val="4"/>
            <c:bubble3D val="0"/>
            <c:spPr>
              <a:solidFill>
                <a:schemeClr val="tx2">
                  <a:lumMod val="75000"/>
                </a:schemeClr>
              </a:solidFill>
              <a:ln w="19050">
                <a:solidFill>
                  <a:schemeClr val="lt1"/>
                </a:solidFill>
              </a:ln>
              <a:effectLst/>
            </c:spPr>
            <c:extLst>
              <c:ext xmlns:c16="http://schemas.microsoft.com/office/drawing/2014/chart" uri="{C3380CC4-5D6E-409C-BE32-E72D297353CC}">
                <c16:uniqueId val="{00000009-F46A-4EFC-8338-3399BC80E595}"/>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Une très bonne chose</c:v>
                </c:pt>
                <c:pt idx="1">
                  <c:v>Plutôt une bonne chose</c:v>
                </c:pt>
                <c:pt idx="2">
                  <c:v>Plutôt une mauvaise chose</c:v>
                </c:pt>
                <c:pt idx="3">
                  <c:v>Une très mauvaise chose</c:v>
                </c:pt>
                <c:pt idx="4">
                  <c:v>Ne se prononce pas</c:v>
                </c:pt>
              </c:strCache>
            </c:strRef>
          </c:cat>
          <c:val>
            <c:numRef>
              <c:f>Feuil1!$B$2:$B$6</c:f>
              <c:numCache>
                <c:formatCode>##0</c:formatCode>
                <c:ptCount val="5"/>
                <c:pt idx="0">
                  <c:v>45</c:v>
                </c:pt>
                <c:pt idx="1">
                  <c:v>42</c:v>
                </c:pt>
                <c:pt idx="2">
                  <c:v>9</c:v>
                </c:pt>
                <c:pt idx="3">
                  <c:v>3</c:v>
                </c:pt>
                <c:pt idx="4">
                  <c:v>1</c:v>
                </c:pt>
              </c:numCache>
            </c:numRef>
          </c:val>
          <c:extLst>
            <c:ext xmlns:c16="http://schemas.microsoft.com/office/drawing/2014/chart" uri="{C3380CC4-5D6E-409C-BE32-E72D297353CC}">
              <c16:uniqueId val="{0000000A-F46A-4EFC-8338-3399BC80E595}"/>
            </c:ext>
          </c:extLst>
        </c:ser>
        <c:dLbls>
          <c:showLegendKey val="0"/>
          <c:showVal val="0"/>
          <c:showCatName val="0"/>
          <c:showSerName val="0"/>
          <c:showPercent val="0"/>
          <c:showBubbleSize val="0"/>
          <c:showLeaderLines val="1"/>
        </c:dLbls>
        <c:firstSliceAng val="270"/>
        <c:holeSize val="50"/>
      </c:doughnutChart>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049738669497736"/>
          <c:y val="2.1261850316105904E-2"/>
          <c:w val="0.57395667131799322"/>
          <c:h val="0.96301229528170762"/>
        </c:manualLayout>
      </c:layout>
      <c:barChart>
        <c:barDir val="bar"/>
        <c:grouping val="clustered"/>
        <c:varyColors val="0"/>
        <c:ser>
          <c:idx val="0"/>
          <c:order val="0"/>
          <c:tx>
            <c:strRef>
              <c:f>Feuil1!$C$1</c:f>
              <c:strCache>
                <c:ptCount val="1"/>
                <c:pt idx="0">
                  <c:v>Franciliens2</c:v>
                </c:pt>
              </c:strCache>
            </c:strRef>
          </c:tx>
          <c:spPr>
            <a:solidFill>
              <a:srgbClr val="788AFF"/>
            </a:solidFill>
            <a:ln w="19050">
              <a:solidFill>
                <a:schemeClr val="lt1"/>
              </a:solidFill>
            </a:ln>
            <a:effectLst/>
          </c:spPr>
          <c:invertIfNegative val="0"/>
          <c:dPt>
            <c:idx val="0"/>
            <c:invertIfNegative val="0"/>
            <c:bubble3D val="0"/>
            <c:spPr>
              <a:solidFill>
                <a:srgbClr val="788AFF"/>
              </a:solidFill>
              <a:ln w="19050">
                <a:solidFill>
                  <a:schemeClr val="lt1"/>
                </a:solidFill>
              </a:ln>
              <a:effectLst/>
            </c:spPr>
            <c:extLst>
              <c:ext xmlns:c16="http://schemas.microsoft.com/office/drawing/2014/chart" uri="{C3380CC4-5D6E-409C-BE32-E72D297353CC}">
                <c16:uniqueId val="{00000000-505D-4083-A449-85F4A824A63B}"/>
              </c:ext>
            </c:extLst>
          </c:dPt>
          <c:dPt>
            <c:idx val="1"/>
            <c:invertIfNegative val="0"/>
            <c:bubble3D val="0"/>
            <c:spPr>
              <a:solidFill>
                <a:srgbClr val="788AFF"/>
              </a:solidFill>
              <a:ln w="19050">
                <a:solidFill>
                  <a:schemeClr val="lt1"/>
                </a:solidFill>
              </a:ln>
              <a:effectLst/>
            </c:spPr>
            <c:extLst>
              <c:ext xmlns:c16="http://schemas.microsoft.com/office/drawing/2014/chart" uri="{C3380CC4-5D6E-409C-BE32-E72D297353CC}">
                <c16:uniqueId val="{00000002-505D-4083-A449-85F4A824A63B}"/>
              </c:ext>
            </c:extLst>
          </c:dPt>
          <c:dPt>
            <c:idx val="2"/>
            <c:invertIfNegative val="0"/>
            <c:bubble3D val="0"/>
            <c:spPr>
              <a:solidFill>
                <a:srgbClr val="788AFF"/>
              </a:solidFill>
              <a:ln w="19050">
                <a:solidFill>
                  <a:schemeClr val="lt1"/>
                </a:solidFill>
              </a:ln>
              <a:effectLst/>
            </c:spPr>
            <c:extLst>
              <c:ext xmlns:c16="http://schemas.microsoft.com/office/drawing/2014/chart" uri="{C3380CC4-5D6E-409C-BE32-E72D297353CC}">
                <c16:uniqueId val="{00000003-505D-4083-A449-85F4A824A63B}"/>
              </c:ext>
            </c:extLst>
          </c:dPt>
          <c:dPt>
            <c:idx val="3"/>
            <c:invertIfNegative val="0"/>
            <c:bubble3D val="0"/>
            <c:spPr>
              <a:solidFill>
                <a:srgbClr val="788AFF"/>
              </a:solidFill>
              <a:ln w="19050">
                <a:solidFill>
                  <a:schemeClr val="lt1"/>
                </a:solidFill>
              </a:ln>
              <a:effectLst/>
            </c:spPr>
            <c:extLst>
              <c:ext xmlns:c16="http://schemas.microsoft.com/office/drawing/2014/chart" uri="{C3380CC4-5D6E-409C-BE32-E72D297353CC}">
                <c16:uniqueId val="{00000005-505D-4083-A449-85F4A824A63B}"/>
              </c:ext>
            </c:extLst>
          </c:dPt>
          <c:dPt>
            <c:idx val="4"/>
            <c:invertIfNegative val="0"/>
            <c:bubble3D val="0"/>
            <c:spPr>
              <a:solidFill>
                <a:srgbClr val="788AFF"/>
              </a:solidFill>
              <a:ln w="19050">
                <a:solidFill>
                  <a:schemeClr val="lt1"/>
                </a:solidFill>
              </a:ln>
              <a:effectLst/>
            </c:spPr>
            <c:extLst>
              <c:ext xmlns:c16="http://schemas.microsoft.com/office/drawing/2014/chart" uri="{C3380CC4-5D6E-409C-BE32-E72D297353CC}">
                <c16:uniqueId val="{00000007-505D-4083-A449-85F4A824A63B}"/>
              </c:ext>
            </c:extLst>
          </c:dPt>
          <c:dPt>
            <c:idx val="5"/>
            <c:invertIfNegative val="0"/>
            <c:bubble3D val="0"/>
            <c:spPr>
              <a:solidFill>
                <a:srgbClr val="788AFF"/>
              </a:solidFill>
              <a:ln w="19050">
                <a:solidFill>
                  <a:schemeClr val="lt1"/>
                </a:solidFill>
              </a:ln>
              <a:effectLst/>
            </c:spPr>
            <c:extLst>
              <c:ext xmlns:c16="http://schemas.microsoft.com/office/drawing/2014/chart" uri="{C3380CC4-5D6E-409C-BE32-E72D297353CC}">
                <c16:uniqueId val="{00000009-505D-4083-A449-85F4A824A63B}"/>
              </c:ext>
            </c:extLst>
          </c:dPt>
          <c:dPt>
            <c:idx val="6"/>
            <c:invertIfNegative val="0"/>
            <c:bubble3D val="0"/>
            <c:spPr>
              <a:solidFill>
                <a:srgbClr val="788AFF"/>
              </a:solidFill>
              <a:ln w="19050">
                <a:solidFill>
                  <a:schemeClr val="lt1"/>
                </a:solidFill>
              </a:ln>
              <a:effectLst/>
            </c:spPr>
            <c:extLst>
              <c:ext xmlns:c16="http://schemas.microsoft.com/office/drawing/2014/chart" uri="{C3380CC4-5D6E-409C-BE32-E72D297353CC}">
                <c16:uniqueId val="{0000000A-505D-4083-A449-85F4A824A63B}"/>
              </c:ext>
            </c:extLst>
          </c:dPt>
          <c:dPt>
            <c:idx val="7"/>
            <c:invertIfNegative val="0"/>
            <c:bubble3D val="0"/>
            <c:spPr>
              <a:solidFill>
                <a:srgbClr val="788AFF"/>
              </a:solidFill>
              <a:ln w="19050">
                <a:solidFill>
                  <a:schemeClr val="lt1"/>
                </a:solidFill>
              </a:ln>
              <a:effectLst/>
            </c:spPr>
            <c:extLst>
              <c:ext xmlns:c16="http://schemas.microsoft.com/office/drawing/2014/chart" uri="{C3380CC4-5D6E-409C-BE32-E72D297353CC}">
                <c16:uniqueId val="{0000000F-BB30-4E23-BB09-2AFE3085261E}"/>
              </c:ext>
            </c:extLst>
          </c:dPt>
          <c:dPt>
            <c:idx val="8"/>
            <c:invertIfNegative val="0"/>
            <c:bubble3D val="0"/>
            <c:spPr>
              <a:solidFill>
                <a:srgbClr val="B2B2B2"/>
              </a:solidFill>
              <a:ln w="19050">
                <a:solidFill>
                  <a:schemeClr val="lt1"/>
                </a:solidFill>
              </a:ln>
              <a:effectLst/>
            </c:spPr>
            <c:extLst>
              <c:ext xmlns:c16="http://schemas.microsoft.com/office/drawing/2014/chart" uri="{C3380CC4-5D6E-409C-BE32-E72D297353CC}">
                <c16:uniqueId val="{0000000C-505D-4083-A449-85F4A824A63B}"/>
              </c:ext>
            </c:extLst>
          </c:dPt>
          <c:dLbls>
            <c:dLbl>
              <c:idx val="8"/>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B2B2B2"/>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C-505D-4083-A449-85F4A824A63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788AFF"/>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Feuil1!$A$2:$A$10</c:f>
              <c:strCache>
                <c:ptCount val="9"/>
                <c:pt idx="0">
                  <c:v>Améliorer la prise en charge à l’hôpital </c:v>
                </c:pt>
                <c:pt idx="1">
                  <c:v>Faciliter l’accès aux soins de médecins spécialistes</c:v>
                </c:pt>
                <c:pt idx="2">
                  <c:v>Réduire les inégalités sociales et territoriales de santé </c:v>
                </c:pt>
                <c:pt idx="3">
                  <c:v>Renforcer la prévention à tous les âges</c:v>
                </c:pt>
                <c:pt idx="4">
                  <c:v>Faciliter l’accès aux soins de médecins généralistes </c:v>
                </c:pt>
                <c:pt idx="5">
                  <c:v>Améliorer la prise en charge dans les établissements du secteur médico-social (EHPAD, IME...)</c:v>
                </c:pt>
                <c:pt idx="6">
                  <c:v>Faciliter l’accès aux soins infirmiers</c:v>
                </c:pt>
                <c:pt idx="7">
                  <c:v>Faciliter l’accès aux soins pour les enfants</c:v>
                </c:pt>
                <c:pt idx="8">
                  <c:v>Ne se prononce pas</c:v>
                </c:pt>
              </c:strCache>
            </c:strRef>
          </c:cat>
          <c:val>
            <c:numRef>
              <c:f>Feuil1!$C$2:$C$10</c:f>
              <c:numCache>
                <c:formatCode>##0</c:formatCode>
                <c:ptCount val="9"/>
                <c:pt idx="0">
                  <c:v>44.977021095671994</c:v>
                </c:pt>
                <c:pt idx="1">
                  <c:v>46.349378755797808</c:v>
                </c:pt>
                <c:pt idx="2">
                  <c:v>32.314726779739033</c:v>
                </c:pt>
                <c:pt idx="3">
                  <c:v>36.136997089248439</c:v>
                </c:pt>
                <c:pt idx="4">
                  <c:v>40.539612852766908</c:v>
                </c:pt>
                <c:pt idx="5">
                  <c:v>31.061526363470893</c:v>
                </c:pt>
                <c:pt idx="6">
                  <c:v>14.928866785906033</c:v>
                </c:pt>
                <c:pt idx="7">
                  <c:v>15.548612361968697</c:v>
                </c:pt>
                <c:pt idx="8">
                  <c:v>1.0639962480190468</c:v>
                </c:pt>
              </c:numCache>
            </c:numRef>
          </c:val>
          <c:extLst>
            <c:ext xmlns:c16="http://schemas.microsoft.com/office/drawing/2014/chart" uri="{C3380CC4-5D6E-409C-BE32-E72D297353CC}">
              <c16:uniqueId val="{0000000D-505D-4083-A449-85F4A824A63B}"/>
            </c:ext>
          </c:extLst>
        </c:ser>
        <c:dLbls>
          <c:showLegendKey val="0"/>
          <c:showVal val="0"/>
          <c:showCatName val="0"/>
          <c:showSerName val="0"/>
          <c:showPercent val="0"/>
          <c:showBubbleSize val="0"/>
        </c:dLbls>
        <c:gapWidth val="57"/>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1"/>
        <c:axPos val="l"/>
        <c:numFmt formatCode="General" sourceLinked="1"/>
        <c:majorTickMark val="out"/>
        <c:minorTickMark val="none"/>
        <c:tickLblPos val="nextTo"/>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9049738669497736"/>
          <c:y val="2.1261850316105904E-2"/>
          <c:w val="0.57395667131799322"/>
          <c:h val="0.96301229528170762"/>
        </c:manualLayout>
      </c:layout>
      <c:barChart>
        <c:barDir val="bar"/>
        <c:grouping val="clustered"/>
        <c:varyColors val="0"/>
        <c:ser>
          <c:idx val="0"/>
          <c:order val="0"/>
          <c:tx>
            <c:strRef>
              <c:f>Feuil1!$B$1</c:f>
              <c:strCache>
                <c:ptCount val="1"/>
                <c:pt idx="0">
                  <c:v>Paris</c:v>
                </c:pt>
              </c:strCache>
            </c:strRef>
          </c:tx>
          <c:spPr>
            <a:solidFill>
              <a:srgbClr val="0017AC"/>
            </a:solidFill>
            <a:ln w="19050">
              <a:solidFill>
                <a:schemeClr val="bg1"/>
              </a:solidFill>
            </a:ln>
            <a:effectLst/>
          </c:spPr>
          <c:invertIfNegative val="0"/>
          <c:dPt>
            <c:idx val="0"/>
            <c:invertIfNegative val="0"/>
            <c:bubble3D val="0"/>
            <c:spPr>
              <a:solidFill>
                <a:srgbClr val="0017AC"/>
              </a:solidFill>
              <a:ln w="19050">
                <a:solidFill>
                  <a:schemeClr val="bg1"/>
                </a:solidFill>
              </a:ln>
              <a:effectLst/>
            </c:spPr>
            <c:extLst>
              <c:ext xmlns:c16="http://schemas.microsoft.com/office/drawing/2014/chart" uri="{C3380CC4-5D6E-409C-BE32-E72D297353CC}">
                <c16:uniqueId val="{00000000-497D-417A-830F-CF20CD67981A}"/>
              </c:ext>
            </c:extLst>
          </c:dPt>
          <c:dPt>
            <c:idx val="1"/>
            <c:invertIfNegative val="0"/>
            <c:bubble3D val="0"/>
            <c:extLst>
              <c:ext xmlns:c16="http://schemas.microsoft.com/office/drawing/2014/chart" uri="{C3380CC4-5D6E-409C-BE32-E72D297353CC}">
                <c16:uniqueId val="{00000001-497D-417A-830F-CF20CD67981A}"/>
              </c:ext>
            </c:extLst>
          </c:dPt>
          <c:dPt>
            <c:idx val="2"/>
            <c:invertIfNegative val="0"/>
            <c:bubble3D val="0"/>
            <c:spPr>
              <a:solidFill>
                <a:srgbClr val="0017AC"/>
              </a:solidFill>
              <a:ln w="19050">
                <a:solidFill>
                  <a:schemeClr val="bg1"/>
                </a:solidFill>
              </a:ln>
              <a:effectLst/>
            </c:spPr>
            <c:extLst>
              <c:ext xmlns:c16="http://schemas.microsoft.com/office/drawing/2014/chart" uri="{C3380CC4-5D6E-409C-BE32-E72D297353CC}">
                <c16:uniqueId val="{00000002-497D-417A-830F-CF20CD67981A}"/>
              </c:ext>
            </c:extLst>
          </c:dPt>
          <c:dPt>
            <c:idx val="3"/>
            <c:invertIfNegative val="0"/>
            <c:bubble3D val="0"/>
            <c:spPr>
              <a:solidFill>
                <a:srgbClr val="0017AC"/>
              </a:solidFill>
              <a:ln w="19050">
                <a:solidFill>
                  <a:schemeClr val="bg1"/>
                </a:solidFill>
              </a:ln>
              <a:effectLst/>
            </c:spPr>
            <c:extLst>
              <c:ext xmlns:c16="http://schemas.microsoft.com/office/drawing/2014/chart" uri="{C3380CC4-5D6E-409C-BE32-E72D297353CC}">
                <c16:uniqueId val="{0000000F-85B9-47C5-B6B1-F9F7BBB1C43F}"/>
              </c:ext>
            </c:extLst>
          </c:dPt>
          <c:dPt>
            <c:idx val="4"/>
            <c:invertIfNegative val="0"/>
            <c:bubble3D val="0"/>
            <c:extLst>
              <c:ext xmlns:c16="http://schemas.microsoft.com/office/drawing/2014/chart" uri="{C3380CC4-5D6E-409C-BE32-E72D297353CC}">
                <c16:uniqueId val="{00000010-85B9-47C5-B6B1-F9F7BBB1C43F}"/>
              </c:ext>
            </c:extLst>
          </c:dPt>
          <c:dPt>
            <c:idx val="5"/>
            <c:invertIfNegative val="0"/>
            <c:bubble3D val="0"/>
            <c:spPr>
              <a:solidFill>
                <a:srgbClr val="0017AC"/>
              </a:solidFill>
              <a:ln w="19050">
                <a:solidFill>
                  <a:schemeClr val="bg1"/>
                </a:solidFill>
              </a:ln>
              <a:effectLst/>
            </c:spPr>
            <c:extLst>
              <c:ext xmlns:c16="http://schemas.microsoft.com/office/drawing/2014/chart" uri="{C3380CC4-5D6E-409C-BE32-E72D297353CC}">
                <c16:uniqueId val="{0000000C-85B9-47C5-B6B1-F9F7BBB1C43F}"/>
              </c:ext>
            </c:extLst>
          </c:dPt>
          <c:dPt>
            <c:idx val="7"/>
            <c:invertIfNegative val="0"/>
            <c:bubble3D val="0"/>
            <c:extLst>
              <c:ext xmlns:c16="http://schemas.microsoft.com/office/drawing/2014/chart" uri="{C3380CC4-5D6E-409C-BE32-E72D297353CC}">
                <c16:uniqueId val="{0000000A-5903-493C-8CA5-4FD5A6B4B79D}"/>
              </c:ext>
            </c:extLst>
          </c:dPt>
          <c:dPt>
            <c:idx val="8"/>
            <c:invertIfNegative val="0"/>
            <c:bubble3D val="0"/>
            <c:spPr>
              <a:solidFill>
                <a:srgbClr val="B2B2B2"/>
              </a:solidFill>
              <a:ln w="19050">
                <a:solidFill>
                  <a:schemeClr val="bg1"/>
                </a:solidFill>
              </a:ln>
              <a:effectLst/>
            </c:spPr>
            <c:extLst>
              <c:ext xmlns:c16="http://schemas.microsoft.com/office/drawing/2014/chart" uri="{C3380CC4-5D6E-409C-BE32-E72D297353CC}">
                <c16:uniqueId val="{00000000-4FFE-4FF2-978C-BAE2E2A7385C}"/>
              </c:ext>
            </c:extLst>
          </c:dPt>
          <c:dLbls>
            <c:dLbl>
              <c:idx val="8"/>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B2B2B2"/>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0-4FFE-4FF2-978C-BAE2E2A7385C}"/>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17AC"/>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Feuil1!$A$2:$A$10</c:f>
              <c:strCache>
                <c:ptCount val="9"/>
                <c:pt idx="0">
                  <c:v>Améliorer la prise en charge à l’hôpital </c:v>
                </c:pt>
                <c:pt idx="1">
                  <c:v>Faciliter l’accès aux soins de médecins spécialistes</c:v>
                </c:pt>
                <c:pt idx="2">
                  <c:v>Réduire les inégalités sociales et territoriales de santé </c:v>
                </c:pt>
                <c:pt idx="3">
                  <c:v>Renforcer la prévention à tous les âges</c:v>
                </c:pt>
                <c:pt idx="4">
                  <c:v>Faciliter l’accès aux soins de médecins généralistes </c:v>
                </c:pt>
                <c:pt idx="5">
                  <c:v>Améliorer la prise en charge dans les établissements du secteur médico-social (EHPAD, IME...)</c:v>
                </c:pt>
                <c:pt idx="6">
                  <c:v>Faciliter l’accès aux soins infirmiers</c:v>
                </c:pt>
                <c:pt idx="7">
                  <c:v>Faciliter l’accès aux soins pour les enfants</c:v>
                </c:pt>
                <c:pt idx="8">
                  <c:v>Ne se prononce pas</c:v>
                </c:pt>
              </c:strCache>
            </c:strRef>
          </c:cat>
          <c:val>
            <c:numRef>
              <c:f>Feuil1!$B$2:$B$10</c:f>
              <c:numCache>
                <c:formatCode>##0</c:formatCode>
                <c:ptCount val="9"/>
                <c:pt idx="0">
                  <c:v>47</c:v>
                </c:pt>
                <c:pt idx="1">
                  <c:v>42</c:v>
                </c:pt>
                <c:pt idx="2">
                  <c:v>36</c:v>
                </c:pt>
                <c:pt idx="3">
                  <c:v>35</c:v>
                </c:pt>
                <c:pt idx="4">
                  <c:v>34</c:v>
                </c:pt>
                <c:pt idx="5">
                  <c:v>32</c:v>
                </c:pt>
                <c:pt idx="6">
                  <c:v>15</c:v>
                </c:pt>
                <c:pt idx="7">
                  <c:v>13</c:v>
                </c:pt>
                <c:pt idx="8">
                  <c:v>2</c:v>
                </c:pt>
              </c:numCache>
            </c:numRef>
          </c:val>
          <c:extLst>
            <c:ext xmlns:c16="http://schemas.microsoft.com/office/drawing/2014/chart" uri="{C3380CC4-5D6E-409C-BE32-E72D297353CC}">
              <c16:uniqueId val="{00000007-497D-417A-830F-CF20CD67981A}"/>
            </c:ext>
          </c:extLst>
        </c:ser>
        <c:dLbls>
          <c:showLegendKey val="0"/>
          <c:showVal val="0"/>
          <c:showCatName val="0"/>
          <c:showSerName val="0"/>
          <c:showPercent val="0"/>
          <c:showBubbleSize val="0"/>
        </c:dLbls>
        <c:gapWidth val="57"/>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1"/>
        <c:axPos val="l"/>
        <c:numFmt formatCode="General" sourceLinked="1"/>
        <c:majorTickMark val="out"/>
        <c:minorTickMark val="none"/>
        <c:tickLblPos val="nextTo"/>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2541442362029222E-3"/>
          <c:y val="7.747421343922832E-2"/>
          <c:w val="1"/>
          <c:h val="0.69425916395203535"/>
        </c:manualLayout>
      </c:layout>
      <c:barChart>
        <c:barDir val="col"/>
        <c:grouping val="clustered"/>
        <c:varyColors val="0"/>
        <c:ser>
          <c:idx val="0"/>
          <c:order val="0"/>
          <c:tx>
            <c:strRef>
              <c:f>Feuil1!$D$1</c:f>
              <c:strCache>
                <c:ptCount val="1"/>
                <c:pt idx="0">
                  <c:v>2024</c:v>
                </c:pt>
              </c:strCache>
            </c:strRef>
          </c:tx>
          <c:spPr>
            <a:solidFill>
              <a:schemeClr val="accent3">
                <a:lumMod val="40000"/>
                <a:lumOff val="60000"/>
              </a:schemeClr>
            </a:solidFill>
            <a:ln w="19050">
              <a:solidFill>
                <a:schemeClr val="lt1"/>
              </a:solidFill>
            </a:ln>
            <a:effectLst/>
          </c:spPr>
          <c:invertIfNegative val="0"/>
          <c:dPt>
            <c:idx val="10"/>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0B-E65E-4425-80FA-1D9A2D54DF2A}"/>
              </c:ext>
            </c:extLst>
          </c:dPt>
          <c:dPt>
            <c:idx val="11"/>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0D-E65E-4425-80FA-1D9A2D54DF2A}"/>
              </c:ext>
            </c:extLst>
          </c:dPt>
          <c:dPt>
            <c:idx val="12"/>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0F-E65E-4425-80FA-1D9A2D54DF2A}"/>
              </c:ext>
            </c:extLst>
          </c:dPt>
          <c:dPt>
            <c:idx val="13"/>
            <c:invertIfNegative val="0"/>
            <c:bubble3D val="0"/>
            <c:spPr>
              <a:solidFill>
                <a:schemeClr val="accent3">
                  <a:lumMod val="40000"/>
                  <a:lumOff val="60000"/>
                </a:schemeClr>
              </a:solidFill>
              <a:ln w="19050">
                <a:solidFill>
                  <a:schemeClr val="bg1"/>
                </a:solidFill>
              </a:ln>
              <a:effectLst/>
            </c:spPr>
            <c:extLst>
              <c:ext xmlns:c16="http://schemas.microsoft.com/office/drawing/2014/chart" uri="{C3380CC4-5D6E-409C-BE32-E72D297353CC}">
                <c16:uniqueId val="{00000011-E65E-4425-80FA-1D9A2D54DF2A}"/>
              </c:ext>
            </c:extLst>
          </c:dPt>
          <c:dLbls>
            <c:spPr>
              <a:noFill/>
              <a:ln>
                <a:noFill/>
              </a:ln>
              <a:effectLst/>
            </c:spPr>
            <c:txPr>
              <a:bodyPr rot="0" spcFirstLastPara="1" vertOverflow="ellipsis" vert="horz" wrap="square" lIns="38100" tIns="19050" rIns="38100" bIns="19050" anchor="ctr" anchorCtr="0">
                <a:spAutoFit/>
              </a:bodyPr>
              <a:lstStyle/>
              <a:p>
                <a:pPr algn="ctr">
                  <a:defRPr lang="fr-FR" sz="1200" b="0" i="0" u="none" strike="noStrike" kern="1200" baseline="0">
                    <a:solidFill>
                      <a:schemeClr val="accent3">
                        <a:lumMod val="40000"/>
                        <a:lumOff val="60000"/>
                      </a:schemeClr>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Feuil1!$B$2:$B$9</c:f>
              <c:strCache>
                <c:ptCount val="8"/>
                <c:pt idx="0">
                  <c:v>Améliorer la prise en charge à l’hôpital </c:v>
                </c:pt>
                <c:pt idx="1">
                  <c:v>Faciliter l’accès aux soins de médecins spécialistes</c:v>
                </c:pt>
                <c:pt idx="2">
                  <c:v>Réduire les inégalités sociales et territoriales de santé </c:v>
                </c:pt>
                <c:pt idx="3">
                  <c:v>Renforcer la prévention à tous les âges</c:v>
                </c:pt>
                <c:pt idx="4">
                  <c:v>Faciliter l’accès aux soins de médecins généralistes </c:v>
                </c:pt>
                <c:pt idx="5">
                  <c:v>Améliorer la prise en charge dans les établissements du secteur médico-social (EHPAD, IME...)</c:v>
                </c:pt>
                <c:pt idx="6">
                  <c:v>Faciliter l’accès aux soins infirmiers</c:v>
                </c:pt>
                <c:pt idx="7">
                  <c:v>Faciliter l’accès aux soins pour les enfants</c:v>
                </c:pt>
              </c:strCache>
            </c:strRef>
          </c:cat>
          <c:val>
            <c:numRef>
              <c:f>Feuil1!$D$2:$D$9</c:f>
              <c:numCache>
                <c:formatCode>##0</c:formatCode>
                <c:ptCount val="8"/>
                <c:pt idx="0">
                  <c:v>52</c:v>
                </c:pt>
                <c:pt idx="1">
                  <c:v>45</c:v>
                </c:pt>
                <c:pt idx="2">
                  <c:v>38</c:v>
                </c:pt>
                <c:pt idx="3">
                  <c:v>34</c:v>
                </c:pt>
                <c:pt idx="4">
                  <c:v>44</c:v>
                </c:pt>
                <c:pt idx="5">
                  <c:v>36</c:v>
                </c:pt>
                <c:pt idx="6">
                  <c:v>12</c:v>
                </c:pt>
                <c:pt idx="7">
                  <c:v>15</c:v>
                </c:pt>
              </c:numCache>
            </c:numRef>
          </c:val>
          <c:extLst>
            <c:ext xmlns:c16="http://schemas.microsoft.com/office/drawing/2014/chart" uri="{C3380CC4-5D6E-409C-BE32-E72D297353CC}">
              <c16:uniqueId val="{00000012-E65E-4425-80FA-1D9A2D54DF2A}"/>
            </c:ext>
          </c:extLst>
        </c:ser>
        <c:ser>
          <c:idx val="1"/>
          <c:order val="1"/>
          <c:tx>
            <c:strRef>
              <c:f>Feuil1!$E$1</c:f>
              <c:strCache>
                <c:ptCount val="1"/>
                <c:pt idx="0">
                  <c:v>2025</c:v>
                </c:pt>
              </c:strCache>
            </c:strRef>
          </c:tx>
          <c:spPr>
            <a:solidFill>
              <a:schemeClr val="accent3"/>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Feuil1!$B$2:$B$9</c:f>
              <c:strCache>
                <c:ptCount val="8"/>
                <c:pt idx="0">
                  <c:v>Améliorer la prise en charge à l’hôpital </c:v>
                </c:pt>
                <c:pt idx="1">
                  <c:v>Faciliter l’accès aux soins de médecins spécialistes</c:v>
                </c:pt>
                <c:pt idx="2">
                  <c:v>Réduire les inégalités sociales et territoriales de santé </c:v>
                </c:pt>
                <c:pt idx="3">
                  <c:v>Renforcer la prévention à tous les âges</c:v>
                </c:pt>
                <c:pt idx="4">
                  <c:v>Faciliter l’accès aux soins de médecins généralistes </c:v>
                </c:pt>
                <c:pt idx="5">
                  <c:v>Améliorer la prise en charge dans les établissements du secteur médico-social (EHPAD, IME...)</c:v>
                </c:pt>
                <c:pt idx="6">
                  <c:v>Faciliter l’accès aux soins infirmiers</c:v>
                </c:pt>
                <c:pt idx="7">
                  <c:v>Faciliter l’accès aux soins pour les enfants</c:v>
                </c:pt>
              </c:strCache>
            </c:strRef>
          </c:cat>
          <c:val>
            <c:numRef>
              <c:f>Feuil1!$E$2:$E$9</c:f>
              <c:numCache>
                <c:formatCode>##0</c:formatCode>
                <c:ptCount val="8"/>
                <c:pt idx="0">
                  <c:v>47</c:v>
                </c:pt>
                <c:pt idx="1">
                  <c:v>42</c:v>
                </c:pt>
                <c:pt idx="2">
                  <c:v>36</c:v>
                </c:pt>
                <c:pt idx="3">
                  <c:v>35</c:v>
                </c:pt>
                <c:pt idx="4">
                  <c:v>34</c:v>
                </c:pt>
                <c:pt idx="5">
                  <c:v>32</c:v>
                </c:pt>
                <c:pt idx="6">
                  <c:v>15</c:v>
                </c:pt>
                <c:pt idx="7">
                  <c:v>13</c:v>
                </c:pt>
              </c:numCache>
            </c:numRef>
          </c:val>
          <c:extLst>
            <c:ext xmlns:c16="http://schemas.microsoft.com/office/drawing/2014/chart" uri="{C3380CC4-5D6E-409C-BE32-E72D297353CC}">
              <c16:uniqueId val="{00000013-E65E-4425-80FA-1D9A2D54DF2A}"/>
            </c:ext>
          </c:extLst>
        </c:ser>
        <c:dLbls>
          <c:showLegendKey val="0"/>
          <c:showVal val="0"/>
          <c:showCatName val="0"/>
          <c:showSerName val="0"/>
          <c:showPercent val="0"/>
          <c:showBubbleSize val="0"/>
        </c:dLbls>
        <c:gapWidth val="57"/>
        <c:axId val="616263992"/>
        <c:axId val="616263600"/>
      </c:barChart>
      <c:valAx>
        <c:axId val="616263600"/>
        <c:scaling>
          <c:orientation val="minMax"/>
          <c:max val="100"/>
          <c:min val="0"/>
        </c:scaling>
        <c:delete val="1"/>
        <c:axPos val="l"/>
        <c:numFmt formatCode="##0" sourceLinked="1"/>
        <c:majorTickMark val="out"/>
        <c:minorTickMark val="none"/>
        <c:tickLblPos val="nextTo"/>
        <c:crossAx val="616263992"/>
        <c:crosses val="autoZero"/>
        <c:crossBetween val="between"/>
      </c:valAx>
      <c:catAx>
        <c:axId val="616263992"/>
        <c:scaling>
          <c:orientation val="minMax"/>
        </c:scaling>
        <c:delete val="0"/>
        <c:axPos val="b"/>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defRPr sz="1050" b="0" i="0" u="none" strike="noStrike" kern="1200" baseline="0">
                <a:solidFill>
                  <a:schemeClr val="bg2">
                    <a:lumMod val="25000"/>
                  </a:schemeClr>
                </a:solidFill>
                <a:latin typeface="+mn-lt"/>
                <a:ea typeface="+mn-ea"/>
                <a:cs typeface="+mn-cs"/>
              </a:defRPr>
            </a:pPr>
            <a:endParaRPr lang="fr-FR"/>
          </a:p>
        </c:txPr>
        <c:crossAx val="616263600"/>
        <c:crosses val="autoZero"/>
        <c:auto val="1"/>
        <c:lblAlgn val="ctr"/>
        <c:lblOffset val="100"/>
        <c:noMultiLvlLbl val="0"/>
      </c:catAx>
      <c:spPr>
        <a:noFill/>
        <a:ln>
          <a:noFill/>
        </a:ln>
        <a:effectLst/>
      </c:spPr>
    </c:plotArea>
    <c:legend>
      <c:legendPos val="r"/>
      <c:legendEntry>
        <c:idx val="0"/>
        <c:txPr>
          <a:bodyPr rot="0" spcFirstLastPara="1" vertOverflow="ellipsis" vert="horz" wrap="square" anchor="ctr" anchorCtr="1"/>
          <a:lstStyle/>
          <a:p>
            <a:pPr>
              <a:defRPr sz="1197" b="0" i="0" u="none" strike="noStrike" kern="1200" baseline="0">
                <a:solidFill>
                  <a:schemeClr val="accent3">
                    <a:lumMod val="40000"/>
                    <a:lumOff val="60000"/>
                  </a:schemeClr>
                </a:solidFill>
                <a:latin typeface="+mn-lt"/>
                <a:ea typeface="+mn-ea"/>
                <a:cs typeface="+mn-cs"/>
              </a:defRPr>
            </a:pPr>
            <a:endParaRPr lang="fr-FR"/>
          </a:p>
        </c:txPr>
      </c:legendEntry>
      <c:legendEntry>
        <c:idx val="1"/>
        <c:txPr>
          <a:bodyPr rot="0" spcFirstLastPara="1" vertOverflow="ellipsis" vert="horz" wrap="square" anchor="ctr" anchorCtr="1"/>
          <a:lstStyle/>
          <a:p>
            <a:pPr>
              <a:defRPr sz="1197" b="0" i="0" u="none" strike="noStrike" kern="1200" baseline="0">
                <a:solidFill>
                  <a:schemeClr val="accent3"/>
                </a:solidFill>
                <a:latin typeface="+mn-lt"/>
                <a:ea typeface="+mn-ea"/>
                <a:cs typeface="+mn-cs"/>
              </a:defRPr>
            </a:pPr>
            <a:endParaRPr lang="fr-FR"/>
          </a:p>
        </c:txPr>
      </c:legendEntry>
      <c:layout>
        <c:manualLayout>
          <c:xMode val="edge"/>
          <c:yMode val="edge"/>
          <c:x val="0.12756488121911438"/>
          <c:y val="3.1827791241386981E-2"/>
          <c:w val="0.72862094082542206"/>
          <c:h val="0.18677662629322697"/>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07800686333683"/>
          <c:y val="2.1261850316105904E-2"/>
          <c:w val="0.50950442071152524"/>
          <c:h val="0.93825397633645102"/>
        </c:manualLayout>
      </c:layout>
      <c:barChart>
        <c:barDir val="bar"/>
        <c:grouping val="clustered"/>
        <c:varyColors val="0"/>
        <c:ser>
          <c:idx val="0"/>
          <c:order val="0"/>
          <c:tx>
            <c:strRef>
              <c:f>Feuil1!$C$1</c:f>
              <c:strCache>
                <c:ptCount val="1"/>
                <c:pt idx="0">
                  <c:v>IDF</c:v>
                </c:pt>
              </c:strCache>
            </c:strRef>
          </c:tx>
          <c:spPr>
            <a:solidFill>
              <a:schemeClr val="accent3"/>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Les collectivités locales (Mairie, Département, etc)</c:v>
                </c:pt>
                <c:pt idx="1">
                  <c:v>L’Agence régionale de santé Île-de-France</c:v>
                </c:pt>
                <c:pt idx="2">
                  <c:v>L’école, les associations de parents d’élèves</c:v>
                </c:pt>
                <c:pt idx="3">
                  <c:v>Les associations de quartier ou les maisons de quartier</c:v>
                </c:pt>
                <c:pt idx="4">
                  <c:v>Votre entreprise</c:v>
                </c:pt>
              </c:strCache>
            </c:strRef>
          </c:cat>
          <c:val>
            <c:numRef>
              <c:f>Feuil1!$C$2:$C$6</c:f>
              <c:numCache>
                <c:formatCode>##0</c:formatCode>
                <c:ptCount val="5"/>
                <c:pt idx="0">
                  <c:v>73</c:v>
                </c:pt>
                <c:pt idx="1">
                  <c:v>72</c:v>
                </c:pt>
                <c:pt idx="2">
                  <c:v>65</c:v>
                </c:pt>
                <c:pt idx="3">
                  <c:v>63</c:v>
                </c:pt>
                <c:pt idx="4">
                  <c:v>59</c:v>
                </c:pt>
              </c:numCache>
            </c:numRef>
          </c:val>
          <c:extLst>
            <c:ext xmlns:c16="http://schemas.microsoft.com/office/drawing/2014/chart" uri="{C3380CC4-5D6E-409C-BE32-E72D297353CC}">
              <c16:uniqueId val="{00000002-9EC3-41E4-82D4-B16459777181}"/>
            </c:ext>
          </c:extLst>
        </c:ser>
        <c:dLbls>
          <c:showLegendKey val="0"/>
          <c:showVal val="0"/>
          <c:showCatName val="0"/>
          <c:showSerName val="0"/>
          <c:showPercent val="0"/>
          <c:showBubbleSize val="0"/>
        </c:dLbls>
        <c:gapWidth val="57"/>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1"/>
        <c:axPos val="l"/>
        <c:numFmt formatCode="General" sourceLinked="1"/>
        <c:majorTickMark val="out"/>
        <c:minorTickMark val="none"/>
        <c:tickLblPos val="nextTo"/>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
          <c:y val="0.38868350267685453"/>
          <c:w val="1"/>
          <c:h val="0.39054027333084895"/>
        </c:manualLayout>
      </c:layout>
      <c:lineChart>
        <c:grouping val="standard"/>
        <c:varyColors val="0"/>
        <c:ser>
          <c:idx val="0"/>
          <c:order val="0"/>
          <c:tx>
            <c:strRef>
              <c:f>Feuil1!$A$2</c:f>
              <c:strCache>
                <c:ptCount val="1"/>
                <c:pt idx="0">
                  <c:v>Satisfait(e)</c:v>
                </c:pt>
              </c:strCache>
            </c:strRef>
          </c:tx>
          <c:spPr>
            <a:ln w="28575" cap="rnd">
              <a:solidFill>
                <a:schemeClr val="accent3"/>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Feuil1!$B$1:$D$1</c:f>
              <c:strCache>
                <c:ptCount val="3"/>
                <c:pt idx="0">
                  <c:v>2022</c:v>
                </c:pt>
                <c:pt idx="1">
                  <c:v>2024</c:v>
                </c:pt>
                <c:pt idx="2">
                  <c:v>2025</c:v>
                </c:pt>
              </c:strCache>
            </c:strRef>
          </c:cat>
          <c:val>
            <c:numRef>
              <c:f>Feuil1!$B$2:$D$2</c:f>
              <c:numCache>
                <c:formatCode>General</c:formatCode>
                <c:ptCount val="3"/>
                <c:pt idx="1">
                  <c:v>65</c:v>
                </c:pt>
                <c:pt idx="2">
                  <c:v>69</c:v>
                </c:pt>
              </c:numCache>
            </c:numRef>
          </c:val>
          <c:smooth val="1"/>
          <c:extLst>
            <c:ext xmlns:c16="http://schemas.microsoft.com/office/drawing/2014/chart" uri="{C3380CC4-5D6E-409C-BE32-E72D297353CC}">
              <c16:uniqueId val="{00000000-8A7C-46F4-8E56-28293E4343DE}"/>
            </c:ext>
          </c:extLst>
        </c:ser>
        <c:ser>
          <c:idx val="1"/>
          <c:order val="1"/>
          <c:tx>
            <c:strRef>
              <c:f>Feuil1!$A$3</c:f>
              <c:strCache>
                <c:ptCount val="1"/>
                <c:pt idx="0">
                  <c:v>Pas satisfait(e)</c:v>
                </c:pt>
              </c:strCache>
            </c:strRef>
          </c:tx>
          <c:spPr>
            <a:ln w="28575" cap="rnd">
              <a:solidFill>
                <a:schemeClr val="accent2"/>
              </a:solidFill>
              <a:round/>
            </a:ln>
            <a:effectLst/>
          </c:spPr>
          <c:marker>
            <c:symbol val="none"/>
          </c:marker>
          <c:dLbls>
            <c:dLbl>
              <c:idx val="1"/>
              <c:layout>
                <c:manualLayout>
                  <c:x val="-7.0556438359885412E-2"/>
                  <c:y val="-6.308266391949927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A7C-46F4-8E56-28293E4343D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accent2"/>
                    </a:solidFill>
                    <a:latin typeface="+mn-lt"/>
                    <a:ea typeface="+mn-ea"/>
                    <a:cs typeface="+mn-cs"/>
                  </a:defRPr>
                </a:pPr>
                <a:endParaRPr lang="fr-FR"/>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Feuil1!$B$1:$D$1</c:f>
              <c:strCache>
                <c:ptCount val="3"/>
                <c:pt idx="0">
                  <c:v>2022</c:v>
                </c:pt>
                <c:pt idx="1">
                  <c:v>2024</c:v>
                </c:pt>
                <c:pt idx="2">
                  <c:v>2025</c:v>
                </c:pt>
              </c:strCache>
            </c:strRef>
          </c:cat>
          <c:val>
            <c:numRef>
              <c:f>Feuil1!$B$3:$D$3</c:f>
              <c:numCache>
                <c:formatCode>General</c:formatCode>
                <c:ptCount val="3"/>
                <c:pt idx="1">
                  <c:v>35</c:v>
                </c:pt>
                <c:pt idx="2">
                  <c:v>31</c:v>
                </c:pt>
              </c:numCache>
            </c:numRef>
          </c:val>
          <c:smooth val="1"/>
          <c:extLst>
            <c:ext xmlns:c16="http://schemas.microsoft.com/office/drawing/2014/chart" uri="{C3380CC4-5D6E-409C-BE32-E72D297353CC}">
              <c16:uniqueId val="{00000002-8A7C-46F4-8E56-28293E4343DE}"/>
            </c:ext>
          </c:extLst>
        </c:ser>
        <c:dLbls>
          <c:dLblPos val="t"/>
          <c:showLegendKey val="0"/>
          <c:showVal val="1"/>
          <c:showCatName val="0"/>
          <c:showSerName val="0"/>
          <c:showPercent val="0"/>
          <c:showBubbleSize val="0"/>
        </c:dLbls>
        <c:smooth val="0"/>
        <c:axId val="679545544"/>
        <c:axId val="679545872"/>
      </c:lineChart>
      <c:catAx>
        <c:axId val="679545544"/>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bg2">
                    <a:lumMod val="25000"/>
                  </a:schemeClr>
                </a:solidFill>
                <a:latin typeface="+mn-lt"/>
                <a:ea typeface="+mn-ea"/>
                <a:cs typeface="+mn-cs"/>
              </a:defRPr>
            </a:pPr>
            <a:endParaRPr lang="fr-FR"/>
          </a:p>
        </c:txPr>
        <c:crossAx val="679545872"/>
        <c:crosses val="autoZero"/>
        <c:auto val="1"/>
        <c:lblAlgn val="ctr"/>
        <c:lblOffset val="100"/>
        <c:noMultiLvlLbl val="0"/>
      </c:catAx>
      <c:valAx>
        <c:axId val="679545872"/>
        <c:scaling>
          <c:orientation val="minMax"/>
          <c:max val="100"/>
          <c:min val="0"/>
        </c:scaling>
        <c:delete val="1"/>
        <c:axPos val="l"/>
        <c:numFmt formatCode="General" sourceLinked="1"/>
        <c:majorTickMark val="out"/>
        <c:minorTickMark val="none"/>
        <c:tickLblPos val="nextTo"/>
        <c:crossAx val="679545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fr-FR"/>
    </a:p>
  </c:txPr>
  <c:externalData r:id="rId3">
    <c:autoUpdate val="0"/>
  </c:externalData>
  <c:userShapes r:id="rId4"/>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707800686333683"/>
          <c:y val="2.1261850316105904E-2"/>
          <c:w val="0.50950442071152524"/>
          <c:h val="0.93825397633645102"/>
        </c:manualLayout>
      </c:layout>
      <c:barChart>
        <c:barDir val="bar"/>
        <c:grouping val="clustered"/>
        <c:varyColors val="0"/>
        <c:ser>
          <c:idx val="0"/>
          <c:order val="0"/>
          <c:tx>
            <c:strRef>
              <c:f>Feuil1!$B$1</c:f>
              <c:strCache>
                <c:ptCount val="1"/>
                <c:pt idx="0">
                  <c:v>%</c:v>
                </c:pt>
              </c:strCache>
            </c:strRef>
          </c:tx>
          <c:spPr>
            <a:solidFill>
              <a:srgbClr val="0017AC"/>
            </a:solidFill>
            <a:ln w="19050">
              <a:solidFill>
                <a:schemeClr val="bg1"/>
              </a:solidFill>
            </a:ln>
            <a:effectLst/>
          </c:spPr>
          <c:invertIfNegative val="0"/>
          <c:dPt>
            <c:idx val="0"/>
            <c:invertIfNegative val="0"/>
            <c:bubble3D val="0"/>
            <c:extLst>
              <c:ext xmlns:c16="http://schemas.microsoft.com/office/drawing/2014/chart" uri="{C3380CC4-5D6E-409C-BE32-E72D297353CC}">
                <c16:uniqueId val="{00000000-C5B9-4FDD-8382-6F69FB2362C3}"/>
              </c:ext>
            </c:extLst>
          </c:dPt>
          <c:dPt>
            <c:idx val="1"/>
            <c:invertIfNegative val="0"/>
            <c:bubble3D val="0"/>
            <c:spPr>
              <a:solidFill>
                <a:schemeClr val="accent3"/>
              </a:solidFill>
              <a:ln w="19050">
                <a:solidFill>
                  <a:schemeClr val="bg1"/>
                </a:solidFill>
              </a:ln>
              <a:effectLst/>
            </c:spPr>
            <c:extLst>
              <c:ext xmlns:c16="http://schemas.microsoft.com/office/drawing/2014/chart" uri="{C3380CC4-5D6E-409C-BE32-E72D297353CC}">
                <c16:uniqueId val="{00000002-C5B9-4FDD-8382-6F69FB2362C3}"/>
              </c:ext>
            </c:extLst>
          </c:dPt>
          <c:dPt>
            <c:idx val="3"/>
            <c:invertIfNegative val="0"/>
            <c:bubble3D val="0"/>
            <c:extLst>
              <c:ext xmlns:c16="http://schemas.microsoft.com/office/drawing/2014/chart" uri="{C3380CC4-5D6E-409C-BE32-E72D297353CC}">
                <c16:uniqueId val="{00000003-9F28-4D07-8190-21A7AAD182AB}"/>
              </c:ext>
            </c:extLst>
          </c:dPt>
          <c:dPt>
            <c:idx val="4"/>
            <c:invertIfNegative val="0"/>
            <c:bubble3D val="0"/>
            <c:extLst>
              <c:ext xmlns:c16="http://schemas.microsoft.com/office/drawing/2014/chart" uri="{C3380CC4-5D6E-409C-BE32-E72D297353CC}">
                <c16:uniqueId val="{00000004-C5B9-4FDD-8382-6F69FB2362C3}"/>
              </c:ext>
            </c:extLst>
          </c:dPt>
          <c:dLbls>
            <c:dLbl>
              <c:idx val="1"/>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accent3"/>
                      </a:solidFill>
                      <a:latin typeface="+mn-lt"/>
                      <a:ea typeface="+mn-ea"/>
                      <a:cs typeface="+mn-cs"/>
                    </a:defRPr>
                  </a:pPr>
                  <a:endParaRPr lang="fr-FR"/>
                </a:p>
              </c:txPr>
              <c:dLblPos val="outEnd"/>
              <c:showLegendKey val="0"/>
              <c:showVal val="1"/>
              <c:showCatName val="0"/>
              <c:showSerName val="0"/>
              <c:showPercent val="0"/>
              <c:showBubbleSize val="0"/>
              <c:extLst>
                <c:ext xmlns:c16="http://schemas.microsoft.com/office/drawing/2014/chart" uri="{C3380CC4-5D6E-409C-BE32-E72D297353CC}">
                  <c16:uniqueId val="{00000002-C5B9-4FDD-8382-6F69FB2362C3}"/>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17AC"/>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Feuil1!$A$2:$A$6</c:f>
              <c:strCache>
                <c:ptCount val="5"/>
                <c:pt idx="0">
                  <c:v>Les collectivités locales (Mairie, Département, etc)</c:v>
                </c:pt>
                <c:pt idx="1">
                  <c:v>L’Agence régionale de santé Île-de-France</c:v>
                </c:pt>
                <c:pt idx="2">
                  <c:v>L’école, les associations de parents d’élèves</c:v>
                </c:pt>
                <c:pt idx="3">
                  <c:v>Les associations de quartier ou les maisons de quartier</c:v>
                </c:pt>
                <c:pt idx="4">
                  <c:v>Votre entreprise</c:v>
                </c:pt>
              </c:strCache>
            </c:strRef>
          </c:cat>
          <c:val>
            <c:numRef>
              <c:f>Feuil1!$B$2:$B$6</c:f>
              <c:numCache>
                <c:formatCode>##0</c:formatCode>
                <c:ptCount val="5"/>
                <c:pt idx="0">
                  <c:v>74</c:v>
                </c:pt>
                <c:pt idx="1">
                  <c:v>73</c:v>
                </c:pt>
                <c:pt idx="2">
                  <c:v>68</c:v>
                </c:pt>
                <c:pt idx="3">
                  <c:v>64</c:v>
                </c:pt>
                <c:pt idx="4">
                  <c:v>55</c:v>
                </c:pt>
              </c:numCache>
            </c:numRef>
          </c:val>
          <c:extLst>
            <c:ext xmlns:c16="http://schemas.microsoft.com/office/drawing/2014/chart" uri="{C3380CC4-5D6E-409C-BE32-E72D297353CC}">
              <c16:uniqueId val="{00000009-C5B9-4FDD-8382-6F69FB2362C3}"/>
            </c:ext>
          </c:extLst>
        </c:ser>
        <c:dLbls>
          <c:showLegendKey val="0"/>
          <c:showVal val="0"/>
          <c:showCatName val="0"/>
          <c:showSerName val="0"/>
          <c:showPercent val="0"/>
          <c:showBubbleSize val="0"/>
        </c:dLbls>
        <c:gapWidth val="57"/>
        <c:axId val="491109240"/>
        <c:axId val="491110416"/>
      </c:barChart>
      <c:valAx>
        <c:axId val="491110416"/>
        <c:scaling>
          <c:orientation val="minMax"/>
          <c:max val="100"/>
          <c:min val="0"/>
        </c:scaling>
        <c:delete val="1"/>
        <c:axPos val="t"/>
        <c:numFmt formatCode="##0" sourceLinked="1"/>
        <c:majorTickMark val="out"/>
        <c:minorTickMark val="none"/>
        <c:tickLblPos val="nextTo"/>
        <c:crossAx val="491109240"/>
        <c:crosses val="autoZero"/>
        <c:crossBetween val="between"/>
      </c:valAx>
      <c:catAx>
        <c:axId val="49110924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200" b="0" i="0" u="none" strike="noStrike" kern="1200" baseline="0">
                <a:solidFill>
                  <a:schemeClr val="bg2">
                    <a:lumMod val="25000"/>
                  </a:schemeClr>
                </a:solidFill>
                <a:latin typeface="+mn-lt"/>
                <a:ea typeface="+mn-ea"/>
                <a:cs typeface="+mn-cs"/>
              </a:defRPr>
            </a:pPr>
            <a:endParaRPr lang="fr-FR"/>
          </a:p>
        </c:txPr>
        <c:crossAx val="49111041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736962645629673"/>
          <c:y val="1.9905753068946763E-2"/>
          <c:w val="0.51137504538209566"/>
          <c:h val="0.92297635687703361"/>
        </c:manualLayout>
      </c:layout>
      <c:barChart>
        <c:barDir val="bar"/>
        <c:grouping val="clustered"/>
        <c:varyColors val="0"/>
        <c:ser>
          <c:idx val="0"/>
          <c:order val="0"/>
          <c:tx>
            <c:strRef>
              <c:f>Feuil1!$B$1</c:f>
              <c:strCache>
                <c:ptCount val="1"/>
                <c:pt idx="0">
                  <c:v>D'accord</c:v>
                </c:pt>
              </c:strCache>
            </c:strRef>
          </c:tx>
          <c:spPr>
            <a:solidFill>
              <a:srgbClr val="788AFF"/>
            </a:solidFill>
            <a:ln w="19050">
              <a:solidFill>
                <a:schemeClr val="bg1"/>
              </a:solidFill>
            </a:ln>
            <a:effectLst/>
          </c:spPr>
          <c:invertIfNegative val="0"/>
          <c:dPt>
            <c:idx val="0"/>
            <c:invertIfNegative val="0"/>
            <c:bubble3D val="0"/>
            <c:extLst>
              <c:ext xmlns:c16="http://schemas.microsoft.com/office/drawing/2014/chart" uri="{C3380CC4-5D6E-409C-BE32-E72D297353CC}">
                <c16:uniqueId val="{00000000-FCEA-41AD-B6A2-38B03CEFDD4E}"/>
              </c:ext>
            </c:extLst>
          </c:dPt>
          <c:dPt>
            <c:idx val="1"/>
            <c:invertIfNegative val="0"/>
            <c:bubble3D val="0"/>
            <c:extLst>
              <c:ext xmlns:c16="http://schemas.microsoft.com/office/drawing/2014/chart" uri="{C3380CC4-5D6E-409C-BE32-E72D297353CC}">
                <c16:uniqueId val="{00000001-FCEA-41AD-B6A2-38B03CEFDD4E}"/>
              </c:ext>
            </c:extLst>
          </c:dPt>
          <c:dPt>
            <c:idx val="2"/>
            <c:invertIfNegative val="0"/>
            <c:bubble3D val="0"/>
            <c:extLst>
              <c:ext xmlns:c16="http://schemas.microsoft.com/office/drawing/2014/chart" uri="{C3380CC4-5D6E-409C-BE32-E72D297353CC}">
                <c16:uniqueId val="{00000000-1966-4E20-9C22-43D088CFEFF3}"/>
              </c:ext>
            </c:extLst>
          </c:dPt>
          <c:dPt>
            <c:idx val="3"/>
            <c:invertIfNegative val="0"/>
            <c:bubble3D val="0"/>
            <c:extLst>
              <c:ext xmlns:c16="http://schemas.microsoft.com/office/drawing/2014/chart" uri="{C3380CC4-5D6E-409C-BE32-E72D297353CC}">
                <c16:uniqueId val="{00000001-1966-4E20-9C22-43D088CFEFF3}"/>
              </c:ext>
            </c:extLst>
          </c:dPt>
          <c:dPt>
            <c:idx val="6"/>
            <c:invertIfNegative val="0"/>
            <c:bubble3D val="0"/>
            <c:extLst>
              <c:ext xmlns:c16="http://schemas.microsoft.com/office/drawing/2014/chart" uri="{C3380CC4-5D6E-409C-BE32-E72D297353CC}">
                <c16:uniqueId val="{00000004-2506-410B-A7E1-5EC57CCD52E8}"/>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rgbClr val="788AFF"/>
                    </a:solidFill>
                    <a:latin typeface="+mn-lt"/>
                    <a:ea typeface="+mn-ea"/>
                    <a:cs typeface="+mn-cs"/>
                  </a:defRPr>
                </a:pPr>
                <a:endParaRPr lang="fr-FR"/>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Feuil1!$A$2:$A$16</c:f>
              <c:strCache>
                <c:ptCount val="15"/>
                <c:pt idx="0">
                  <c:v>Hommes</c:v>
                </c:pt>
                <c:pt idx="1">
                  <c:v>Femmes</c:v>
                </c:pt>
                <c:pt idx="3">
                  <c:v>18-34 ans</c:v>
                </c:pt>
                <c:pt idx="4">
                  <c:v>35-49 ans</c:v>
                </c:pt>
                <c:pt idx="5">
                  <c:v>50-64 ans</c:v>
                </c:pt>
                <c:pt idx="6">
                  <c:v>65 ans et plus</c:v>
                </c:pt>
                <c:pt idx="8">
                  <c:v>PCS+</c:v>
                </c:pt>
                <c:pt idx="9">
                  <c:v>PCS-</c:v>
                </c:pt>
                <c:pt idx="10">
                  <c:v>Inactifs</c:v>
                </c:pt>
                <c:pt idx="12">
                  <c:v>Moins de 2000€</c:v>
                </c:pt>
                <c:pt idx="13">
                  <c:v>2000€ à 4000€</c:v>
                </c:pt>
                <c:pt idx="14">
                  <c:v>4000€ et plus</c:v>
                </c:pt>
              </c:strCache>
            </c:strRef>
          </c:cat>
          <c:val>
            <c:numRef>
              <c:f>Feuil1!$B$2:$B$16</c:f>
              <c:numCache>
                <c:formatCode>##0</c:formatCode>
                <c:ptCount val="15"/>
                <c:pt idx="0">
                  <c:v>77</c:v>
                </c:pt>
                <c:pt idx="1">
                  <c:v>76</c:v>
                </c:pt>
                <c:pt idx="3">
                  <c:v>78</c:v>
                </c:pt>
                <c:pt idx="4">
                  <c:v>70</c:v>
                </c:pt>
                <c:pt idx="5">
                  <c:v>76</c:v>
                </c:pt>
                <c:pt idx="6">
                  <c:v>86</c:v>
                </c:pt>
                <c:pt idx="8">
                  <c:v>74</c:v>
                </c:pt>
                <c:pt idx="9">
                  <c:v>73</c:v>
                </c:pt>
                <c:pt idx="10">
                  <c:v>83</c:v>
                </c:pt>
                <c:pt idx="12">
                  <c:v>74</c:v>
                </c:pt>
                <c:pt idx="13">
                  <c:v>75</c:v>
                </c:pt>
                <c:pt idx="14">
                  <c:v>81</c:v>
                </c:pt>
              </c:numCache>
            </c:numRef>
          </c:val>
          <c:extLst>
            <c:ext xmlns:c16="http://schemas.microsoft.com/office/drawing/2014/chart" uri="{C3380CC4-5D6E-409C-BE32-E72D297353CC}">
              <c16:uniqueId val="{00000006-1966-4E20-9C22-43D088CFEFF3}"/>
            </c:ext>
          </c:extLst>
        </c:ser>
        <c:ser>
          <c:idx val="1"/>
          <c:order val="1"/>
          <c:tx>
            <c:strRef>
              <c:f>Feuil1!$C$1</c:f>
              <c:strCache>
                <c:ptCount val="1"/>
                <c:pt idx="0">
                  <c:v>Dont : Tout à fait d'accord</c:v>
                </c:pt>
              </c:strCache>
            </c:strRef>
          </c:tx>
          <c:spPr>
            <a:solidFill>
              <a:srgbClr val="0017AC"/>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1100" b="0"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Feuil1!$A$2:$A$16</c:f>
              <c:strCache>
                <c:ptCount val="15"/>
                <c:pt idx="0">
                  <c:v>Hommes</c:v>
                </c:pt>
                <c:pt idx="1">
                  <c:v>Femmes</c:v>
                </c:pt>
                <c:pt idx="3">
                  <c:v>18-34 ans</c:v>
                </c:pt>
                <c:pt idx="4">
                  <c:v>35-49 ans</c:v>
                </c:pt>
                <c:pt idx="5">
                  <c:v>50-64 ans</c:v>
                </c:pt>
                <c:pt idx="6">
                  <c:v>65 ans et plus</c:v>
                </c:pt>
                <c:pt idx="8">
                  <c:v>PCS+</c:v>
                </c:pt>
                <c:pt idx="9">
                  <c:v>PCS-</c:v>
                </c:pt>
                <c:pt idx="10">
                  <c:v>Inactifs</c:v>
                </c:pt>
                <c:pt idx="12">
                  <c:v>Moins de 2000€</c:v>
                </c:pt>
                <c:pt idx="13">
                  <c:v>2000€ à 4000€</c:v>
                </c:pt>
                <c:pt idx="14">
                  <c:v>4000€ et plus</c:v>
                </c:pt>
              </c:strCache>
            </c:strRef>
          </c:cat>
          <c:val>
            <c:numRef>
              <c:f>Feuil1!$C$2:$C$16</c:f>
              <c:numCache>
                <c:formatCode>##0</c:formatCode>
                <c:ptCount val="15"/>
                <c:pt idx="0">
                  <c:v>20</c:v>
                </c:pt>
                <c:pt idx="1">
                  <c:v>16</c:v>
                </c:pt>
                <c:pt idx="3">
                  <c:v>24</c:v>
                </c:pt>
                <c:pt idx="4">
                  <c:v>13</c:v>
                </c:pt>
                <c:pt idx="5">
                  <c:v>16</c:v>
                </c:pt>
                <c:pt idx="6">
                  <c:v>18</c:v>
                </c:pt>
                <c:pt idx="8">
                  <c:v>18</c:v>
                </c:pt>
                <c:pt idx="9">
                  <c:v>19</c:v>
                </c:pt>
                <c:pt idx="10">
                  <c:v>18</c:v>
                </c:pt>
                <c:pt idx="12">
                  <c:v>21</c:v>
                </c:pt>
                <c:pt idx="13">
                  <c:v>15</c:v>
                </c:pt>
                <c:pt idx="14">
                  <c:v>21</c:v>
                </c:pt>
              </c:numCache>
            </c:numRef>
          </c:val>
          <c:extLst>
            <c:ext xmlns:c16="http://schemas.microsoft.com/office/drawing/2014/chart" uri="{C3380CC4-5D6E-409C-BE32-E72D297353CC}">
              <c16:uniqueId val="{00000007-1966-4E20-9C22-43D088CFEFF3}"/>
            </c:ext>
          </c:extLst>
        </c:ser>
        <c:dLbls>
          <c:showLegendKey val="0"/>
          <c:showVal val="0"/>
          <c:showCatName val="0"/>
          <c:showSerName val="0"/>
          <c:showPercent val="0"/>
          <c:showBubbleSize val="0"/>
        </c:dLbls>
        <c:gapWidth val="57"/>
        <c:overlap val="70"/>
        <c:axId val="492633840"/>
        <c:axId val="491104536"/>
      </c:barChart>
      <c:valAx>
        <c:axId val="491104536"/>
        <c:scaling>
          <c:orientation val="minMax"/>
          <c:max val="100"/>
          <c:min val="0"/>
        </c:scaling>
        <c:delete val="1"/>
        <c:axPos val="t"/>
        <c:numFmt formatCode="##0" sourceLinked="1"/>
        <c:majorTickMark val="out"/>
        <c:minorTickMark val="none"/>
        <c:tickLblPos val="nextTo"/>
        <c:crossAx val="492633840"/>
        <c:crosses val="autoZero"/>
        <c:crossBetween val="between"/>
      </c:valAx>
      <c:catAx>
        <c:axId val="492633840"/>
        <c:scaling>
          <c:orientation val="maxMin"/>
        </c:scaling>
        <c:delete val="0"/>
        <c:axPos val="l"/>
        <c:numFmt formatCode="General" sourceLinked="1"/>
        <c:majorTickMark val="out"/>
        <c:minorTickMark val="none"/>
        <c:tickLblPos val="nextTo"/>
        <c:spPr>
          <a:noFill/>
          <a:ln w="9525" cap="flat" cmpd="sng" algn="ctr">
            <a:noFill/>
            <a:round/>
          </a:ln>
          <a:effectLst/>
        </c:spPr>
        <c:txPr>
          <a:bodyPr rot="-60000000" spcFirstLastPara="1" vertOverflow="ellipsis" vert="horz" wrap="square" anchor="ctr" anchorCtr="1"/>
          <a:lstStyle/>
          <a:p>
            <a:pPr algn="r">
              <a:defRPr sz="1100" b="0" i="0" u="none" strike="noStrike" kern="1200" baseline="0">
                <a:solidFill>
                  <a:schemeClr val="bg2">
                    <a:lumMod val="25000"/>
                  </a:schemeClr>
                </a:solidFill>
                <a:latin typeface="+mn-lt"/>
                <a:ea typeface="+mn-ea"/>
                <a:cs typeface="+mn-cs"/>
              </a:defRPr>
            </a:pPr>
            <a:endParaRPr lang="fr-FR"/>
          </a:p>
        </c:txPr>
        <c:crossAx val="49110453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08774523232251"/>
          <c:y val="8.4780935797053522E-2"/>
          <c:w val="0.55336391855714406"/>
          <c:h val="0.79607613948812361"/>
        </c:manualLayout>
      </c:layout>
      <c:doughnutChart>
        <c:varyColors val="1"/>
        <c:ser>
          <c:idx val="0"/>
          <c:order val="0"/>
          <c:tx>
            <c:strRef>
              <c:f>Feuil1!$B$1</c:f>
              <c:strCache>
                <c:ptCount val="1"/>
                <c:pt idx="0">
                  <c:v>%</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378B-48FE-8F1D-36B6E268DB5D}"/>
              </c:ext>
            </c:extLst>
          </c:dPt>
          <c:dPt>
            <c:idx val="1"/>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3-378B-48FE-8F1D-36B6E268DB5D}"/>
              </c:ext>
            </c:extLst>
          </c:dPt>
          <c:dPt>
            <c:idx val="2"/>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5-378B-48FE-8F1D-36B6E268DB5D}"/>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378B-48FE-8F1D-36B6E268DB5D}"/>
              </c:ext>
            </c:extLst>
          </c:dPt>
          <c:dPt>
            <c:idx val="4"/>
            <c:bubble3D val="0"/>
            <c:spPr>
              <a:solidFill>
                <a:schemeClr val="tx2">
                  <a:lumMod val="75000"/>
                </a:schemeClr>
              </a:solidFill>
              <a:ln w="19050">
                <a:solidFill>
                  <a:schemeClr val="lt1"/>
                </a:solidFill>
              </a:ln>
              <a:effectLst/>
            </c:spPr>
            <c:extLst>
              <c:ext xmlns:c16="http://schemas.microsoft.com/office/drawing/2014/chart" uri="{C3380CC4-5D6E-409C-BE32-E72D297353CC}">
                <c16:uniqueId val="{00000009-378B-48FE-8F1D-36B6E268DB5D}"/>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Très satisfait(e)</c:v>
                </c:pt>
                <c:pt idx="1">
                  <c:v>Assez satisfait(e)</c:v>
                </c:pt>
                <c:pt idx="2">
                  <c:v>Assez peu satisfait(e)</c:v>
                </c:pt>
                <c:pt idx="3">
                  <c:v>Pas du tout satisfait(e)</c:v>
                </c:pt>
                <c:pt idx="4">
                  <c:v>Ne se prononce pas</c:v>
                </c:pt>
              </c:strCache>
            </c:strRef>
          </c:cat>
          <c:val>
            <c:numRef>
              <c:f>Feuil1!$B$2:$B$6</c:f>
              <c:numCache>
                <c:formatCode>##0</c:formatCode>
                <c:ptCount val="5"/>
                <c:pt idx="0">
                  <c:v>18</c:v>
                </c:pt>
                <c:pt idx="1">
                  <c:v>59</c:v>
                </c:pt>
                <c:pt idx="2">
                  <c:v>18</c:v>
                </c:pt>
                <c:pt idx="3">
                  <c:v>3</c:v>
                </c:pt>
                <c:pt idx="4">
                  <c:v>2</c:v>
                </c:pt>
              </c:numCache>
            </c:numRef>
          </c:val>
          <c:extLst>
            <c:ext xmlns:c16="http://schemas.microsoft.com/office/drawing/2014/chart" uri="{C3380CC4-5D6E-409C-BE32-E72D297353CC}">
              <c16:uniqueId val="{0000000A-378B-48FE-8F1D-36B6E268DB5D}"/>
            </c:ext>
          </c:extLst>
        </c:ser>
        <c:dLbls>
          <c:showLegendKey val="0"/>
          <c:showVal val="0"/>
          <c:showCatName val="0"/>
          <c:showSerName val="0"/>
          <c:showPercent val="0"/>
          <c:showBubbleSize val="0"/>
          <c:showLeaderLines val="1"/>
        </c:dLbls>
        <c:firstSliceAng val="270"/>
        <c:holeSize val="50"/>
      </c:doughnutChart>
      <c:spPr>
        <a:noFill/>
        <a:ln>
          <a:noFill/>
        </a:ln>
        <a:effectLst/>
      </c:spPr>
    </c:plotArea>
    <c:legend>
      <c:legendPos val="r"/>
      <c:layout>
        <c:manualLayout>
          <c:xMode val="edge"/>
          <c:yMode val="edge"/>
          <c:x val="0.63470984608687719"/>
          <c:y val="0.79327716921949232"/>
          <c:w val="0.36529015391312275"/>
          <c:h val="0.20570862112324331"/>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086265108427028"/>
          <c:y val="3.1213142909499943E-2"/>
          <c:w val="0.55753317681608516"/>
          <c:h val="0.87713379223166199"/>
        </c:manualLayout>
      </c:layout>
      <c:barChart>
        <c:barDir val="bar"/>
        <c:grouping val="percentStacked"/>
        <c:varyColors val="0"/>
        <c:ser>
          <c:idx val="0"/>
          <c:order val="0"/>
          <c:tx>
            <c:strRef>
              <c:f>Feuil1!$B$1</c:f>
              <c:strCache>
                <c:ptCount val="1"/>
                <c:pt idx="0">
                  <c:v>Très bon</c:v>
                </c:pt>
              </c:strCache>
            </c:strRef>
          </c:tx>
          <c:spPr>
            <a:solidFill>
              <a:schemeClr val="accent3"/>
            </a:solidFill>
            <a:ln w="1905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Les bébés, les enfants en bas âge</c:v>
                </c:pt>
                <c:pt idx="1">
                  <c:v>Les personnes âgées</c:v>
                </c:pt>
                <c:pt idx="2">
                  <c:v>Les personnes en situation de handicap</c:v>
                </c:pt>
                <c:pt idx="3">
                  <c:v>Les personnes en situation de pauvreté</c:v>
                </c:pt>
              </c:strCache>
            </c:strRef>
          </c:cat>
          <c:val>
            <c:numRef>
              <c:f>Feuil1!$B$2:$B$5</c:f>
              <c:numCache>
                <c:formatCode>##0</c:formatCode>
                <c:ptCount val="4"/>
                <c:pt idx="0">
                  <c:v>24</c:v>
                </c:pt>
                <c:pt idx="1">
                  <c:v>11</c:v>
                </c:pt>
                <c:pt idx="2">
                  <c:v>11</c:v>
                </c:pt>
                <c:pt idx="3">
                  <c:v>7</c:v>
                </c:pt>
              </c:numCache>
            </c:numRef>
          </c:val>
          <c:extLst>
            <c:ext xmlns:c16="http://schemas.microsoft.com/office/drawing/2014/chart" uri="{C3380CC4-5D6E-409C-BE32-E72D297353CC}">
              <c16:uniqueId val="{00000000-455E-411C-ACCD-6FFF25B80D3A}"/>
            </c:ext>
          </c:extLst>
        </c:ser>
        <c:ser>
          <c:idx val="1"/>
          <c:order val="1"/>
          <c:tx>
            <c:strRef>
              <c:f>Feuil1!$C$1</c:f>
              <c:strCache>
                <c:ptCount val="1"/>
                <c:pt idx="0">
                  <c:v>Assez bon</c:v>
                </c:pt>
              </c:strCache>
            </c:strRef>
          </c:tx>
          <c:spPr>
            <a:solidFill>
              <a:schemeClr val="accent3">
                <a:lumMod val="40000"/>
                <a:lumOff val="60000"/>
              </a:schemeClr>
            </a:solidFill>
            <a:ln w="1905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Les bébés, les enfants en bas âge</c:v>
                </c:pt>
                <c:pt idx="1">
                  <c:v>Les personnes âgées</c:v>
                </c:pt>
                <c:pt idx="2">
                  <c:v>Les personnes en situation de handicap</c:v>
                </c:pt>
                <c:pt idx="3">
                  <c:v>Les personnes en situation de pauvreté</c:v>
                </c:pt>
              </c:strCache>
            </c:strRef>
          </c:cat>
          <c:val>
            <c:numRef>
              <c:f>Feuil1!$C$2:$C$5</c:f>
              <c:numCache>
                <c:formatCode>##0</c:formatCode>
                <c:ptCount val="4"/>
                <c:pt idx="0">
                  <c:v>61</c:v>
                </c:pt>
                <c:pt idx="1">
                  <c:v>51</c:v>
                </c:pt>
                <c:pt idx="2">
                  <c:v>50</c:v>
                </c:pt>
                <c:pt idx="3">
                  <c:v>31</c:v>
                </c:pt>
              </c:numCache>
            </c:numRef>
          </c:val>
          <c:extLst>
            <c:ext xmlns:c16="http://schemas.microsoft.com/office/drawing/2014/chart" uri="{C3380CC4-5D6E-409C-BE32-E72D297353CC}">
              <c16:uniqueId val="{00000001-455E-411C-ACCD-6FFF25B80D3A}"/>
            </c:ext>
          </c:extLst>
        </c:ser>
        <c:ser>
          <c:idx val="2"/>
          <c:order val="2"/>
          <c:tx>
            <c:strRef>
              <c:f>Feuil1!$D$1</c:f>
              <c:strCache>
                <c:ptCount val="1"/>
                <c:pt idx="0">
                  <c:v>Assez mauvais</c:v>
                </c:pt>
              </c:strCache>
            </c:strRef>
          </c:tx>
          <c:spPr>
            <a:solidFill>
              <a:schemeClr val="accent2">
                <a:lumMod val="40000"/>
                <a:lumOff val="60000"/>
              </a:schemeClr>
            </a:solidFill>
            <a:ln w="1905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Les bébés, les enfants en bas âge</c:v>
                </c:pt>
                <c:pt idx="1">
                  <c:v>Les personnes âgées</c:v>
                </c:pt>
                <c:pt idx="2">
                  <c:v>Les personnes en situation de handicap</c:v>
                </c:pt>
                <c:pt idx="3">
                  <c:v>Les personnes en situation de pauvreté</c:v>
                </c:pt>
              </c:strCache>
            </c:strRef>
          </c:cat>
          <c:val>
            <c:numRef>
              <c:f>Feuil1!$D$2:$D$5</c:f>
              <c:numCache>
                <c:formatCode>##0</c:formatCode>
                <c:ptCount val="4"/>
                <c:pt idx="0">
                  <c:v>11</c:v>
                </c:pt>
                <c:pt idx="1">
                  <c:v>30</c:v>
                </c:pt>
                <c:pt idx="2">
                  <c:v>32</c:v>
                </c:pt>
                <c:pt idx="3">
                  <c:v>42</c:v>
                </c:pt>
              </c:numCache>
            </c:numRef>
          </c:val>
          <c:extLst>
            <c:ext xmlns:c16="http://schemas.microsoft.com/office/drawing/2014/chart" uri="{C3380CC4-5D6E-409C-BE32-E72D297353CC}">
              <c16:uniqueId val="{00000002-455E-411C-ACCD-6FFF25B80D3A}"/>
            </c:ext>
          </c:extLst>
        </c:ser>
        <c:ser>
          <c:idx val="3"/>
          <c:order val="3"/>
          <c:tx>
            <c:strRef>
              <c:f>Feuil1!$E$1</c:f>
              <c:strCache>
                <c:ptCount val="1"/>
                <c:pt idx="0">
                  <c:v>Très mauvais</c:v>
                </c:pt>
              </c:strCache>
            </c:strRef>
          </c:tx>
          <c:spPr>
            <a:solidFill>
              <a:srgbClr val="ED0A8D"/>
            </a:solidFill>
            <a:ln w="19050">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Les bébés, les enfants en bas âge</c:v>
                </c:pt>
                <c:pt idx="1">
                  <c:v>Les personnes âgées</c:v>
                </c:pt>
                <c:pt idx="2">
                  <c:v>Les personnes en situation de handicap</c:v>
                </c:pt>
                <c:pt idx="3">
                  <c:v>Les personnes en situation de pauvreté</c:v>
                </c:pt>
              </c:strCache>
            </c:strRef>
          </c:cat>
          <c:val>
            <c:numRef>
              <c:f>Feuil1!$E$2:$E$5</c:f>
              <c:numCache>
                <c:formatCode>##0</c:formatCode>
                <c:ptCount val="4"/>
                <c:pt idx="0">
                  <c:v>4</c:v>
                </c:pt>
                <c:pt idx="1">
                  <c:v>8</c:v>
                </c:pt>
                <c:pt idx="2">
                  <c:v>7</c:v>
                </c:pt>
                <c:pt idx="3">
                  <c:v>20</c:v>
                </c:pt>
              </c:numCache>
            </c:numRef>
          </c:val>
          <c:extLst>
            <c:ext xmlns:c16="http://schemas.microsoft.com/office/drawing/2014/chart" uri="{C3380CC4-5D6E-409C-BE32-E72D297353CC}">
              <c16:uniqueId val="{00000003-455E-411C-ACCD-6FFF25B80D3A}"/>
            </c:ext>
          </c:extLst>
        </c:ser>
        <c:dLbls>
          <c:showLegendKey val="0"/>
          <c:showVal val="0"/>
          <c:showCatName val="0"/>
          <c:showSerName val="0"/>
          <c:showPercent val="0"/>
          <c:showBubbleSize val="0"/>
        </c:dLbls>
        <c:gapWidth val="85"/>
        <c:overlap val="100"/>
        <c:axId val="492636584"/>
        <c:axId val="613625624"/>
      </c:barChart>
      <c:catAx>
        <c:axId val="492636584"/>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97" b="0" i="0" u="none" strike="noStrike" kern="1200" baseline="0">
                <a:solidFill>
                  <a:schemeClr val="bg2">
                    <a:lumMod val="25000"/>
                  </a:schemeClr>
                </a:solidFill>
                <a:latin typeface="+mn-lt"/>
                <a:ea typeface="+mn-ea"/>
                <a:cs typeface="+mn-cs"/>
              </a:defRPr>
            </a:pPr>
            <a:endParaRPr lang="fr-FR"/>
          </a:p>
        </c:txPr>
        <c:crossAx val="613625624"/>
        <c:crosses val="autoZero"/>
        <c:auto val="1"/>
        <c:lblAlgn val="ctr"/>
        <c:lblOffset val="100"/>
        <c:noMultiLvlLbl val="0"/>
      </c:catAx>
      <c:valAx>
        <c:axId val="613625624"/>
        <c:scaling>
          <c:orientation val="minMax"/>
        </c:scaling>
        <c:delete val="1"/>
        <c:axPos val="t"/>
        <c:numFmt formatCode="0%" sourceLinked="1"/>
        <c:majorTickMark val="none"/>
        <c:minorTickMark val="none"/>
        <c:tickLblPos val="nextTo"/>
        <c:crossAx val="492636584"/>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Entry>
      <c:legendEntry>
        <c:idx val="1"/>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Entry>
      <c:legendEntry>
        <c:idx val="2"/>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Entry>
      <c:layout>
        <c:manualLayout>
          <c:xMode val="edge"/>
          <c:yMode val="edge"/>
          <c:x val="0.12109837250612406"/>
          <c:y val="0.93435783624297319"/>
          <c:w val="0.6009961391838341"/>
          <c:h val="6.225887543107566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708774523232251"/>
          <c:y val="8.4780935797053522E-2"/>
          <c:w val="0.55336391855714406"/>
          <c:h val="0.79607613948812361"/>
        </c:manualLayout>
      </c:layout>
      <c:doughnutChart>
        <c:varyColors val="1"/>
        <c:ser>
          <c:idx val="0"/>
          <c:order val="0"/>
          <c:tx>
            <c:strRef>
              <c:f>Feuil1!$B$1</c:f>
              <c:strCache>
                <c:ptCount val="1"/>
                <c:pt idx="0">
                  <c:v>%</c:v>
                </c:pt>
              </c:strCache>
            </c:strRef>
          </c:tx>
          <c:dPt>
            <c:idx val="0"/>
            <c:bubble3D val="0"/>
            <c:spPr>
              <a:solidFill>
                <a:schemeClr val="accent3"/>
              </a:solidFill>
              <a:ln w="19050">
                <a:solidFill>
                  <a:schemeClr val="lt1"/>
                </a:solidFill>
              </a:ln>
              <a:effectLst/>
            </c:spPr>
            <c:extLst>
              <c:ext xmlns:c16="http://schemas.microsoft.com/office/drawing/2014/chart" uri="{C3380CC4-5D6E-409C-BE32-E72D297353CC}">
                <c16:uniqueId val="{00000001-F46A-4EFC-8338-3399BC80E595}"/>
              </c:ext>
            </c:extLst>
          </c:dPt>
          <c:dPt>
            <c:idx val="1"/>
            <c:bubble3D val="0"/>
            <c:spPr>
              <a:solidFill>
                <a:schemeClr val="accent3">
                  <a:lumMod val="40000"/>
                  <a:lumOff val="60000"/>
                </a:schemeClr>
              </a:solidFill>
              <a:ln w="19050">
                <a:solidFill>
                  <a:schemeClr val="lt1"/>
                </a:solidFill>
              </a:ln>
              <a:effectLst/>
            </c:spPr>
            <c:extLst>
              <c:ext xmlns:c16="http://schemas.microsoft.com/office/drawing/2014/chart" uri="{C3380CC4-5D6E-409C-BE32-E72D297353CC}">
                <c16:uniqueId val="{00000003-F46A-4EFC-8338-3399BC80E595}"/>
              </c:ext>
            </c:extLst>
          </c:dPt>
          <c:dPt>
            <c:idx val="2"/>
            <c:bubble3D val="0"/>
            <c:spPr>
              <a:solidFill>
                <a:schemeClr val="accent2">
                  <a:lumMod val="40000"/>
                  <a:lumOff val="60000"/>
                </a:schemeClr>
              </a:solidFill>
              <a:ln w="19050">
                <a:solidFill>
                  <a:schemeClr val="lt1"/>
                </a:solidFill>
              </a:ln>
              <a:effectLst/>
            </c:spPr>
            <c:extLst>
              <c:ext xmlns:c16="http://schemas.microsoft.com/office/drawing/2014/chart" uri="{C3380CC4-5D6E-409C-BE32-E72D297353CC}">
                <c16:uniqueId val="{00000005-F46A-4EFC-8338-3399BC80E595}"/>
              </c:ext>
            </c:extLst>
          </c:dPt>
          <c:dPt>
            <c:idx val="3"/>
            <c:bubble3D val="0"/>
            <c:spPr>
              <a:solidFill>
                <a:schemeClr val="accent2"/>
              </a:solidFill>
              <a:ln w="19050">
                <a:solidFill>
                  <a:schemeClr val="lt1"/>
                </a:solidFill>
              </a:ln>
              <a:effectLst/>
            </c:spPr>
            <c:extLst>
              <c:ext xmlns:c16="http://schemas.microsoft.com/office/drawing/2014/chart" uri="{C3380CC4-5D6E-409C-BE32-E72D297353CC}">
                <c16:uniqueId val="{00000007-F46A-4EFC-8338-3399BC80E595}"/>
              </c:ext>
            </c:extLst>
          </c:dPt>
          <c:dPt>
            <c:idx val="4"/>
            <c:bubble3D val="0"/>
            <c:spPr>
              <a:solidFill>
                <a:schemeClr val="tx2">
                  <a:lumMod val="75000"/>
                </a:schemeClr>
              </a:solidFill>
              <a:ln w="19050">
                <a:solidFill>
                  <a:schemeClr val="lt1"/>
                </a:solidFill>
              </a:ln>
              <a:effectLst/>
            </c:spPr>
            <c:extLst>
              <c:ext xmlns:c16="http://schemas.microsoft.com/office/drawing/2014/chart" uri="{C3380CC4-5D6E-409C-BE32-E72D297353CC}">
                <c16:uniqueId val="{00000008-B86C-4329-AD36-89A75601B1E9}"/>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fr-FR"/>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Très facilement</c:v>
                </c:pt>
                <c:pt idx="1">
                  <c:v>Assez facilement </c:v>
                </c:pt>
                <c:pt idx="2">
                  <c:v>Assez difficilement</c:v>
                </c:pt>
                <c:pt idx="3">
                  <c:v>Très difficilement</c:v>
                </c:pt>
                <c:pt idx="4">
                  <c:v>Ne se prononce pas</c:v>
                </c:pt>
              </c:strCache>
            </c:strRef>
          </c:cat>
          <c:val>
            <c:numRef>
              <c:f>Feuil1!$B$2:$B$6</c:f>
              <c:numCache>
                <c:formatCode>##0</c:formatCode>
                <c:ptCount val="5"/>
                <c:pt idx="0">
                  <c:v>14</c:v>
                </c:pt>
                <c:pt idx="1">
                  <c:v>58</c:v>
                </c:pt>
                <c:pt idx="2">
                  <c:v>23</c:v>
                </c:pt>
                <c:pt idx="3">
                  <c:v>5</c:v>
                </c:pt>
              </c:numCache>
            </c:numRef>
          </c:val>
          <c:extLst>
            <c:ext xmlns:c16="http://schemas.microsoft.com/office/drawing/2014/chart" uri="{C3380CC4-5D6E-409C-BE32-E72D297353CC}">
              <c16:uniqueId val="{0000000A-F46A-4EFC-8338-3399BC80E595}"/>
            </c:ext>
          </c:extLst>
        </c:ser>
        <c:dLbls>
          <c:showLegendKey val="0"/>
          <c:showVal val="0"/>
          <c:showCatName val="0"/>
          <c:showSerName val="0"/>
          <c:showPercent val="0"/>
          <c:showBubbleSize val="0"/>
          <c:showLeaderLines val="1"/>
        </c:dLbls>
        <c:firstSliceAng val="270"/>
        <c:holeSize val="50"/>
      </c:doughnutChart>
      <c:spPr>
        <a:noFill/>
        <a:ln>
          <a:noFill/>
        </a:ln>
        <a:effectLst/>
      </c:spPr>
    </c:plotArea>
    <c:legend>
      <c:legendPos val="r"/>
      <c:layout>
        <c:manualLayout>
          <c:xMode val="edge"/>
          <c:yMode val="edge"/>
          <c:x val="0"/>
          <c:y val="0.79327716921949232"/>
          <c:w val="0.40242389000373346"/>
          <c:h val="0.20570862112324331"/>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0.18069</cdr:x>
      <cdr:y>0.07887</cdr:y>
    </cdr:from>
    <cdr:to>
      <cdr:x>0.78594</cdr:x>
      <cdr:y>0.88595</cdr:y>
    </cdr:to>
    <cdr:sp macro="" textlink="">
      <cdr:nvSpPr>
        <cdr:cNvPr id="6" name="Arc 5">
          <a:extLst xmlns:a="http://schemas.openxmlformats.org/drawingml/2006/main">
            <a:ext uri="{FF2B5EF4-FFF2-40B4-BE49-F238E27FC236}">
              <a16:creationId xmlns:a16="http://schemas.microsoft.com/office/drawing/2014/main" id="{E54E2E44-7C08-B4AE-0129-9A578AC88B12}"/>
            </a:ext>
          </a:extLst>
        </cdr:cNvPr>
        <cdr:cNvSpPr/>
      </cdr:nvSpPr>
      <cdr:spPr bwMode="gray">
        <a:xfrm xmlns:a="http://schemas.openxmlformats.org/drawingml/2006/main">
          <a:off x="988756" y="323658"/>
          <a:ext cx="3311996" cy="3312004"/>
        </a:xfrm>
        <a:prstGeom xmlns:a="http://schemas.openxmlformats.org/drawingml/2006/main" prst="arc">
          <a:avLst>
            <a:gd name="adj1" fmla="val 11017237"/>
            <a:gd name="adj2" fmla="val 5710570"/>
          </a:avLst>
        </a:prstGeom>
        <a:ln xmlns:a="http://schemas.openxmlformats.org/drawingml/2006/main" w="6350">
          <a:solidFill>
            <a:schemeClr val="accent3"/>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dr:relSizeAnchor xmlns:cdr="http://schemas.openxmlformats.org/drawingml/2006/chartDrawing">
    <cdr:from>
      <cdr:x>0.18069</cdr:x>
      <cdr:y>0.07887</cdr:y>
    </cdr:from>
    <cdr:to>
      <cdr:x>0.78594</cdr:x>
      <cdr:y>0.88595</cdr:y>
    </cdr:to>
    <cdr:sp macro="" textlink="">
      <cdr:nvSpPr>
        <cdr:cNvPr id="7" name="Arc 6">
          <a:extLst xmlns:a="http://schemas.openxmlformats.org/drawingml/2006/main">
            <a:ext uri="{FF2B5EF4-FFF2-40B4-BE49-F238E27FC236}">
              <a16:creationId xmlns:a16="http://schemas.microsoft.com/office/drawing/2014/main" id="{4863D3D9-BA46-BC85-E60F-DABCBED5FBC8}"/>
            </a:ext>
          </a:extLst>
        </cdr:cNvPr>
        <cdr:cNvSpPr/>
      </cdr:nvSpPr>
      <cdr:spPr bwMode="gray">
        <a:xfrm xmlns:a="http://schemas.openxmlformats.org/drawingml/2006/main">
          <a:off x="988756" y="323658"/>
          <a:ext cx="3311996" cy="3312004"/>
        </a:xfrm>
        <a:prstGeom xmlns:a="http://schemas.openxmlformats.org/drawingml/2006/main" prst="arc">
          <a:avLst>
            <a:gd name="adj1" fmla="val 5928546"/>
            <a:gd name="adj2" fmla="val 10340306"/>
          </a:avLst>
        </a:prstGeom>
        <a:ln xmlns:a="http://schemas.openxmlformats.org/drawingml/2006/main" w="6350">
          <a:solidFill>
            <a:schemeClr val="accent2"/>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userShapes>
</file>

<file path=ppt/drawings/drawing10.xml><?xml version="1.0" encoding="utf-8"?>
<c:userShapes xmlns:c="http://schemas.openxmlformats.org/drawingml/2006/chart">
  <cdr:relSizeAnchor xmlns:cdr="http://schemas.openxmlformats.org/drawingml/2006/chartDrawing">
    <cdr:from>
      <cdr:x>0.18802</cdr:x>
      <cdr:y>0.04515</cdr:y>
    </cdr:from>
    <cdr:to>
      <cdr:x>0.78135</cdr:x>
      <cdr:y>0.91546</cdr:y>
    </cdr:to>
    <cdr:sp macro="" textlink="">
      <cdr:nvSpPr>
        <cdr:cNvPr id="6" name="Arc 5">
          <a:extLst xmlns:a="http://schemas.openxmlformats.org/drawingml/2006/main">
            <a:ext uri="{FF2B5EF4-FFF2-40B4-BE49-F238E27FC236}">
              <a16:creationId xmlns:a16="http://schemas.microsoft.com/office/drawing/2014/main" id="{E54E2E44-7C08-B4AE-0129-9A578AC88B12}"/>
            </a:ext>
          </a:extLst>
        </cdr:cNvPr>
        <cdr:cNvSpPr/>
      </cdr:nvSpPr>
      <cdr:spPr bwMode="gray">
        <a:xfrm xmlns:a="http://schemas.openxmlformats.org/drawingml/2006/main">
          <a:off x="479974" y="78577"/>
          <a:ext cx="1514641" cy="1514658"/>
        </a:xfrm>
        <a:prstGeom xmlns:a="http://schemas.openxmlformats.org/drawingml/2006/main" prst="arc">
          <a:avLst>
            <a:gd name="adj1" fmla="val 11017237"/>
            <a:gd name="adj2" fmla="val 4718488"/>
          </a:avLst>
        </a:prstGeom>
        <a:ln xmlns:a="http://schemas.openxmlformats.org/drawingml/2006/main" w="6350">
          <a:solidFill>
            <a:schemeClr val="accent3"/>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dr:relSizeAnchor xmlns:cdr="http://schemas.openxmlformats.org/drawingml/2006/chartDrawing">
    <cdr:from>
      <cdr:x>0.18839</cdr:x>
      <cdr:y>0.04045</cdr:y>
    </cdr:from>
    <cdr:to>
      <cdr:x>0.78172</cdr:x>
      <cdr:y>0.91076</cdr:y>
    </cdr:to>
    <cdr:sp macro="" textlink="">
      <cdr:nvSpPr>
        <cdr:cNvPr id="7" name="Arc 6">
          <a:extLst xmlns:a="http://schemas.openxmlformats.org/drawingml/2006/main">
            <a:ext uri="{FF2B5EF4-FFF2-40B4-BE49-F238E27FC236}">
              <a16:creationId xmlns:a16="http://schemas.microsoft.com/office/drawing/2014/main" id="{4863D3D9-BA46-BC85-E60F-DABCBED5FBC8}"/>
            </a:ext>
          </a:extLst>
        </cdr:cNvPr>
        <cdr:cNvSpPr/>
      </cdr:nvSpPr>
      <cdr:spPr bwMode="gray">
        <a:xfrm xmlns:a="http://schemas.openxmlformats.org/drawingml/2006/main">
          <a:off x="480918" y="70398"/>
          <a:ext cx="1514642" cy="1514657"/>
        </a:xfrm>
        <a:prstGeom xmlns:a="http://schemas.openxmlformats.org/drawingml/2006/main" prst="arc">
          <a:avLst>
            <a:gd name="adj1" fmla="val 5208648"/>
            <a:gd name="adj2" fmla="val 10608271"/>
          </a:avLst>
        </a:prstGeom>
        <a:ln xmlns:a="http://schemas.openxmlformats.org/drawingml/2006/main" w="6350">
          <a:solidFill>
            <a:schemeClr val="accent2"/>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userShapes>
</file>

<file path=ppt/drawings/drawing11.xml><?xml version="1.0" encoding="utf-8"?>
<c:userShapes xmlns:c="http://schemas.openxmlformats.org/drawingml/2006/chart">
  <cdr:relSizeAnchor xmlns:cdr="http://schemas.openxmlformats.org/drawingml/2006/chartDrawing">
    <cdr:from>
      <cdr:x>0.18069</cdr:x>
      <cdr:y>0.07887</cdr:y>
    </cdr:from>
    <cdr:to>
      <cdr:x>0.78594</cdr:x>
      <cdr:y>0.88595</cdr:y>
    </cdr:to>
    <cdr:sp macro="" textlink="">
      <cdr:nvSpPr>
        <cdr:cNvPr id="6" name="Arc 5">
          <a:extLst xmlns:a="http://schemas.openxmlformats.org/drawingml/2006/main">
            <a:ext uri="{FF2B5EF4-FFF2-40B4-BE49-F238E27FC236}">
              <a16:creationId xmlns:a16="http://schemas.microsoft.com/office/drawing/2014/main" id="{E54E2E44-7C08-B4AE-0129-9A578AC88B12}"/>
            </a:ext>
          </a:extLst>
        </cdr:cNvPr>
        <cdr:cNvSpPr/>
      </cdr:nvSpPr>
      <cdr:spPr bwMode="gray">
        <a:xfrm xmlns:a="http://schemas.openxmlformats.org/drawingml/2006/main">
          <a:off x="988756" y="323658"/>
          <a:ext cx="3311996" cy="3312004"/>
        </a:xfrm>
        <a:prstGeom xmlns:a="http://schemas.openxmlformats.org/drawingml/2006/main" prst="arc">
          <a:avLst>
            <a:gd name="adj1" fmla="val 11017237"/>
            <a:gd name="adj2" fmla="val 4229005"/>
          </a:avLst>
        </a:prstGeom>
        <a:ln xmlns:a="http://schemas.openxmlformats.org/drawingml/2006/main" w="6350">
          <a:solidFill>
            <a:schemeClr val="accent3"/>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dr:relSizeAnchor xmlns:cdr="http://schemas.openxmlformats.org/drawingml/2006/chartDrawing">
    <cdr:from>
      <cdr:x>0.18069</cdr:x>
      <cdr:y>0.07887</cdr:y>
    </cdr:from>
    <cdr:to>
      <cdr:x>0.78594</cdr:x>
      <cdr:y>0.88595</cdr:y>
    </cdr:to>
    <cdr:sp macro="" textlink="">
      <cdr:nvSpPr>
        <cdr:cNvPr id="7" name="Arc 6">
          <a:extLst xmlns:a="http://schemas.openxmlformats.org/drawingml/2006/main">
            <a:ext uri="{FF2B5EF4-FFF2-40B4-BE49-F238E27FC236}">
              <a16:creationId xmlns:a16="http://schemas.microsoft.com/office/drawing/2014/main" id="{4863D3D9-BA46-BC85-E60F-DABCBED5FBC8}"/>
            </a:ext>
          </a:extLst>
        </cdr:cNvPr>
        <cdr:cNvSpPr/>
      </cdr:nvSpPr>
      <cdr:spPr bwMode="gray">
        <a:xfrm xmlns:a="http://schemas.openxmlformats.org/drawingml/2006/main">
          <a:off x="988756" y="323658"/>
          <a:ext cx="3311996" cy="3312004"/>
        </a:xfrm>
        <a:prstGeom xmlns:a="http://schemas.openxmlformats.org/drawingml/2006/main" prst="arc">
          <a:avLst>
            <a:gd name="adj1" fmla="val 4443290"/>
            <a:gd name="adj2" fmla="val 10809685"/>
          </a:avLst>
        </a:prstGeom>
        <a:ln xmlns:a="http://schemas.openxmlformats.org/drawingml/2006/main" w="6350">
          <a:solidFill>
            <a:schemeClr val="accent2"/>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userShapes>
</file>

<file path=ppt/drawings/drawing12.xml><?xml version="1.0" encoding="utf-8"?>
<c:userShapes xmlns:c="http://schemas.openxmlformats.org/drawingml/2006/chart">
  <cdr:relSizeAnchor xmlns:cdr="http://schemas.openxmlformats.org/drawingml/2006/chartDrawing">
    <cdr:from>
      <cdr:x>0.07668</cdr:x>
      <cdr:y>0.04907</cdr:y>
    </cdr:from>
    <cdr:to>
      <cdr:x>0.92332</cdr:x>
      <cdr:y>0.8147</cdr:y>
    </cdr:to>
    <cdr:sp macro="" textlink="">
      <cdr:nvSpPr>
        <cdr:cNvPr id="3" name="Rectangle 2">
          <a:extLst xmlns:a="http://schemas.openxmlformats.org/drawingml/2006/main">
            <a:ext uri="{FF2B5EF4-FFF2-40B4-BE49-F238E27FC236}">
              <a16:creationId xmlns:a16="http://schemas.microsoft.com/office/drawing/2014/main" id="{92C026EC-8882-97C2-E092-B41FCA8451F5}"/>
            </a:ext>
          </a:extLst>
        </cdr:cNvPr>
        <cdr:cNvSpPr/>
      </cdr:nvSpPr>
      <cdr:spPr bwMode="gray">
        <a:xfrm xmlns:a="http://schemas.openxmlformats.org/drawingml/2006/main">
          <a:off x="419576" y="201388"/>
          <a:ext cx="4632960" cy="3141887"/>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fr-FR" sz="1600" dirty="0">
            <a:solidFill>
              <a:schemeClr val="tx1"/>
            </a:solidFill>
          </a:endParaRPr>
        </a:p>
      </cdr:txBody>
    </cdr:sp>
  </cdr:relSizeAnchor>
  <cdr:relSizeAnchor xmlns:cdr="http://schemas.openxmlformats.org/drawingml/2006/chartDrawing">
    <cdr:from>
      <cdr:x>0.3914</cdr:x>
      <cdr:y>0.00027</cdr:y>
    </cdr:from>
    <cdr:to>
      <cdr:x>0.6086</cdr:x>
      <cdr:y>0.09788</cdr:y>
    </cdr:to>
    <cdr:sp macro="" textlink="">
      <cdr:nvSpPr>
        <cdr:cNvPr id="4" name="ZoneTexte 13">
          <a:extLst xmlns:a="http://schemas.openxmlformats.org/drawingml/2006/main">
            <a:ext uri="{FF2B5EF4-FFF2-40B4-BE49-F238E27FC236}">
              <a16:creationId xmlns:a16="http://schemas.microsoft.com/office/drawing/2014/main" id="{657B3789-A75E-D6FD-9A87-6341A86B069B}"/>
            </a:ext>
          </a:extLst>
        </cdr:cNvPr>
        <cdr:cNvSpPr txBox="1"/>
      </cdr:nvSpPr>
      <cdr:spPr bwMode="gray">
        <a:xfrm xmlns:a="http://schemas.openxmlformats.org/drawingml/2006/main">
          <a:off x="2141775" y="1092"/>
          <a:ext cx="1188561" cy="400592"/>
        </a:xfrm>
        <a:prstGeom xmlns:a="http://schemas.openxmlformats.org/drawingml/2006/main" prst="rect">
          <a:avLst/>
        </a:prstGeom>
        <a:solidFill xmlns:a="http://schemas.openxmlformats.org/drawingml/2006/main">
          <a:schemeClr val="bg1"/>
        </a:solidFill>
      </cdr:spPr>
      <cdr:txBody>
        <a:bodyPr xmlns:a="http://schemas.openxmlformats.org/drawingml/2006/main" wrap="none" lIns="0" tIns="0" rIns="0" bIns="0" rtlCol="0" anchor="ctr">
          <a:noAutofit/>
        </a:bodyPr>
        <a:lstStyle xmlns:a="http://schemas.openxmlformats.org/drawingml/2006/main">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120000"/>
            </a:lnSpc>
            <a:buSzPct val="80000"/>
          </a:pPr>
          <a:r>
            <a:rPr lang="fr-FR" sz="1000" dirty="0"/>
            <a:t>Habitants de Seine-Saint-Denis</a:t>
          </a:r>
          <a:endParaRPr lang="fr-FR" sz="1400" dirty="0"/>
        </a:p>
      </cdr:txBody>
    </cdr:sp>
  </cdr:relSizeAnchor>
</c:userShapes>
</file>

<file path=ppt/drawings/drawing13.xml><?xml version="1.0" encoding="utf-8"?>
<c:userShapes xmlns:c="http://schemas.openxmlformats.org/drawingml/2006/chart">
  <cdr:relSizeAnchor xmlns:cdr="http://schemas.openxmlformats.org/drawingml/2006/chartDrawing">
    <cdr:from>
      <cdr:x>0.07668</cdr:x>
      <cdr:y>0.04907</cdr:y>
    </cdr:from>
    <cdr:to>
      <cdr:x>0.92332</cdr:x>
      <cdr:y>0.8147</cdr:y>
    </cdr:to>
    <cdr:sp macro="" textlink="">
      <cdr:nvSpPr>
        <cdr:cNvPr id="3" name="Rectangle 2">
          <a:extLst xmlns:a="http://schemas.openxmlformats.org/drawingml/2006/main">
            <a:ext uri="{FF2B5EF4-FFF2-40B4-BE49-F238E27FC236}">
              <a16:creationId xmlns:a16="http://schemas.microsoft.com/office/drawing/2014/main" id="{92C026EC-8882-97C2-E092-B41FCA8451F5}"/>
            </a:ext>
          </a:extLst>
        </cdr:cNvPr>
        <cdr:cNvSpPr/>
      </cdr:nvSpPr>
      <cdr:spPr bwMode="gray">
        <a:xfrm xmlns:a="http://schemas.openxmlformats.org/drawingml/2006/main">
          <a:off x="419576" y="201388"/>
          <a:ext cx="4632960" cy="3141887"/>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fr-FR" sz="1600" dirty="0">
            <a:solidFill>
              <a:schemeClr val="tx1"/>
            </a:solidFill>
          </a:endParaRPr>
        </a:p>
      </cdr:txBody>
    </cdr:sp>
  </cdr:relSizeAnchor>
  <cdr:relSizeAnchor xmlns:cdr="http://schemas.openxmlformats.org/drawingml/2006/chartDrawing">
    <cdr:from>
      <cdr:x>0.3914</cdr:x>
      <cdr:y>0.00027</cdr:y>
    </cdr:from>
    <cdr:to>
      <cdr:x>0.6086</cdr:x>
      <cdr:y>0.09788</cdr:y>
    </cdr:to>
    <cdr:sp macro="" textlink="">
      <cdr:nvSpPr>
        <cdr:cNvPr id="4" name="ZoneTexte 13">
          <a:extLst xmlns:a="http://schemas.openxmlformats.org/drawingml/2006/main">
            <a:ext uri="{FF2B5EF4-FFF2-40B4-BE49-F238E27FC236}">
              <a16:creationId xmlns:a16="http://schemas.microsoft.com/office/drawing/2014/main" id="{657B3789-A75E-D6FD-9A87-6341A86B069B}"/>
            </a:ext>
          </a:extLst>
        </cdr:cNvPr>
        <cdr:cNvSpPr txBox="1"/>
      </cdr:nvSpPr>
      <cdr:spPr bwMode="gray">
        <a:xfrm xmlns:a="http://schemas.openxmlformats.org/drawingml/2006/main">
          <a:off x="2141775" y="1092"/>
          <a:ext cx="1188561" cy="400592"/>
        </a:xfrm>
        <a:prstGeom xmlns:a="http://schemas.openxmlformats.org/drawingml/2006/main" prst="rect">
          <a:avLst/>
        </a:prstGeom>
        <a:solidFill xmlns:a="http://schemas.openxmlformats.org/drawingml/2006/main">
          <a:schemeClr val="bg1"/>
        </a:solidFill>
      </cdr:spPr>
      <cdr:txBody>
        <a:bodyPr xmlns:a="http://schemas.openxmlformats.org/drawingml/2006/main" wrap="none" lIns="0" tIns="0" rIns="0" bIns="0" rtlCol="0" anchor="ctr">
          <a:noAutofit/>
        </a:bodyPr>
        <a:lstStyle xmlns:a="http://schemas.openxmlformats.org/drawingml/2006/main">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120000"/>
            </a:lnSpc>
            <a:buSzPct val="80000"/>
          </a:pPr>
          <a:r>
            <a:rPr lang="fr-FR" sz="1000" dirty="0"/>
            <a:t>Franciliens</a:t>
          </a:r>
          <a:endParaRPr lang="fr-FR" sz="1400" dirty="0"/>
        </a:p>
      </cdr:txBody>
    </cdr:sp>
  </cdr:relSizeAnchor>
</c:userShapes>
</file>

<file path=ppt/drawings/drawing14.xml><?xml version="1.0" encoding="utf-8"?>
<c:userShapes xmlns:c="http://schemas.openxmlformats.org/drawingml/2006/chart">
  <cdr:relSizeAnchor xmlns:cdr="http://schemas.openxmlformats.org/drawingml/2006/chartDrawing">
    <cdr:from>
      <cdr:x>0.18802</cdr:x>
      <cdr:y>0.04515</cdr:y>
    </cdr:from>
    <cdr:to>
      <cdr:x>0.78135</cdr:x>
      <cdr:y>0.91546</cdr:y>
    </cdr:to>
    <cdr:sp macro="" textlink="">
      <cdr:nvSpPr>
        <cdr:cNvPr id="6" name="Arc 5">
          <a:extLst xmlns:a="http://schemas.openxmlformats.org/drawingml/2006/main">
            <a:ext uri="{FF2B5EF4-FFF2-40B4-BE49-F238E27FC236}">
              <a16:creationId xmlns:a16="http://schemas.microsoft.com/office/drawing/2014/main" id="{E54E2E44-7C08-B4AE-0129-9A578AC88B12}"/>
            </a:ext>
          </a:extLst>
        </cdr:cNvPr>
        <cdr:cNvSpPr/>
      </cdr:nvSpPr>
      <cdr:spPr bwMode="gray">
        <a:xfrm xmlns:a="http://schemas.openxmlformats.org/drawingml/2006/main">
          <a:off x="479974" y="78577"/>
          <a:ext cx="1514641" cy="1514658"/>
        </a:xfrm>
        <a:prstGeom xmlns:a="http://schemas.openxmlformats.org/drawingml/2006/main" prst="arc">
          <a:avLst>
            <a:gd name="adj1" fmla="val 11017237"/>
            <a:gd name="adj2" fmla="val 3304048"/>
          </a:avLst>
        </a:prstGeom>
        <a:ln xmlns:a="http://schemas.openxmlformats.org/drawingml/2006/main" w="6350">
          <a:solidFill>
            <a:schemeClr val="accent3"/>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dr:relSizeAnchor xmlns:cdr="http://schemas.openxmlformats.org/drawingml/2006/chartDrawing">
    <cdr:from>
      <cdr:x>0.18839</cdr:x>
      <cdr:y>0.04045</cdr:y>
    </cdr:from>
    <cdr:to>
      <cdr:x>0.78172</cdr:x>
      <cdr:y>0.91076</cdr:y>
    </cdr:to>
    <cdr:sp macro="" textlink="">
      <cdr:nvSpPr>
        <cdr:cNvPr id="7" name="Arc 6">
          <a:extLst xmlns:a="http://schemas.openxmlformats.org/drawingml/2006/main">
            <a:ext uri="{FF2B5EF4-FFF2-40B4-BE49-F238E27FC236}">
              <a16:creationId xmlns:a16="http://schemas.microsoft.com/office/drawing/2014/main" id="{4863D3D9-BA46-BC85-E60F-DABCBED5FBC8}"/>
            </a:ext>
          </a:extLst>
        </cdr:cNvPr>
        <cdr:cNvSpPr/>
      </cdr:nvSpPr>
      <cdr:spPr bwMode="gray">
        <a:xfrm xmlns:a="http://schemas.openxmlformats.org/drawingml/2006/main">
          <a:off x="480918" y="70398"/>
          <a:ext cx="1514642" cy="1514657"/>
        </a:xfrm>
        <a:prstGeom xmlns:a="http://schemas.openxmlformats.org/drawingml/2006/main" prst="arc">
          <a:avLst>
            <a:gd name="adj1" fmla="val 3649629"/>
            <a:gd name="adj2" fmla="val 10608271"/>
          </a:avLst>
        </a:prstGeom>
        <a:ln xmlns:a="http://schemas.openxmlformats.org/drawingml/2006/main" w="6350">
          <a:solidFill>
            <a:schemeClr val="accent2"/>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userShapes>
</file>

<file path=ppt/drawings/drawing15.xml><?xml version="1.0" encoding="utf-8"?>
<c:userShapes xmlns:c="http://schemas.openxmlformats.org/drawingml/2006/chart">
  <cdr:relSizeAnchor xmlns:cdr="http://schemas.openxmlformats.org/drawingml/2006/chartDrawing">
    <cdr:from>
      <cdr:x>0.18069</cdr:x>
      <cdr:y>0.07887</cdr:y>
    </cdr:from>
    <cdr:to>
      <cdr:x>0.78594</cdr:x>
      <cdr:y>0.88595</cdr:y>
    </cdr:to>
    <cdr:sp macro="" textlink="">
      <cdr:nvSpPr>
        <cdr:cNvPr id="6" name="Arc 5">
          <a:extLst xmlns:a="http://schemas.openxmlformats.org/drawingml/2006/main">
            <a:ext uri="{FF2B5EF4-FFF2-40B4-BE49-F238E27FC236}">
              <a16:creationId xmlns:a16="http://schemas.microsoft.com/office/drawing/2014/main" id="{E54E2E44-7C08-B4AE-0129-9A578AC88B12}"/>
            </a:ext>
          </a:extLst>
        </cdr:cNvPr>
        <cdr:cNvSpPr/>
      </cdr:nvSpPr>
      <cdr:spPr bwMode="gray">
        <a:xfrm xmlns:a="http://schemas.openxmlformats.org/drawingml/2006/main">
          <a:off x="988756" y="323658"/>
          <a:ext cx="3311996" cy="3312004"/>
        </a:xfrm>
        <a:prstGeom xmlns:a="http://schemas.openxmlformats.org/drawingml/2006/main" prst="arc">
          <a:avLst>
            <a:gd name="adj1" fmla="val 11063831"/>
            <a:gd name="adj2" fmla="val 65059"/>
          </a:avLst>
        </a:prstGeom>
        <a:ln xmlns:a="http://schemas.openxmlformats.org/drawingml/2006/main" w="6350">
          <a:solidFill>
            <a:schemeClr val="accent3"/>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dr:relSizeAnchor xmlns:cdr="http://schemas.openxmlformats.org/drawingml/2006/chartDrawing">
    <cdr:from>
      <cdr:x>0.18069</cdr:x>
      <cdr:y>0.07887</cdr:y>
    </cdr:from>
    <cdr:to>
      <cdr:x>0.78594</cdr:x>
      <cdr:y>0.88595</cdr:y>
    </cdr:to>
    <cdr:sp macro="" textlink="">
      <cdr:nvSpPr>
        <cdr:cNvPr id="7" name="Arc 6">
          <a:extLst xmlns:a="http://schemas.openxmlformats.org/drawingml/2006/main">
            <a:ext uri="{FF2B5EF4-FFF2-40B4-BE49-F238E27FC236}">
              <a16:creationId xmlns:a16="http://schemas.microsoft.com/office/drawing/2014/main" id="{4863D3D9-BA46-BC85-E60F-DABCBED5FBC8}"/>
            </a:ext>
          </a:extLst>
        </cdr:cNvPr>
        <cdr:cNvSpPr/>
      </cdr:nvSpPr>
      <cdr:spPr bwMode="gray">
        <a:xfrm xmlns:a="http://schemas.openxmlformats.org/drawingml/2006/main">
          <a:off x="988756" y="323658"/>
          <a:ext cx="3311996" cy="3312004"/>
        </a:xfrm>
        <a:prstGeom xmlns:a="http://schemas.openxmlformats.org/drawingml/2006/main" prst="arc">
          <a:avLst>
            <a:gd name="adj1" fmla="val 470367"/>
            <a:gd name="adj2" fmla="val 10161485"/>
          </a:avLst>
        </a:prstGeom>
        <a:ln xmlns:a="http://schemas.openxmlformats.org/drawingml/2006/main" w="6350">
          <a:solidFill>
            <a:schemeClr val="accent2"/>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userShapes>
</file>

<file path=ppt/drawings/drawing16.xml><?xml version="1.0" encoding="utf-8"?>
<c:userShapes xmlns:c="http://schemas.openxmlformats.org/drawingml/2006/chart">
  <cdr:relSizeAnchor xmlns:cdr="http://schemas.openxmlformats.org/drawingml/2006/chartDrawing">
    <cdr:from>
      <cdr:x>0.18802</cdr:x>
      <cdr:y>0.04515</cdr:y>
    </cdr:from>
    <cdr:to>
      <cdr:x>0.78135</cdr:x>
      <cdr:y>0.91546</cdr:y>
    </cdr:to>
    <cdr:sp macro="" textlink="">
      <cdr:nvSpPr>
        <cdr:cNvPr id="6" name="Arc 5">
          <a:extLst xmlns:a="http://schemas.openxmlformats.org/drawingml/2006/main">
            <a:ext uri="{FF2B5EF4-FFF2-40B4-BE49-F238E27FC236}">
              <a16:creationId xmlns:a16="http://schemas.microsoft.com/office/drawing/2014/main" id="{E54E2E44-7C08-B4AE-0129-9A578AC88B12}"/>
            </a:ext>
          </a:extLst>
        </cdr:cNvPr>
        <cdr:cNvSpPr/>
      </cdr:nvSpPr>
      <cdr:spPr bwMode="gray">
        <a:xfrm xmlns:a="http://schemas.openxmlformats.org/drawingml/2006/main">
          <a:off x="479974" y="78577"/>
          <a:ext cx="1514641" cy="1514658"/>
        </a:xfrm>
        <a:prstGeom xmlns:a="http://schemas.openxmlformats.org/drawingml/2006/main" prst="arc">
          <a:avLst>
            <a:gd name="adj1" fmla="val 11017237"/>
            <a:gd name="adj2" fmla="val 202614"/>
          </a:avLst>
        </a:prstGeom>
        <a:ln xmlns:a="http://schemas.openxmlformats.org/drawingml/2006/main" w="6350">
          <a:solidFill>
            <a:schemeClr val="accent3"/>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dr:relSizeAnchor xmlns:cdr="http://schemas.openxmlformats.org/drawingml/2006/chartDrawing">
    <cdr:from>
      <cdr:x>0.18839</cdr:x>
      <cdr:y>0.04045</cdr:y>
    </cdr:from>
    <cdr:to>
      <cdr:x>0.78172</cdr:x>
      <cdr:y>0.91076</cdr:y>
    </cdr:to>
    <cdr:sp macro="" textlink="">
      <cdr:nvSpPr>
        <cdr:cNvPr id="7" name="Arc 6">
          <a:extLst xmlns:a="http://schemas.openxmlformats.org/drawingml/2006/main">
            <a:ext uri="{FF2B5EF4-FFF2-40B4-BE49-F238E27FC236}">
              <a16:creationId xmlns:a16="http://schemas.microsoft.com/office/drawing/2014/main" id="{4863D3D9-BA46-BC85-E60F-DABCBED5FBC8}"/>
            </a:ext>
          </a:extLst>
        </cdr:cNvPr>
        <cdr:cNvSpPr/>
      </cdr:nvSpPr>
      <cdr:spPr bwMode="gray">
        <a:xfrm xmlns:a="http://schemas.openxmlformats.org/drawingml/2006/main">
          <a:off x="480918" y="70398"/>
          <a:ext cx="1514642" cy="1514657"/>
        </a:xfrm>
        <a:prstGeom xmlns:a="http://schemas.openxmlformats.org/drawingml/2006/main" prst="arc">
          <a:avLst>
            <a:gd name="adj1" fmla="val 664500"/>
            <a:gd name="adj2" fmla="val 10133480"/>
          </a:avLst>
        </a:prstGeom>
        <a:ln xmlns:a="http://schemas.openxmlformats.org/drawingml/2006/main" w="6350">
          <a:solidFill>
            <a:schemeClr val="accent2"/>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userShapes>
</file>

<file path=ppt/drawings/drawing17.xml><?xml version="1.0" encoding="utf-8"?>
<c:userShapes xmlns:c="http://schemas.openxmlformats.org/drawingml/2006/chart">
  <cdr:relSizeAnchor xmlns:cdr="http://schemas.openxmlformats.org/drawingml/2006/chartDrawing">
    <cdr:from>
      <cdr:x>0.07668</cdr:x>
      <cdr:y>0.04907</cdr:y>
    </cdr:from>
    <cdr:to>
      <cdr:x>0.92332</cdr:x>
      <cdr:y>0.8147</cdr:y>
    </cdr:to>
    <cdr:sp macro="" textlink="">
      <cdr:nvSpPr>
        <cdr:cNvPr id="3" name="Rectangle 2">
          <a:extLst xmlns:a="http://schemas.openxmlformats.org/drawingml/2006/main">
            <a:ext uri="{FF2B5EF4-FFF2-40B4-BE49-F238E27FC236}">
              <a16:creationId xmlns:a16="http://schemas.microsoft.com/office/drawing/2014/main" id="{92C026EC-8882-97C2-E092-B41FCA8451F5}"/>
            </a:ext>
          </a:extLst>
        </cdr:cNvPr>
        <cdr:cNvSpPr/>
      </cdr:nvSpPr>
      <cdr:spPr bwMode="gray">
        <a:xfrm xmlns:a="http://schemas.openxmlformats.org/drawingml/2006/main">
          <a:off x="419576" y="201388"/>
          <a:ext cx="4632960" cy="3141887"/>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fr-FR" sz="1600" dirty="0">
            <a:solidFill>
              <a:schemeClr val="tx1"/>
            </a:solidFill>
          </a:endParaRPr>
        </a:p>
      </cdr:txBody>
    </cdr:sp>
  </cdr:relSizeAnchor>
  <cdr:relSizeAnchor xmlns:cdr="http://schemas.openxmlformats.org/drawingml/2006/chartDrawing">
    <cdr:from>
      <cdr:x>0.3914</cdr:x>
      <cdr:y>0.00027</cdr:y>
    </cdr:from>
    <cdr:to>
      <cdr:x>0.6086</cdr:x>
      <cdr:y>0.09788</cdr:y>
    </cdr:to>
    <cdr:sp macro="" textlink="">
      <cdr:nvSpPr>
        <cdr:cNvPr id="4" name="ZoneTexte 13">
          <a:extLst xmlns:a="http://schemas.openxmlformats.org/drawingml/2006/main">
            <a:ext uri="{FF2B5EF4-FFF2-40B4-BE49-F238E27FC236}">
              <a16:creationId xmlns:a16="http://schemas.microsoft.com/office/drawing/2014/main" id="{657B3789-A75E-D6FD-9A87-6341A86B069B}"/>
            </a:ext>
          </a:extLst>
        </cdr:cNvPr>
        <cdr:cNvSpPr txBox="1"/>
      </cdr:nvSpPr>
      <cdr:spPr bwMode="gray">
        <a:xfrm xmlns:a="http://schemas.openxmlformats.org/drawingml/2006/main">
          <a:off x="2141775" y="1092"/>
          <a:ext cx="1188561" cy="400592"/>
        </a:xfrm>
        <a:prstGeom xmlns:a="http://schemas.openxmlformats.org/drawingml/2006/main" prst="rect">
          <a:avLst/>
        </a:prstGeom>
        <a:solidFill xmlns:a="http://schemas.openxmlformats.org/drawingml/2006/main">
          <a:schemeClr val="bg1"/>
        </a:solidFill>
      </cdr:spPr>
      <cdr:txBody>
        <a:bodyPr xmlns:a="http://schemas.openxmlformats.org/drawingml/2006/main" wrap="none" lIns="0" tIns="0" rIns="0" bIns="0" rtlCol="0" anchor="ctr">
          <a:noAutofit/>
        </a:bodyPr>
        <a:lstStyle xmlns:a="http://schemas.openxmlformats.org/drawingml/2006/main">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120000"/>
            </a:lnSpc>
            <a:buSzPct val="80000"/>
          </a:pPr>
          <a:r>
            <a:rPr lang="fr-FR" sz="1000" dirty="0"/>
            <a:t>Franciliens</a:t>
          </a:r>
          <a:endParaRPr lang="fr-FR" sz="1400" dirty="0"/>
        </a:p>
      </cdr:txBody>
    </cdr:sp>
  </cdr:relSizeAnchor>
</c:userShapes>
</file>

<file path=ppt/drawings/drawing18.xml><?xml version="1.0" encoding="utf-8"?>
<c:userShapes xmlns:c="http://schemas.openxmlformats.org/drawingml/2006/chart">
  <cdr:relSizeAnchor xmlns:cdr="http://schemas.openxmlformats.org/drawingml/2006/chartDrawing">
    <cdr:from>
      <cdr:x>0.07668</cdr:x>
      <cdr:y>0.04907</cdr:y>
    </cdr:from>
    <cdr:to>
      <cdr:x>0.92332</cdr:x>
      <cdr:y>0.8147</cdr:y>
    </cdr:to>
    <cdr:sp macro="" textlink="">
      <cdr:nvSpPr>
        <cdr:cNvPr id="3" name="Rectangle 2">
          <a:extLst xmlns:a="http://schemas.openxmlformats.org/drawingml/2006/main">
            <a:ext uri="{FF2B5EF4-FFF2-40B4-BE49-F238E27FC236}">
              <a16:creationId xmlns:a16="http://schemas.microsoft.com/office/drawing/2014/main" id="{92C026EC-8882-97C2-E092-B41FCA8451F5}"/>
            </a:ext>
          </a:extLst>
        </cdr:cNvPr>
        <cdr:cNvSpPr/>
      </cdr:nvSpPr>
      <cdr:spPr bwMode="gray">
        <a:xfrm xmlns:a="http://schemas.openxmlformats.org/drawingml/2006/main">
          <a:off x="419576" y="201388"/>
          <a:ext cx="4632960" cy="3141887"/>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fr-FR" sz="1600" dirty="0">
            <a:solidFill>
              <a:schemeClr val="tx1"/>
            </a:solidFill>
          </a:endParaRPr>
        </a:p>
      </cdr:txBody>
    </cdr:sp>
  </cdr:relSizeAnchor>
  <cdr:relSizeAnchor xmlns:cdr="http://schemas.openxmlformats.org/drawingml/2006/chartDrawing">
    <cdr:from>
      <cdr:x>0.3914</cdr:x>
      <cdr:y>0.00027</cdr:y>
    </cdr:from>
    <cdr:to>
      <cdr:x>0.6086</cdr:x>
      <cdr:y>0.09788</cdr:y>
    </cdr:to>
    <cdr:sp macro="" textlink="">
      <cdr:nvSpPr>
        <cdr:cNvPr id="4" name="ZoneTexte 13">
          <a:extLst xmlns:a="http://schemas.openxmlformats.org/drawingml/2006/main">
            <a:ext uri="{FF2B5EF4-FFF2-40B4-BE49-F238E27FC236}">
              <a16:creationId xmlns:a16="http://schemas.microsoft.com/office/drawing/2014/main" id="{657B3789-A75E-D6FD-9A87-6341A86B069B}"/>
            </a:ext>
          </a:extLst>
        </cdr:cNvPr>
        <cdr:cNvSpPr txBox="1"/>
      </cdr:nvSpPr>
      <cdr:spPr bwMode="gray">
        <a:xfrm xmlns:a="http://schemas.openxmlformats.org/drawingml/2006/main">
          <a:off x="2141775" y="1092"/>
          <a:ext cx="1188561" cy="400592"/>
        </a:xfrm>
        <a:prstGeom xmlns:a="http://schemas.openxmlformats.org/drawingml/2006/main" prst="rect">
          <a:avLst/>
        </a:prstGeom>
        <a:solidFill xmlns:a="http://schemas.openxmlformats.org/drawingml/2006/main">
          <a:schemeClr val="bg1"/>
        </a:solidFill>
      </cdr:spPr>
      <cdr:txBody>
        <a:bodyPr xmlns:a="http://schemas.openxmlformats.org/drawingml/2006/main" wrap="none" lIns="0" tIns="0" rIns="0" bIns="0" rtlCol="0" anchor="ctr">
          <a:noAutofit/>
        </a:bodyPr>
        <a:lstStyle xmlns:a="http://schemas.openxmlformats.org/drawingml/2006/main">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120000"/>
            </a:lnSpc>
            <a:buSzPct val="80000"/>
          </a:pPr>
          <a:r>
            <a:rPr lang="fr-FR" sz="1000" dirty="0"/>
            <a:t>Habitants de Seine-Saint-Denis</a:t>
          </a:r>
        </a:p>
      </cdr:txBody>
    </cdr:sp>
  </cdr:relSizeAnchor>
</c:userShapes>
</file>

<file path=ppt/drawings/drawing19.xml><?xml version="1.0" encoding="utf-8"?>
<c:userShapes xmlns:c="http://schemas.openxmlformats.org/drawingml/2006/chart">
  <cdr:relSizeAnchor xmlns:cdr="http://schemas.openxmlformats.org/drawingml/2006/chartDrawing">
    <cdr:from>
      <cdr:x>0.18069</cdr:x>
      <cdr:y>0.07887</cdr:y>
    </cdr:from>
    <cdr:to>
      <cdr:x>0.78594</cdr:x>
      <cdr:y>0.88595</cdr:y>
    </cdr:to>
    <cdr:sp macro="" textlink="">
      <cdr:nvSpPr>
        <cdr:cNvPr id="6" name="Arc 5">
          <a:extLst xmlns:a="http://schemas.openxmlformats.org/drawingml/2006/main">
            <a:ext uri="{FF2B5EF4-FFF2-40B4-BE49-F238E27FC236}">
              <a16:creationId xmlns:a16="http://schemas.microsoft.com/office/drawing/2014/main" id="{E54E2E44-7C08-B4AE-0129-9A578AC88B12}"/>
            </a:ext>
          </a:extLst>
        </cdr:cNvPr>
        <cdr:cNvSpPr/>
      </cdr:nvSpPr>
      <cdr:spPr bwMode="gray">
        <a:xfrm xmlns:a="http://schemas.openxmlformats.org/drawingml/2006/main">
          <a:off x="995924" y="328104"/>
          <a:ext cx="3336005" cy="3357497"/>
        </a:xfrm>
        <a:prstGeom xmlns:a="http://schemas.openxmlformats.org/drawingml/2006/main" prst="arc">
          <a:avLst>
            <a:gd name="adj1" fmla="val 11017237"/>
            <a:gd name="adj2" fmla="val 1825844"/>
          </a:avLst>
        </a:prstGeom>
        <a:ln xmlns:a="http://schemas.openxmlformats.org/drawingml/2006/main" w="6350">
          <a:solidFill>
            <a:schemeClr val="accent3"/>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dr:relSizeAnchor xmlns:cdr="http://schemas.openxmlformats.org/drawingml/2006/chartDrawing">
    <cdr:from>
      <cdr:x>0.18069</cdr:x>
      <cdr:y>0.07887</cdr:y>
    </cdr:from>
    <cdr:to>
      <cdr:x>0.78594</cdr:x>
      <cdr:y>0.88595</cdr:y>
    </cdr:to>
    <cdr:sp macro="" textlink="">
      <cdr:nvSpPr>
        <cdr:cNvPr id="7" name="Arc 6">
          <a:extLst xmlns:a="http://schemas.openxmlformats.org/drawingml/2006/main">
            <a:ext uri="{FF2B5EF4-FFF2-40B4-BE49-F238E27FC236}">
              <a16:creationId xmlns:a16="http://schemas.microsoft.com/office/drawing/2014/main" id="{4863D3D9-BA46-BC85-E60F-DABCBED5FBC8}"/>
            </a:ext>
          </a:extLst>
        </cdr:cNvPr>
        <cdr:cNvSpPr/>
      </cdr:nvSpPr>
      <cdr:spPr bwMode="gray">
        <a:xfrm xmlns:a="http://schemas.openxmlformats.org/drawingml/2006/main">
          <a:off x="995924" y="328104"/>
          <a:ext cx="3336005" cy="3357497"/>
        </a:xfrm>
        <a:prstGeom xmlns:a="http://schemas.openxmlformats.org/drawingml/2006/main" prst="arc">
          <a:avLst>
            <a:gd name="adj1" fmla="val 2059341"/>
            <a:gd name="adj2" fmla="val 10510174"/>
          </a:avLst>
        </a:prstGeom>
        <a:ln xmlns:a="http://schemas.openxmlformats.org/drawingml/2006/main" w="6350">
          <a:solidFill>
            <a:schemeClr val="accent2"/>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userShapes>
</file>

<file path=ppt/drawings/drawing2.xml><?xml version="1.0" encoding="utf-8"?>
<c:userShapes xmlns:c="http://schemas.openxmlformats.org/drawingml/2006/chart">
  <cdr:relSizeAnchor xmlns:cdr="http://schemas.openxmlformats.org/drawingml/2006/chartDrawing">
    <cdr:from>
      <cdr:x>0.07668</cdr:x>
      <cdr:y>0.04907</cdr:y>
    </cdr:from>
    <cdr:to>
      <cdr:x>0.92332</cdr:x>
      <cdr:y>0.8147</cdr:y>
    </cdr:to>
    <cdr:sp macro="" textlink="">
      <cdr:nvSpPr>
        <cdr:cNvPr id="3" name="Rectangle 2">
          <a:extLst xmlns:a="http://schemas.openxmlformats.org/drawingml/2006/main">
            <a:ext uri="{FF2B5EF4-FFF2-40B4-BE49-F238E27FC236}">
              <a16:creationId xmlns:a16="http://schemas.microsoft.com/office/drawing/2014/main" id="{92C026EC-8882-97C2-E092-B41FCA8451F5}"/>
            </a:ext>
          </a:extLst>
        </cdr:cNvPr>
        <cdr:cNvSpPr/>
      </cdr:nvSpPr>
      <cdr:spPr bwMode="gray">
        <a:xfrm xmlns:a="http://schemas.openxmlformats.org/drawingml/2006/main">
          <a:off x="419576" y="201388"/>
          <a:ext cx="4632960" cy="3141887"/>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fr-FR" sz="1600" dirty="0">
            <a:solidFill>
              <a:schemeClr val="tx1"/>
            </a:solidFill>
          </a:endParaRPr>
        </a:p>
      </cdr:txBody>
    </cdr:sp>
  </cdr:relSizeAnchor>
  <cdr:relSizeAnchor xmlns:cdr="http://schemas.openxmlformats.org/drawingml/2006/chartDrawing">
    <cdr:from>
      <cdr:x>0.3914</cdr:x>
      <cdr:y>0.00027</cdr:y>
    </cdr:from>
    <cdr:to>
      <cdr:x>0.6086</cdr:x>
      <cdr:y>0.09788</cdr:y>
    </cdr:to>
    <cdr:sp macro="" textlink="">
      <cdr:nvSpPr>
        <cdr:cNvPr id="4" name="ZoneTexte 13">
          <a:extLst xmlns:a="http://schemas.openxmlformats.org/drawingml/2006/main">
            <a:ext uri="{FF2B5EF4-FFF2-40B4-BE49-F238E27FC236}">
              <a16:creationId xmlns:a16="http://schemas.microsoft.com/office/drawing/2014/main" id="{657B3789-A75E-D6FD-9A87-6341A86B069B}"/>
            </a:ext>
          </a:extLst>
        </cdr:cNvPr>
        <cdr:cNvSpPr txBox="1"/>
      </cdr:nvSpPr>
      <cdr:spPr bwMode="gray">
        <a:xfrm xmlns:a="http://schemas.openxmlformats.org/drawingml/2006/main">
          <a:off x="2141775" y="1092"/>
          <a:ext cx="1188561" cy="400592"/>
        </a:xfrm>
        <a:prstGeom xmlns:a="http://schemas.openxmlformats.org/drawingml/2006/main" prst="rect">
          <a:avLst/>
        </a:prstGeom>
        <a:solidFill xmlns:a="http://schemas.openxmlformats.org/drawingml/2006/main">
          <a:schemeClr val="bg1"/>
        </a:solidFill>
      </cdr:spPr>
      <cdr:txBody>
        <a:bodyPr xmlns:a="http://schemas.openxmlformats.org/drawingml/2006/main" wrap="none" lIns="0" tIns="0" rIns="0" bIns="0" rtlCol="0" anchor="ctr">
          <a:noAutofit/>
        </a:bodyPr>
        <a:lstStyle xmlns:a="http://schemas.openxmlformats.org/drawingml/2006/main">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120000"/>
            </a:lnSpc>
            <a:buSzPct val="80000"/>
          </a:pPr>
          <a:r>
            <a:rPr lang="fr-FR" sz="1000" dirty="0"/>
            <a:t>Franciliens</a:t>
          </a:r>
          <a:endParaRPr lang="fr-FR" sz="1400" dirty="0"/>
        </a:p>
      </cdr:txBody>
    </cdr:sp>
  </cdr:relSizeAnchor>
</c:userShapes>
</file>

<file path=ppt/drawings/drawing20.xml><?xml version="1.0" encoding="utf-8"?>
<c:userShapes xmlns:c="http://schemas.openxmlformats.org/drawingml/2006/chart">
  <cdr:relSizeAnchor xmlns:cdr="http://schemas.openxmlformats.org/drawingml/2006/chartDrawing">
    <cdr:from>
      <cdr:x>0.18802</cdr:x>
      <cdr:y>0.04515</cdr:y>
    </cdr:from>
    <cdr:to>
      <cdr:x>0.78135</cdr:x>
      <cdr:y>0.91546</cdr:y>
    </cdr:to>
    <cdr:sp macro="" textlink="">
      <cdr:nvSpPr>
        <cdr:cNvPr id="6" name="Arc 5">
          <a:extLst xmlns:a="http://schemas.openxmlformats.org/drawingml/2006/main">
            <a:ext uri="{FF2B5EF4-FFF2-40B4-BE49-F238E27FC236}">
              <a16:creationId xmlns:a16="http://schemas.microsoft.com/office/drawing/2014/main" id="{E54E2E44-7C08-B4AE-0129-9A578AC88B12}"/>
            </a:ext>
          </a:extLst>
        </cdr:cNvPr>
        <cdr:cNvSpPr/>
      </cdr:nvSpPr>
      <cdr:spPr bwMode="gray">
        <a:xfrm xmlns:a="http://schemas.openxmlformats.org/drawingml/2006/main">
          <a:off x="479974" y="78577"/>
          <a:ext cx="1514641" cy="1514658"/>
        </a:xfrm>
        <a:prstGeom xmlns:a="http://schemas.openxmlformats.org/drawingml/2006/main" prst="arc">
          <a:avLst>
            <a:gd name="adj1" fmla="val 11017237"/>
            <a:gd name="adj2" fmla="val 2070397"/>
          </a:avLst>
        </a:prstGeom>
        <a:ln xmlns:a="http://schemas.openxmlformats.org/drawingml/2006/main" w="6350">
          <a:solidFill>
            <a:schemeClr val="accent3"/>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dr:relSizeAnchor xmlns:cdr="http://schemas.openxmlformats.org/drawingml/2006/chartDrawing">
    <cdr:from>
      <cdr:x>0.18839</cdr:x>
      <cdr:y>0.04045</cdr:y>
    </cdr:from>
    <cdr:to>
      <cdr:x>0.78172</cdr:x>
      <cdr:y>0.91076</cdr:y>
    </cdr:to>
    <cdr:sp macro="" textlink="">
      <cdr:nvSpPr>
        <cdr:cNvPr id="7" name="Arc 6">
          <a:extLst xmlns:a="http://schemas.openxmlformats.org/drawingml/2006/main">
            <a:ext uri="{FF2B5EF4-FFF2-40B4-BE49-F238E27FC236}">
              <a16:creationId xmlns:a16="http://schemas.microsoft.com/office/drawing/2014/main" id="{4863D3D9-BA46-BC85-E60F-DABCBED5FBC8}"/>
            </a:ext>
          </a:extLst>
        </cdr:cNvPr>
        <cdr:cNvSpPr/>
      </cdr:nvSpPr>
      <cdr:spPr bwMode="gray">
        <a:xfrm xmlns:a="http://schemas.openxmlformats.org/drawingml/2006/main">
          <a:off x="480918" y="70398"/>
          <a:ext cx="1514642" cy="1514657"/>
        </a:xfrm>
        <a:prstGeom xmlns:a="http://schemas.openxmlformats.org/drawingml/2006/main" prst="arc">
          <a:avLst>
            <a:gd name="adj1" fmla="val 2406513"/>
            <a:gd name="adj2" fmla="val 10133480"/>
          </a:avLst>
        </a:prstGeom>
        <a:ln xmlns:a="http://schemas.openxmlformats.org/drawingml/2006/main" w="6350">
          <a:solidFill>
            <a:schemeClr val="accent2"/>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userShapes>
</file>

<file path=ppt/drawings/drawing21.xml><?xml version="1.0" encoding="utf-8"?>
<c:userShapes xmlns:c="http://schemas.openxmlformats.org/drawingml/2006/chart">
  <cdr:relSizeAnchor xmlns:cdr="http://schemas.openxmlformats.org/drawingml/2006/chartDrawing">
    <cdr:from>
      <cdr:x>0.21536</cdr:x>
      <cdr:y>0.02508</cdr:y>
    </cdr:from>
    <cdr:to>
      <cdr:x>0.82061</cdr:x>
      <cdr:y>0.83216</cdr:y>
    </cdr:to>
    <cdr:sp macro="" textlink="">
      <cdr:nvSpPr>
        <cdr:cNvPr id="6" name="Arc 5">
          <a:extLst xmlns:a="http://schemas.openxmlformats.org/drawingml/2006/main">
            <a:ext uri="{FF2B5EF4-FFF2-40B4-BE49-F238E27FC236}">
              <a16:creationId xmlns:a16="http://schemas.microsoft.com/office/drawing/2014/main" id="{E54E2E44-7C08-B4AE-0129-9A578AC88B12}"/>
            </a:ext>
          </a:extLst>
        </cdr:cNvPr>
        <cdr:cNvSpPr/>
      </cdr:nvSpPr>
      <cdr:spPr bwMode="gray">
        <a:xfrm xmlns:a="http://schemas.openxmlformats.org/drawingml/2006/main">
          <a:off x="1178474" y="102920"/>
          <a:ext cx="3311997" cy="3312005"/>
        </a:xfrm>
        <a:prstGeom xmlns:a="http://schemas.openxmlformats.org/drawingml/2006/main" prst="arc">
          <a:avLst>
            <a:gd name="adj1" fmla="val 11017237"/>
            <a:gd name="adj2" fmla="val 7609353"/>
          </a:avLst>
        </a:prstGeom>
        <a:ln xmlns:a="http://schemas.openxmlformats.org/drawingml/2006/main" w="6350">
          <a:solidFill>
            <a:schemeClr val="accent3"/>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userShapes>
</file>

<file path=ppt/drawings/drawing22.xml><?xml version="1.0" encoding="utf-8"?>
<c:userShapes xmlns:c="http://schemas.openxmlformats.org/drawingml/2006/chart">
  <cdr:relSizeAnchor xmlns:cdr="http://schemas.openxmlformats.org/drawingml/2006/chartDrawing">
    <cdr:from>
      <cdr:x>0.43037</cdr:x>
      <cdr:y>0</cdr:y>
    </cdr:from>
    <cdr:to>
      <cdr:x>0.85039</cdr:x>
      <cdr:y>0.85315</cdr:y>
    </cdr:to>
    <cdr:sp macro="" textlink="">
      <cdr:nvSpPr>
        <cdr:cNvPr id="6" name="Arc 5">
          <a:extLst xmlns:a="http://schemas.openxmlformats.org/drawingml/2006/main">
            <a:ext uri="{FF2B5EF4-FFF2-40B4-BE49-F238E27FC236}">
              <a16:creationId xmlns:a16="http://schemas.microsoft.com/office/drawing/2014/main" id="{E54E2E44-7C08-B4AE-0129-9A578AC88B12}"/>
            </a:ext>
          </a:extLst>
        </cdr:cNvPr>
        <cdr:cNvSpPr/>
      </cdr:nvSpPr>
      <cdr:spPr bwMode="gray">
        <a:xfrm xmlns:a="http://schemas.openxmlformats.org/drawingml/2006/main">
          <a:off x="3393636" y="-2257790"/>
          <a:ext cx="3312000" cy="3312000"/>
        </a:xfrm>
        <a:prstGeom xmlns:a="http://schemas.openxmlformats.org/drawingml/2006/main" prst="arc">
          <a:avLst>
            <a:gd name="adj1" fmla="val 11017237"/>
            <a:gd name="adj2" fmla="val 7948584"/>
          </a:avLst>
        </a:prstGeom>
        <a:ln xmlns:a="http://schemas.openxmlformats.org/drawingml/2006/main" w="6350">
          <a:solidFill>
            <a:schemeClr val="accent3"/>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userShapes>
</file>

<file path=ppt/drawings/drawing23.xml><?xml version="1.0" encoding="utf-8"?>
<c:userShapes xmlns:c="http://schemas.openxmlformats.org/drawingml/2006/chart">
  <cdr:relSizeAnchor xmlns:cdr="http://schemas.openxmlformats.org/drawingml/2006/chartDrawing">
    <cdr:from>
      <cdr:x>0.19042</cdr:x>
      <cdr:y>0.05937</cdr:y>
    </cdr:from>
    <cdr:to>
      <cdr:x>0.67947</cdr:x>
      <cdr:y>0.71151</cdr:y>
    </cdr:to>
    <cdr:sp macro="" textlink="">
      <cdr:nvSpPr>
        <cdr:cNvPr id="6" name="Arc 5">
          <a:extLst xmlns:a="http://schemas.openxmlformats.org/drawingml/2006/main">
            <a:ext uri="{FF2B5EF4-FFF2-40B4-BE49-F238E27FC236}">
              <a16:creationId xmlns:a16="http://schemas.microsoft.com/office/drawing/2014/main" id="{E54E2E44-7C08-B4AE-0129-9A578AC88B12}"/>
            </a:ext>
          </a:extLst>
        </cdr:cNvPr>
        <cdr:cNvSpPr>
          <a:spLocks xmlns:a="http://schemas.openxmlformats.org/drawingml/2006/main" noChangeAspect="1"/>
        </cdr:cNvSpPr>
      </cdr:nvSpPr>
      <cdr:spPr bwMode="gray">
        <a:xfrm xmlns:a="http://schemas.openxmlformats.org/drawingml/2006/main">
          <a:off x="1221899" y="289188"/>
          <a:ext cx="3138166" cy="3176536"/>
        </a:xfrm>
        <a:prstGeom xmlns:a="http://schemas.openxmlformats.org/drawingml/2006/main" prst="arc">
          <a:avLst>
            <a:gd name="adj1" fmla="val 11017237"/>
            <a:gd name="adj2" fmla="val 7736462"/>
          </a:avLst>
        </a:prstGeom>
        <a:ln xmlns:a="http://schemas.openxmlformats.org/drawingml/2006/main" w="6350">
          <a:solidFill>
            <a:schemeClr val="accent3"/>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userShapes>
</file>

<file path=ppt/drawings/drawing24.xml><?xml version="1.0" encoding="utf-8"?>
<c:userShapes xmlns:c="http://schemas.openxmlformats.org/drawingml/2006/chart">
  <cdr:relSizeAnchor xmlns:cdr="http://schemas.openxmlformats.org/drawingml/2006/chartDrawing">
    <cdr:from>
      <cdr:x>0.18069</cdr:x>
      <cdr:y>0.07887</cdr:y>
    </cdr:from>
    <cdr:to>
      <cdr:x>0.78594</cdr:x>
      <cdr:y>0.88595</cdr:y>
    </cdr:to>
    <cdr:sp macro="" textlink="">
      <cdr:nvSpPr>
        <cdr:cNvPr id="6" name="Arc 5">
          <a:extLst xmlns:a="http://schemas.openxmlformats.org/drawingml/2006/main">
            <a:ext uri="{FF2B5EF4-FFF2-40B4-BE49-F238E27FC236}">
              <a16:creationId xmlns:a16="http://schemas.microsoft.com/office/drawing/2014/main" id="{E54E2E44-7C08-B4AE-0129-9A578AC88B12}"/>
            </a:ext>
          </a:extLst>
        </cdr:cNvPr>
        <cdr:cNvSpPr/>
      </cdr:nvSpPr>
      <cdr:spPr bwMode="gray">
        <a:xfrm xmlns:a="http://schemas.openxmlformats.org/drawingml/2006/main">
          <a:off x="988756" y="323658"/>
          <a:ext cx="3311996" cy="3312004"/>
        </a:xfrm>
        <a:prstGeom xmlns:a="http://schemas.openxmlformats.org/drawingml/2006/main" prst="arc">
          <a:avLst>
            <a:gd name="adj1" fmla="val 11017237"/>
            <a:gd name="adj2" fmla="val 7901507"/>
          </a:avLst>
        </a:prstGeom>
        <a:ln xmlns:a="http://schemas.openxmlformats.org/drawingml/2006/main" w="6350">
          <a:solidFill>
            <a:schemeClr val="accent3"/>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dr:relSizeAnchor xmlns:cdr="http://schemas.openxmlformats.org/drawingml/2006/chartDrawing">
    <cdr:from>
      <cdr:x>0.18069</cdr:x>
      <cdr:y>0.07887</cdr:y>
    </cdr:from>
    <cdr:to>
      <cdr:x>0.78594</cdr:x>
      <cdr:y>0.88595</cdr:y>
    </cdr:to>
    <cdr:sp macro="" textlink="">
      <cdr:nvSpPr>
        <cdr:cNvPr id="7" name="Arc 6">
          <a:extLst xmlns:a="http://schemas.openxmlformats.org/drawingml/2006/main">
            <a:ext uri="{FF2B5EF4-FFF2-40B4-BE49-F238E27FC236}">
              <a16:creationId xmlns:a16="http://schemas.microsoft.com/office/drawing/2014/main" id="{4863D3D9-BA46-BC85-E60F-DABCBED5FBC8}"/>
            </a:ext>
          </a:extLst>
        </cdr:cNvPr>
        <cdr:cNvSpPr/>
      </cdr:nvSpPr>
      <cdr:spPr bwMode="gray">
        <a:xfrm xmlns:a="http://schemas.openxmlformats.org/drawingml/2006/main">
          <a:off x="988756" y="323658"/>
          <a:ext cx="3311996" cy="3312004"/>
        </a:xfrm>
        <a:prstGeom xmlns:a="http://schemas.openxmlformats.org/drawingml/2006/main" prst="arc">
          <a:avLst>
            <a:gd name="adj1" fmla="val 8023191"/>
            <a:gd name="adj2" fmla="val 10550384"/>
          </a:avLst>
        </a:prstGeom>
        <a:ln xmlns:a="http://schemas.openxmlformats.org/drawingml/2006/main" w="6350">
          <a:solidFill>
            <a:schemeClr val="accent2"/>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userShapes>
</file>

<file path=ppt/drawings/drawing3.xml><?xml version="1.0" encoding="utf-8"?>
<c:userShapes xmlns:c="http://schemas.openxmlformats.org/drawingml/2006/chart">
  <cdr:relSizeAnchor xmlns:cdr="http://schemas.openxmlformats.org/drawingml/2006/chartDrawing">
    <cdr:from>
      <cdr:x>0.18802</cdr:x>
      <cdr:y>0.04515</cdr:y>
    </cdr:from>
    <cdr:to>
      <cdr:x>0.78135</cdr:x>
      <cdr:y>0.91546</cdr:y>
    </cdr:to>
    <cdr:sp macro="" textlink="">
      <cdr:nvSpPr>
        <cdr:cNvPr id="6" name="Arc 5">
          <a:extLst xmlns:a="http://schemas.openxmlformats.org/drawingml/2006/main">
            <a:ext uri="{FF2B5EF4-FFF2-40B4-BE49-F238E27FC236}">
              <a16:creationId xmlns:a16="http://schemas.microsoft.com/office/drawing/2014/main" id="{E54E2E44-7C08-B4AE-0129-9A578AC88B12}"/>
            </a:ext>
          </a:extLst>
        </cdr:cNvPr>
        <cdr:cNvSpPr/>
      </cdr:nvSpPr>
      <cdr:spPr bwMode="gray">
        <a:xfrm xmlns:a="http://schemas.openxmlformats.org/drawingml/2006/main">
          <a:off x="479974" y="78577"/>
          <a:ext cx="1514641" cy="1514658"/>
        </a:xfrm>
        <a:prstGeom xmlns:a="http://schemas.openxmlformats.org/drawingml/2006/main" prst="arc">
          <a:avLst>
            <a:gd name="adj1" fmla="val 11017237"/>
            <a:gd name="adj2" fmla="val 5068117"/>
          </a:avLst>
        </a:prstGeom>
        <a:ln xmlns:a="http://schemas.openxmlformats.org/drawingml/2006/main" w="6350">
          <a:solidFill>
            <a:schemeClr val="accent3"/>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dr:relSizeAnchor xmlns:cdr="http://schemas.openxmlformats.org/drawingml/2006/chartDrawing">
    <cdr:from>
      <cdr:x>0.18839</cdr:x>
      <cdr:y>0.04045</cdr:y>
    </cdr:from>
    <cdr:to>
      <cdr:x>0.78172</cdr:x>
      <cdr:y>0.91076</cdr:y>
    </cdr:to>
    <cdr:sp macro="" textlink="">
      <cdr:nvSpPr>
        <cdr:cNvPr id="7" name="Arc 6">
          <a:extLst xmlns:a="http://schemas.openxmlformats.org/drawingml/2006/main">
            <a:ext uri="{FF2B5EF4-FFF2-40B4-BE49-F238E27FC236}">
              <a16:creationId xmlns:a16="http://schemas.microsoft.com/office/drawing/2014/main" id="{4863D3D9-BA46-BC85-E60F-DABCBED5FBC8}"/>
            </a:ext>
          </a:extLst>
        </cdr:cNvPr>
        <cdr:cNvSpPr/>
      </cdr:nvSpPr>
      <cdr:spPr bwMode="gray">
        <a:xfrm xmlns:a="http://schemas.openxmlformats.org/drawingml/2006/main">
          <a:off x="480918" y="70398"/>
          <a:ext cx="1514642" cy="1514657"/>
        </a:xfrm>
        <a:prstGeom xmlns:a="http://schemas.openxmlformats.org/drawingml/2006/main" prst="arc">
          <a:avLst>
            <a:gd name="adj1" fmla="val 5323569"/>
            <a:gd name="adj2" fmla="val 10608271"/>
          </a:avLst>
        </a:prstGeom>
        <a:ln xmlns:a="http://schemas.openxmlformats.org/drawingml/2006/main" w="6350">
          <a:solidFill>
            <a:schemeClr val="accent2"/>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userShapes>
</file>

<file path=ppt/drawings/drawing4.xml><?xml version="1.0" encoding="utf-8"?>
<c:userShapes xmlns:c="http://schemas.openxmlformats.org/drawingml/2006/chart">
  <cdr:relSizeAnchor xmlns:cdr="http://schemas.openxmlformats.org/drawingml/2006/chartDrawing">
    <cdr:from>
      <cdr:x>0.07668</cdr:x>
      <cdr:y>0.04907</cdr:y>
    </cdr:from>
    <cdr:to>
      <cdr:x>0.92332</cdr:x>
      <cdr:y>0.8147</cdr:y>
    </cdr:to>
    <cdr:sp macro="" textlink="">
      <cdr:nvSpPr>
        <cdr:cNvPr id="3" name="Rectangle 2">
          <a:extLst xmlns:a="http://schemas.openxmlformats.org/drawingml/2006/main">
            <a:ext uri="{FF2B5EF4-FFF2-40B4-BE49-F238E27FC236}">
              <a16:creationId xmlns:a16="http://schemas.microsoft.com/office/drawing/2014/main" id="{92C026EC-8882-97C2-E092-B41FCA8451F5}"/>
            </a:ext>
          </a:extLst>
        </cdr:cNvPr>
        <cdr:cNvSpPr/>
      </cdr:nvSpPr>
      <cdr:spPr bwMode="gray">
        <a:xfrm xmlns:a="http://schemas.openxmlformats.org/drawingml/2006/main">
          <a:off x="419576" y="201388"/>
          <a:ext cx="4632960" cy="3141887"/>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fr-FR" sz="1600" dirty="0">
            <a:solidFill>
              <a:schemeClr val="tx1"/>
            </a:solidFill>
          </a:endParaRPr>
        </a:p>
      </cdr:txBody>
    </cdr:sp>
  </cdr:relSizeAnchor>
  <cdr:relSizeAnchor xmlns:cdr="http://schemas.openxmlformats.org/drawingml/2006/chartDrawing">
    <cdr:from>
      <cdr:x>0.3914</cdr:x>
      <cdr:y>0.00027</cdr:y>
    </cdr:from>
    <cdr:to>
      <cdr:x>0.6086</cdr:x>
      <cdr:y>0.09788</cdr:y>
    </cdr:to>
    <cdr:sp macro="" textlink="">
      <cdr:nvSpPr>
        <cdr:cNvPr id="4" name="ZoneTexte 13">
          <a:extLst xmlns:a="http://schemas.openxmlformats.org/drawingml/2006/main">
            <a:ext uri="{FF2B5EF4-FFF2-40B4-BE49-F238E27FC236}">
              <a16:creationId xmlns:a16="http://schemas.microsoft.com/office/drawing/2014/main" id="{657B3789-A75E-D6FD-9A87-6341A86B069B}"/>
            </a:ext>
          </a:extLst>
        </cdr:cNvPr>
        <cdr:cNvSpPr txBox="1"/>
      </cdr:nvSpPr>
      <cdr:spPr bwMode="gray">
        <a:xfrm xmlns:a="http://schemas.openxmlformats.org/drawingml/2006/main">
          <a:off x="2141775" y="1092"/>
          <a:ext cx="1188561" cy="400592"/>
        </a:xfrm>
        <a:prstGeom xmlns:a="http://schemas.openxmlformats.org/drawingml/2006/main" prst="rect">
          <a:avLst/>
        </a:prstGeom>
        <a:solidFill xmlns:a="http://schemas.openxmlformats.org/drawingml/2006/main">
          <a:schemeClr val="bg1"/>
        </a:solidFill>
      </cdr:spPr>
      <cdr:txBody>
        <a:bodyPr xmlns:a="http://schemas.openxmlformats.org/drawingml/2006/main" wrap="none" lIns="0" tIns="0" rIns="0" bIns="0" rtlCol="0" anchor="ctr">
          <a:noAutofit/>
        </a:bodyPr>
        <a:lstStyle xmlns:a="http://schemas.openxmlformats.org/drawingml/2006/main">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120000"/>
            </a:lnSpc>
            <a:buSzPct val="80000"/>
          </a:pPr>
          <a:r>
            <a:rPr lang="fr-FR" sz="1000" dirty="0"/>
            <a:t>Habitants de Seine-Saint-Denis</a:t>
          </a:r>
          <a:endParaRPr lang="fr-FR" sz="1400" dirty="0"/>
        </a:p>
      </cdr:txBody>
    </cdr:sp>
  </cdr:relSizeAnchor>
</c:userShapes>
</file>

<file path=ppt/drawings/drawing5.xml><?xml version="1.0" encoding="utf-8"?>
<c:userShapes xmlns:c="http://schemas.openxmlformats.org/drawingml/2006/chart">
  <cdr:relSizeAnchor xmlns:cdr="http://schemas.openxmlformats.org/drawingml/2006/chartDrawing">
    <cdr:from>
      <cdr:x>0.07668</cdr:x>
      <cdr:y>0.04907</cdr:y>
    </cdr:from>
    <cdr:to>
      <cdr:x>0.92332</cdr:x>
      <cdr:y>0.8147</cdr:y>
    </cdr:to>
    <cdr:sp macro="" textlink="">
      <cdr:nvSpPr>
        <cdr:cNvPr id="3" name="Rectangle 2">
          <a:extLst xmlns:a="http://schemas.openxmlformats.org/drawingml/2006/main">
            <a:ext uri="{FF2B5EF4-FFF2-40B4-BE49-F238E27FC236}">
              <a16:creationId xmlns:a16="http://schemas.microsoft.com/office/drawing/2014/main" id="{92C026EC-8882-97C2-E092-B41FCA8451F5}"/>
            </a:ext>
          </a:extLst>
        </cdr:cNvPr>
        <cdr:cNvSpPr/>
      </cdr:nvSpPr>
      <cdr:spPr bwMode="gray">
        <a:xfrm xmlns:a="http://schemas.openxmlformats.org/drawingml/2006/main">
          <a:off x="419576" y="201388"/>
          <a:ext cx="4632960" cy="3141887"/>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fr-FR" sz="1600" dirty="0">
            <a:solidFill>
              <a:schemeClr val="tx1"/>
            </a:solidFill>
          </a:endParaRPr>
        </a:p>
      </cdr:txBody>
    </cdr:sp>
  </cdr:relSizeAnchor>
  <cdr:relSizeAnchor xmlns:cdr="http://schemas.openxmlformats.org/drawingml/2006/chartDrawing">
    <cdr:from>
      <cdr:x>0.3914</cdr:x>
      <cdr:y>0.00027</cdr:y>
    </cdr:from>
    <cdr:to>
      <cdr:x>0.6086</cdr:x>
      <cdr:y>0.09788</cdr:y>
    </cdr:to>
    <cdr:sp macro="" textlink="">
      <cdr:nvSpPr>
        <cdr:cNvPr id="4" name="ZoneTexte 13">
          <a:extLst xmlns:a="http://schemas.openxmlformats.org/drawingml/2006/main">
            <a:ext uri="{FF2B5EF4-FFF2-40B4-BE49-F238E27FC236}">
              <a16:creationId xmlns:a16="http://schemas.microsoft.com/office/drawing/2014/main" id="{657B3789-A75E-D6FD-9A87-6341A86B069B}"/>
            </a:ext>
          </a:extLst>
        </cdr:cNvPr>
        <cdr:cNvSpPr txBox="1"/>
      </cdr:nvSpPr>
      <cdr:spPr bwMode="gray">
        <a:xfrm xmlns:a="http://schemas.openxmlformats.org/drawingml/2006/main">
          <a:off x="2141775" y="1092"/>
          <a:ext cx="1188561" cy="400592"/>
        </a:xfrm>
        <a:prstGeom xmlns:a="http://schemas.openxmlformats.org/drawingml/2006/main" prst="rect">
          <a:avLst/>
        </a:prstGeom>
        <a:solidFill xmlns:a="http://schemas.openxmlformats.org/drawingml/2006/main">
          <a:schemeClr val="bg1"/>
        </a:solidFill>
      </cdr:spPr>
      <cdr:txBody>
        <a:bodyPr xmlns:a="http://schemas.openxmlformats.org/drawingml/2006/main" wrap="none" lIns="0" tIns="0" rIns="0" bIns="0" rtlCol="0" anchor="ctr">
          <a:noAutofit/>
        </a:bodyPr>
        <a:lstStyle xmlns:a="http://schemas.openxmlformats.org/drawingml/2006/main">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120000"/>
            </a:lnSpc>
            <a:buSzPct val="80000"/>
          </a:pPr>
          <a:r>
            <a:rPr lang="fr-FR" sz="1000" dirty="0"/>
            <a:t>Français</a:t>
          </a:r>
          <a:endParaRPr lang="fr-FR" sz="1400" dirty="0"/>
        </a:p>
      </cdr:txBody>
    </cdr:sp>
  </cdr:relSizeAnchor>
</c:userShapes>
</file>

<file path=ppt/drawings/drawing6.xml><?xml version="1.0" encoding="utf-8"?>
<c:userShapes xmlns:c="http://schemas.openxmlformats.org/drawingml/2006/chart">
  <cdr:relSizeAnchor xmlns:cdr="http://schemas.openxmlformats.org/drawingml/2006/chartDrawing">
    <cdr:from>
      <cdr:x>0.18069</cdr:x>
      <cdr:y>0.07887</cdr:y>
    </cdr:from>
    <cdr:to>
      <cdr:x>0.78594</cdr:x>
      <cdr:y>0.88595</cdr:y>
    </cdr:to>
    <cdr:sp macro="" textlink="">
      <cdr:nvSpPr>
        <cdr:cNvPr id="6" name="Arc 5">
          <a:extLst xmlns:a="http://schemas.openxmlformats.org/drawingml/2006/main">
            <a:ext uri="{FF2B5EF4-FFF2-40B4-BE49-F238E27FC236}">
              <a16:creationId xmlns:a16="http://schemas.microsoft.com/office/drawing/2014/main" id="{E54E2E44-7C08-B4AE-0129-9A578AC88B12}"/>
            </a:ext>
          </a:extLst>
        </cdr:cNvPr>
        <cdr:cNvSpPr/>
      </cdr:nvSpPr>
      <cdr:spPr bwMode="gray">
        <a:xfrm xmlns:a="http://schemas.openxmlformats.org/drawingml/2006/main">
          <a:off x="988756" y="323658"/>
          <a:ext cx="3311996" cy="3312004"/>
        </a:xfrm>
        <a:prstGeom xmlns:a="http://schemas.openxmlformats.org/drawingml/2006/main" prst="arc">
          <a:avLst>
            <a:gd name="adj1" fmla="val 11017237"/>
            <a:gd name="adj2" fmla="val 5737266"/>
          </a:avLst>
        </a:prstGeom>
        <a:ln xmlns:a="http://schemas.openxmlformats.org/drawingml/2006/main" w="6350">
          <a:solidFill>
            <a:schemeClr val="accent3"/>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dr:relSizeAnchor xmlns:cdr="http://schemas.openxmlformats.org/drawingml/2006/chartDrawing">
    <cdr:from>
      <cdr:x>0.18069</cdr:x>
      <cdr:y>0.07887</cdr:y>
    </cdr:from>
    <cdr:to>
      <cdr:x>0.78594</cdr:x>
      <cdr:y>0.88595</cdr:y>
    </cdr:to>
    <cdr:sp macro="" textlink="">
      <cdr:nvSpPr>
        <cdr:cNvPr id="7" name="Arc 6">
          <a:extLst xmlns:a="http://schemas.openxmlformats.org/drawingml/2006/main">
            <a:ext uri="{FF2B5EF4-FFF2-40B4-BE49-F238E27FC236}">
              <a16:creationId xmlns:a16="http://schemas.microsoft.com/office/drawing/2014/main" id="{4863D3D9-BA46-BC85-E60F-DABCBED5FBC8}"/>
            </a:ext>
          </a:extLst>
        </cdr:cNvPr>
        <cdr:cNvSpPr/>
      </cdr:nvSpPr>
      <cdr:spPr bwMode="gray">
        <a:xfrm xmlns:a="http://schemas.openxmlformats.org/drawingml/2006/main">
          <a:off x="988756" y="323658"/>
          <a:ext cx="3311996" cy="3312004"/>
        </a:xfrm>
        <a:prstGeom xmlns:a="http://schemas.openxmlformats.org/drawingml/2006/main" prst="arc">
          <a:avLst>
            <a:gd name="adj1" fmla="val 5906637"/>
            <a:gd name="adj2" fmla="val 10340306"/>
          </a:avLst>
        </a:prstGeom>
        <a:ln xmlns:a="http://schemas.openxmlformats.org/drawingml/2006/main" w="6350">
          <a:solidFill>
            <a:schemeClr val="accent2"/>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userShapes>
</file>

<file path=ppt/drawings/drawing7.xml><?xml version="1.0" encoding="utf-8"?>
<c:userShapes xmlns:c="http://schemas.openxmlformats.org/drawingml/2006/chart">
  <cdr:relSizeAnchor xmlns:cdr="http://schemas.openxmlformats.org/drawingml/2006/chartDrawing">
    <cdr:from>
      <cdr:x>0.18069</cdr:x>
      <cdr:y>0.07887</cdr:y>
    </cdr:from>
    <cdr:to>
      <cdr:x>0.78594</cdr:x>
      <cdr:y>0.88595</cdr:y>
    </cdr:to>
    <cdr:sp macro="" textlink="">
      <cdr:nvSpPr>
        <cdr:cNvPr id="6" name="Arc 5">
          <a:extLst xmlns:a="http://schemas.openxmlformats.org/drawingml/2006/main">
            <a:ext uri="{FF2B5EF4-FFF2-40B4-BE49-F238E27FC236}">
              <a16:creationId xmlns:a16="http://schemas.microsoft.com/office/drawing/2014/main" id="{E54E2E44-7C08-B4AE-0129-9A578AC88B12}"/>
            </a:ext>
          </a:extLst>
        </cdr:cNvPr>
        <cdr:cNvSpPr/>
      </cdr:nvSpPr>
      <cdr:spPr bwMode="gray">
        <a:xfrm xmlns:a="http://schemas.openxmlformats.org/drawingml/2006/main">
          <a:off x="988756" y="323658"/>
          <a:ext cx="3311996" cy="3312004"/>
        </a:xfrm>
        <a:prstGeom xmlns:a="http://schemas.openxmlformats.org/drawingml/2006/main" prst="arc">
          <a:avLst>
            <a:gd name="adj1" fmla="val 11017237"/>
            <a:gd name="adj2" fmla="val 4587841"/>
          </a:avLst>
        </a:prstGeom>
        <a:ln xmlns:a="http://schemas.openxmlformats.org/drawingml/2006/main" w="6350">
          <a:solidFill>
            <a:schemeClr val="accent3"/>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dr:relSizeAnchor xmlns:cdr="http://schemas.openxmlformats.org/drawingml/2006/chartDrawing">
    <cdr:from>
      <cdr:x>0.18069</cdr:x>
      <cdr:y>0.07887</cdr:y>
    </cdr:from>
    <cdr:to>
      <cdr:x>0.78594</cdr:x>
      <cdr:y>0.88595</cdr:y>
    </cdr:to>
    <cdr:sp macro="" textlink="">
      <cdr:nvSpPr>
        <cdr:cNvPr id="7" name="Arc 6">
          <a:extLst xmlns:a="http://schemas.openxmlformats.org/drawingml/2006/main">
            <a:ext uri="{FF2B5EF4-FFF2-40B4-BE49-F238E27FC236}">
              <a16:creationId xmlns:a16="http://schemas.microsoft.com/office/drawing/2014/main" id="{4863D3D9-BA46-BC85-E60F-DABCBED5FBC8}"/>
            </a:ext>
          </a:extLst>
        </cdr:cNvPr>
        <cdr:cNvSpPr/>
      </cdr:nvSpPr>
      <cdr:spPr bwMode="gray">
        <a:xfrm xmlns:a="http://schemas.openxmlformats.org/drawingml/2006/main">
          <a:off x="988756" y="323658"/>
          <a:ext cx="3311996" cy="3312004"/>
        </a:xfrm>
        <a:prstGeom xmlns:a="http://schemas.openxmlformats.org/drawingml/2006/main" prst="arc">
          <a:avLst>
            <a:gd name="adj1" fmla="val 4815423"/>
            <a:gd name="adj2" fmla="val 10572254"/>
          </a:avLst>
        </a:prstGeom>
        <a:ln xmlns:a="http://schemas.openxmlformats.org/drawingml/2006/main" w="6350">
          <a:solidFill>
            <a:schemeClr val="accent2"/>
          </a:solidFill>
        </a:ln>
        <a:effectLst xmlns:a="http://schemas.openxmlformats.org/drawingml/2006/main">
          <a:softEdge rad="0"/>
        </a:effectLst>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rtlCol="0" anchor="ctr"/>
        <a:lstStyle xmlns:a="http://schemas.openxmlformats.org/drawingml/2006/main">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xmlns:a="http://schemas.openxmlformats.org/drawingml/2006/main">
          <a:pPr algn="ctr"/>
          <a:endParaRPr lang="fr-FR"/>
        </a:p>
      </cdr:txBody>
    </cdr:sp>
  </cdr:relSizeAnchor>
</c:userShapes>
</file>

<file path=ppt/drawings/drawing8.xml><?xml version="1.0" encoding="utf-8"?>
<c:userShapes xmlns:c="http://schemas.openxmlformats.org/drawingml/2006/chart">
  <cdr:relSizeAnchor xmlns:cdr="http://schemas.openxmlformats.org/drawingml/2006/chartDrawing">
    <cdr:from>
      <cdr:x>0.07668</cdr:x>
      <cdr:y>0.04907</cdr:y>
    </cdr:from>
    <cdr:to>
      <cdr:x>0.92332</cdr:x>
      <cdr:y>0.8147</cdr:y>
    </cdr:to>
    <cdr:sp macro="" textlink="">
      <cdr:nvSpPr>
        <cdr:cNvPr id="3" name="Rectangle 2">
          <a:extLst xmlns:a="http://schemas.openxmlformats.org/drawingml/2006/main">
            <a:ext uri="{FF2B5EF4-FFF2-40B4-BE49-F238E27FC236}">
              <a16:creationId xmlns:a16="http://schemas.microsoft.com/office/drawing/2014/main" id="{92C026EC-8882-97C2-E092-B41FCA8451F5}"/>
            </a:ext>
          </a:extLst>
        </cdr:cNvPr>
        <cdr:cNvSpPr/>
      </cdr:nvSpPr>
      <cdr:spPr bwMode="gray">
        <a:xfrm xmlns:a="http://schemas.openxmlformats.org/drawingml/2006/main">
          <a:off x="419576" y="201388"/>
          <a:ext cx="4632960" cy="3141887"/>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fr-FR" sz="1600" dirty="0">
            <a:solidFill>
              <a:schemeClr val="tx1"/>
            </a:solidFill>
          </a:endParaRPr>
        </a:p>
      </cdr:txBody>
    </cdr:sp>
  </cdr:relSizeAnchor>
  <cdr:relSizeAnchor xmlns:cdr="http://schemas.openxmlformats.org/drawingml/2006/chartDrawing">
    <cdr:from>
      <cdr:x>0.3914</cdr:x>
      <cdr:y>0.00027</cdr:y>
    </cdr:from>
    <cdr:to>
      <cdr:x>0.6086</cdr:x>
      <cdr:y>0.09788</cdr:y>
    </cdr:to>
    <cdr:sp macro="" textlink="">
      <cdr:nvSpPr>
        <cdr:cNvPr id="4" name="ZoneTexte 13">
          <a:extLst xmlns:a="http://schemas.openxmlformats.org/drawingml/2006/main">
            <a:ext uri="{FF2B5EF4-FFF2-40B4-BE49-F238E27FC236}">
              <a16:creationId xmlns:a16="http://schemas.microsoft.com/office/drawing/2014/main" id="{657B3789-A75E-D6FD-9A87-6341A86B069B}"/>
            </a:ext>
          </a:extLst>
        </cdr:cNvPr>
        <cdr:cNvSpPr txBox="1"/>
      </cdr:nvSpPr>
      <cdr:spPr bwMode="gray">
        <a:xfrm xmlns:a="http://schemas.openxmlformats.org/drawingml/2006/main">
          <a:off x="2141775" y="1092"/>
          <a:ext cx="1188561" cy="400592"/>
        </a:xfrm>
        <a:prstGeom xmlns:a="http://schemas.openxmlformats.org/drawingml/2006/main" prst="rect">
          <a:avLst/>
        </a:prstGeom>
        <a:solidFill xmlns:a="http://schemas.openxmlformats.org/drawingml/2006/main">
          <a:schemeClr val="bg1"/>
        </a:solidFill>
      </cdr:spPr>
      <cdr:txBody>
        <a:bodyPr xmlns:a="http://schemas.openxmlformats.org/drawingml/2006/main" wrap="none" lIns="0" tIns="0" rIns="0" bIns="0" rtlCol="0" anchor="ctr">
          <a:noAutofit/>
        </a:bodyPr>
        <a:lstStyle xmlns:a="http://schemas.openxmlformats.org/drawingml/2006/main">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120000"/>
            </a:lnSpc>
            <a:buSzPct val="80000"/>
          </a:pPr>
          <a:r>
            <a:rPr lang="fr-FR" sz="1000" dirty="0"/>
            <a:t>Habitants de Seine-Saint-Denis</a:t>
          </a:r>
          <a:endParaRPr lang="fr-FR" sz="1400" dirty="0"/>
        </a:p>
      </cdr:txBody>
    </cdr:sp>
  </cdr:relSizeAnchor>
</c:userShapes>
</file>

<file path=ppt/drawings/drawing9.xml><?xml version="1.0" encoding="utf-8"?>
<c:userShapes xmlns:c="http://schemas.openxmlformats.org/drawingml/2006/chart">
  <cdr:relSizeAnchor xmlns:cdr="http://schemas.openxmlformats.org/drawingml/2006/chartDrawing">
    <cdr:from>
      <cdr:x>0.07668</cdr:x>
      <cdr:y>0.04907</cdr:y>
    </cdr:from>
    <cdr:to>
      <cdr:x>0.92332</cdr:x>
      <cdr:y>0.8147</cdr:y>
    </cdr:to>
    <cdr:sp macro="" textlink="">
      <cdr:nvSpPr>
        <cdr:cNvPr id="3" name="Rectangle 2">
          <a:extLst xmlns:a="http://schemas.openxmlformats.org/drawingml/2006/main">
            <a:ext uri="{FF2B5EF4-FFF2-40B4-BE49-F238E27FC236}">
              <a16:creationId xmlns:a16="http://schemas.microsoft.com/office/drawing/2014/main" id="{92C026EC-8882-97C2-E092-B41FCA8451F5}"/>
            </a:ext>
          </a:extLst>
        </cdr:cNvPr>
        <cdr:cNvSpPr/>
      </cdr:nvSpPr>
      <cdr:spPr bwMode="gray">
        <a:xfrm xmlns:a="http://schemas.openxmlformats.org/drawingml/2006/main">
          <a:off x="419576" y="201388"/>
          <a:ext cx="4632960" cy="3141887"/>
        </a:xfrm>
        <a:prstGeom xmlns:a="http://schemas.openxmlformats.org/drawingml/2006/main" prst="rect">
          <a:avLst/>
        </a:prstGeom>
        <a:noFill xmlns:a="http://schemas.openxmlformats.org/drawingml/2006/main"/>
        <a:ln xmlns:a="http://schemas.openxmlformats.org/drawingml/2006/main" w="6350">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fr-FR" sz="1600" dirty="0">
            <a:solidFill>
              <a:schemeClr val="tx1"/>
            </a:solidFill>
          </a:endParaRPr>
        </a:p>
      </cdr:txBody>
    </cdr:sp>
  </cdr:relSizeAnchor>
  <cdr:relSizeAnchor xmlns:cdr="http://schemas.openxmlformats.org/drawingml/2006/chartDrawing">
    <cdr:from>
      <cdr:x>0.3914</cdr:x>
      <cdr:y>0.00027</cdr:y>
    </cdr:from>
    <cdr:to>
      <cdr:x>0.6086</cdr:x>
      <cdr:y>0.09788</cdr:y>
    </cdr:to>
    <cdr:sp macro="" textlink="">
      <cdr:nvSpPr>
        <cdr:cNvPr id="4" name="ZoneTexte 13">
          <a:extLst xmlns:a="http://schemas.openxmlformats.org/drawingml/2006/main">
            <a:ext uri="{FF2B5EF4-FFF2-40B4-BE49-F238E27FC236}">
              <a16:creationId xmlns:a16="http://schemas.microsoft.com/office/drawing/2014/main" id="{657B3789-A75E-D6FD-9A87-6341A86B069B}"/>
            </a:ext>
          </a:extLst>
        </cdr:cNvPr>
        <cdr:cNvSpPr txBox="1"/>
      </cdr:nvSpPr>
      <cdr:spPr bwMode="gray">
        <a:xfrm xmlns:a="http://schemas.openxmlformats.org/drawingml/2006/main">
          <a:off x="2141775" y="1092"/>
          <a:ext cx="1188561" cy="400592"/>
        </a:xfrm>
        <a:prstGeom xmlns:a="http://schemas.openxmlformats.org/drawingml/2006/main" prst="rect">
          <a:avLst/>
        </a:prstGeom>
        <a:solidFill xmlns:a="http://schemas.openxmlformats.org/drawingml/2006/main">
          <a:schemeClr val="bg1"/>
        </a:solidFill>
      </cdr:spPr>
      <cdr:txBody>
        <a:bodyPr xmlns:a="http://schemas.openxmlformats.org/drawingml/2006/main" wrap="none" lIns="0" tIns="0" rIns="0" bIns="0" rtlCol="0" anchor="ctr">
          <a:noAutofit/>
        </a:bodyPr>
        <a:lstStyle xmlns:a="http://schemas.openxmlformats.org/drawingml/2006/main">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lnSpc>
              <a:spcPct val="120000"/>
            </a:lnSpc>
            <a:buSzPct val="80000"/>
          </a:pPr>
          <a:r>
            <a:rPr lang="fr-FR" sz="1000" dirty="0"/>
            <a:t>Franciliens</a:t>
          </a:r>
          <a:endParaRPr lang="fr-FR" sz="1400" dirty="0"/>
        </a:p>
      </cdr:txBody>
    </cdr:sp>
  </cdr:relSizeAnchor>
</c:userShapes>
</file>

<file path=ppt/handoutMasters/_rels/handoutMaster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11">
            <a:extLst>
              <a:ext uri="{FF2B5EF4-FFF2-40B4-BE49-F238E27FC236}">
                <a16:creationId xmlns:a16="http://schemas.microsoft.com/office/drawing/2014/main" id="{F99FC01F-A981-471E-849A-920FBA3231A2}"/>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798334" y="434798"/>
            <a:ext cx="1463873" cy="303480"/>
          </a:xfrm>
          <a:prstGeom prst="rect">
            <a:avLst/>
          </a:prstGeom>
        </p:spPr>
      </p:pic>
      <p:sp>
        <p:nvSpPr>
          <p:cNvPr id="9" name="Foliennummernplatzhalter 5">
            <a:extLst>
              <a:ext uri="{FF2B5EF4-FFF2-40B4-BE49-F238E27FC236}">
                <a16:creationId xmlns:a16="http://schemas.microsoft.com/office/drawing/2014/main" id="{3C24008F-D1F1-406B-A27C-8CF6195C837D}"/>
              </a:ext>
            </a:extLst>
          </p:cNvPr>
          <p:cNvSpPr>
            <a:spLocks noGrp="1"/>
          </p:cNvSpPr>
          <p:nvPr>
            <p:ph type="sldNum" sz="quarter" idx="3"/>
          </p:nvPr>
        </p:nvSpPr>
        <p:spPr bwMode="gray">
          <a:xfrm>
            <a:off x="6275473" y="9448689"/>
            <a:ext cx="466640" cy="427149"/>
          </a:xfrm>
          <a:prstGeom prst="rect">
            <a:avLst/>
          </a:prstGeom>
        </p:spPr>
        <p:txBody>
          <a:bodyPr vert="horz" lIns="0" tIns="0" rIns="0" bIns="0" rtlCol="0" anchor="ctr">
            <a:noAutofit/>
          </a:bodyPr>
          <a:lstStyle>
            <a:lvl1pPr algn="ctr">
              <a:defRPr sz="1100">
                <a:solidFill>
                  <a:schemeClr val="tx1"/>
                </a:solidFill>
              </a:defRPr>
            </a:lvl1pPr>
          </a:lstStyle>
          <a:p>
            <a:fld id="{8FF9B0DE-3FEB-4AA0-B465-B80EF7C1333D}" type="slidenum">
              <a:rPr lang="de-DE" smtClean="0"/>
              <a:pPr/>
              <a:t>‹N°›</a:t>
            </a:fld>
            <a:endParaRPr lang="de-DE"/>
          </a:p>
        </p:txBody>
      </p:sp>
    </p:spTree>
    <p:extLst>
      <p:ext uri="{BB962C8B-B14F-4D97-AF65-F5344CB8AC3E}">
        <p14:creationId xmlns:p14="http://schemas.microsoft.com/office/powerpoint/2010/main" val="3143861194"/>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pos="297" userDrawn="1">
          <p15:clr>
            <a:srgbClr val="F26B43"/>
          </p15:clr>
        </p15:guide>
        <p15:guide id="2" pos="3953"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lienbildplatzhalter 3"/>
          <p:cNvSpPr>
            <a:spLocks noGrp="1" noRot="1" noChangeAspect="1"/>
          </p:cNvSpPr>
          <p:nvPr>
            <p:ph type="sldImg" idx="2"/>
          </p:nvPr>
        </p:nvSpPr>
        <p:spPr>
          <a:xfrm>
            <a:off x="182563" y="962025"/>
            <a:ext cx="6375400" cy="3587750"/>
          </a:xfrm>
          <a:prstGeom prst="rect">
            <a:avLst/>
          </a:prstGeom>
          <a:noFill/>
          <a:ln w="6350">
            <a:solidFill>
              <a:schemeClr val="tx2"/>
            </a:solidFill>
          </a:ln>
        </p:spPr>
        <p:txBody>
          <a:bodyPr vert="horz" lIns="95878" tIns="47940" rIns="95878" bIns="47940" rtlCol="0" anchor="ctr"/>
          <a:lstStyle/>
          <a:p>
            <a:endParaRPr lang="de-DE"/>
          </a:p>
        </p:txBody>
      </p:sp>
      <p:sp>
        <p:nvSpPr>
          <p:cNvPr id="5" name="Notizenplatzhalter 4"/>
          <p:cNvSpPr>
            <a:spLocks noGrp="1"/>
          </p:cNvSpPr>
          <p:nvPr>
            <p:ph type="body" sz="quarter" idx="3"/>
          </p:nvPr>
        </p:nvSpPr>
        <p:spPr>
          <a:xfrm>
            <a:off x="468617" y="4705132"/>
            <a:ext cx="5804234" cy="4743513"/>
          </a:xfrm>
          <a:prstGeom prst="rect">
            <a:avLst/>
          </a:prstGeom>
        </p:spPr>
        <p:txBody>
          <a:bodyPr vert="horz" lIns="0" tIns="0" rIns="0" bIns="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a:p>
            <a:pPr lvl="5"/>
            <a:r>
              <a:rPr lang="de-DE"/>
              <a:t>Sechste Ebene</a:t>
            </a:r>
          </a:p>
          <a:p>
            <a:pPr lvl="6"/>
            <a:r>
              <a:rPr lang="de-DE"/>
              <a:t>Siebte Ebene</a:t>
            </a:r>
          </a:p>
          <a:p>
            <a:pPr lvl="7"/>
            <a:r>
              <a:rPr lang="de-DE"/>
              <a:t>Achte Ebene</a:t>
            </a:r>
          </a:p>
          <a:p>
            <a:pPr lvl="8"/>
            <a:r>
              <a:rPr lang="de-DE"/>
              <a:t>Neunte Ebene</a:t>
            </a:r>
          </a:p>
        </p:txBody>
      </p:sp>
      <p:sp>
        <p:nvSpPr>
          <p:cNvPr id="10" name="Foliennummernplatzhalter 5">
            <a:extLst>
              <a:ext uri="{FF2B5EF4-FFF2-40B4-BE49-F238E27FC236}">
                <a16:creationId xmlns:a16="http://schemas.microsoft.com/office/drawing/2014/main" id="{9F7DDDA6-0B3D-40FD-838E-ADBDE727D594}"/>
              </a:ext>
            </a:extLst>
          </p:cNvPr>
          <p:cNvSpPr>
            <a:spLocks noGrp="1"/>
          </p:cNvSpPr>
          <p:nvPr>
            <p:ph type="sldNum" sz="quarter" idx="5"/>
          </p:nvPr>
        </p:nvSpPr>
        <p:spPr bwMode="gray">
          <a:xfrm>
            <a:off x="6275473" y="9448689"/>
            <a:ext cx="466640" cy="427149"/>
          </a:xfrm>
          <a:prstGeom prst="rect">
            <a:avLst/>
          </a:prstGeom>
        </p:spPr>
        <p:txBody>
          <a:bodyPr vert="horz" lIns="0" tIns="0" rIns="0" bIns="0" rtlCol="0" anchor="ctr">
            <a:noAutofit/>
          </a:bodyPr>
          <a:lstStyle>
            <a:lvl1pPr algn="ctr">
              <a:defRPr sz="1100">
                <a:solidFill>
                  <a:schemeClr val="tx1"/>
                </a:solidFill>
              </a:defRPr>
            </a:lvl1pPr>
          </a:lstStyle>
          <a:p>
            <a:fld id="{8FF9B0DE-3FEB-4AA0-B465-B80EF7C1333D}" type="slidenum">
              <a:rPr lang="de-DE" smtClean="0"/>
              <a:pPr/>
              <a:t>‹N°›</a:t>
            </a:fld>
            <a:endParaRPr lang="de-DE"/>
          </a:p>
        </p:txBody>
      </p:sp>
      <p:pic>
        <p:nvPicPr>
          <p:cNvPr id="11" name="Picture 11">
            <a:extLst>
              <a:ext uri="{FF2B5EF4-FFF2-40B4-BE49-F238E27FC236}">
                <a16:creationId xmlns:a16="http://schemas.microsoft.com/office/drawing/2014/main" id="{A11E208A-D70E-429F-8B9C-9D41BA06733D}"/>
              </a:ext>
            </a:extLst>
          </p:cNvPr>
          <p:cNvPicPr>
            <a:picLocks noChangeAspect="1"/>
          </p:cNvPicPr>
          <p:nvPr/>
        </p:nvPicPr>
        <p:blipFill>
          <a:blip>
            <a:extLst>
              <a:ext uri="{96DAC541-7B7A-43D3-8B79-37D633B846F1}">
                <asvg:svgBlip xmlns:asvg="http://schemas.microsoft.com/office/drawing/2016/SVG/main" r:embed="rId2"/>
              </a:ext>
            </a:extLst>
          </a:blip>
          <a:srcRect/>
          <a:stretch/>
        </p:blipFill>
        <p:spPr>
          <a:xfrm>
            <a:off x="4798334" y="434798"/>
            <a:ext cx="1463873" cy="303480"/>
          </a:xfrm>
          <a:prstGeom prst="rect">
            <a:avLst/>
          </a:prstGeom>
        </p:spPr>
      </p:pic>
    </p:spTree>
    <p:extLst>
      <p:ext uri="{BB962C8B-B14F-4D97-AF65-F5344CB8AC3E}">
        <p14:creationId xmlns:p14="http://schemas.microsoft.com/office/powerpoint/2010/main" val="2846198732"/>
      </p:ext>
    </p:extLst>
  </p:cSld>
  <p:clrMap bg1="lt1" tx1="dk1" bg2="lt2" tx2="dk2" accent1="accent1" accent2="accent2" accent3="accent3" accent4="accent4" accent5="accent5" accent6="accent6" hlink="hlink" folHlink="folHlink"/>
  <p:notesStyle>
    <a:lvl1pPr marL="0" algn="l" defTabSz="914400" rtl="0" eaLnBrk="1" latinLnBrk="0" hangingPunct="1">
      <a:lnSpc>
        <a:spcPct val="120000"/>
      </a:lnSpc>
      <a:spcBef>
        <a:spcPts val="0"/>
      </a:spcBef>
      <a:spcAft>
        <a:spcPts val="0"/>
      </a:spcAft>
      <a:defRPr sz="1200" b="1" kern="1200">
        <a:solidFill>
          <a:schemeClr val="tx1"/>
        </a:solidFill>
        <a:latin typeface="+mn-lt"/>
        <a:ea typeface="+mn-ea"/>
        <a:cs typeface="+mn-cs"/>
      </a:defRPr>
    </a:lvl1pPr>
    <a:lvl2pPr marL="0" algn="l" defTabSz="914400" rtl="0" eaLnBrk="1" latinLnBrk="0" hangingPunct="1">
      <a:lnSpc>
        <a:spcPct val="120000"/>
      </a:lnSpc>
      <a:spcBef>
        <a:spcPts val="0"/>
      </a:spcBef>
      <a:spcAft>
        <a:spcPts val="0"/>
      </a:spcAft>
      <a:defRPr sz="1200" kern="1200">
        <a:solidFill>
          <a:schemeClr val="tx1"/>
        </a:solidFill>
        <a:latin typeface="+mn-lt"/>
        <a:ea typeface="+mn-ea"/>
        <a:cs typeface="+mn-cs"/>
      </a:defRPr>
    </a:lvl2pPr>
    <a:lvl3pPr marL="144000" indent="-144000" algn="l" defTabSz="914400" rtl="0" eaLnBrk="1" latinLnBrk="0" hangingPunct="1">
      <a:lnSpc>
        <a:spcPct val="120000"/>
      </a:lnSpc>
      <a:spcBef>
        <a:spcPts val="0"/>
      </a:spcBef>
      <a:spcAft>
        <a:spcPts val="0"/>
      </a:spcAft>
      <a:buSzPct val="80000"/>
      <a:buFont typeface="Wingdings" panose="05000000000000000000" pitchFamily="2" charset="2"/>
      <a:buChar char="§"/>
      <a:defRPr sz="1200" kern="1200">
        <a:solidFill>
          <a:schemeClr val="tx1"/>
        </a:solidFill>
        <a:latin typeface="+mn-lt"/>
        <a:ea typeface="+mn-ea"/>
        <a:cs typeface="+mn-cs"/>
      </a:defRPr>
    </a:lvl3pPr>
    <a:lvl4pPr marL="288000" indent="-144000" algn="l" defTabSz="914400" rtl="0" eaLnBrk="1" latinLnBrk="0" hangingPunct="1">
      <a:lnSpc>
        <a:spcPct val="120000"/>
      </a:lnSpc>
      <a:spcBef>
        <a:spcPts val="0"/>
      </a:spcBef>
      <a:spcAft>
        <a:spcPts val="0"/>
      </a:spcAft>
      <a:buSzPct val="80000"/>
      <a:buFont typeface="Wingdings" panose="05000000000000000000" pitchFamily="2" charset="2"/>
      <a:buChar char="§"/>
      <a:defRPr sz="1200" kern="1200">
        <a:solidFill>
          <a:schemeClr val="tx1"/>
        </a:solidFill>
        <a:latin typeface="+mn-lt"/>
        <a:ea typeface="+mn-ea"/>
        <a:cs typeface="+mn-cs"/>
      </a:defRPr>
    </a:lvl4pPr>
    <a:lvl5pPr marL="432000" indent="-144000" algn="l" defTabSz="914400" rtl="0" eaLnBrk="1" latinLnBrk="0" hangingPunct="1">
      <a:lnSpc>
        <a:spcPct val="120000"/>
      </a:lnSpc>
      <a:spcBef>
        <a:spcPts val="0"/>
      </a:spcBef>
      <a:spcAft>
        <a:spcPts val="0"/>
      </a:spcAft>
      <a:buSzPct val="80000"/>
      <a:buFont typeface="Wingdings" panose="05000000000000000000" pitchFamily="2" charset="2"/>
      <a:buChar char="§"/>
      <a:defRPr sz="1200" kern="1200">
        <a:solidFill>
          <a:schemeClr val="tx1"/>
        </a:solidFill>
        <a:latin typeface="+mn-lt"/>
        <a:ea typeface="+mn-ea"/>
        <a:cs typeface="+mn-cs"/>
      </a:defRPr>
    </a:lvl5pPr>
    <a:lvl6pPr marL="576000" indent="-144000" algn="l" defTabSz="914400" rtl="0" eaLnBrk="1" latinLnBrk="0" hangingPunct="1">
      <a:lnSpc>
        <a:spcPct val="120000"/>
      </a:lnSpc>
      <a:spcBef>
        <a:spcPts val="0"/>
      </a:spcBef>
      <a:spcAft>
        <a:spcPts val="0"/>
      </a:spcAft>
      <a:buSzPct val="80000"/>
      <a:buFont typeface="Wingdings" panose="05000000000000000000" pitchFamily="2" charset="2"/>
      <a:buChar char="§"/>
      <a:defRPr sz="1200" kern="1200">
        <a:solidFill>
          <a:schemeClr val="tx1"/>
        </a:solidFill>
        <a:latin typeface="+mn-lt"/>
        <a:ea typeface="+mn-ea"/>
        <a:cs typeface="+mn-cs"/>
      </a:defRPr>
    </a:lvl6pPr>
    <a:lvl7pPr marL="576000" indent="-144000" algn="l" defTabSz="914400" rtl="0" eaLnBrk="1" latinLnBrk="0" hangingPunct="1">
      <a:lnSpc>
        <a:spcPct val="120000"/>
      </a:lnSpc>
      <a:spcBef>
        <a:spcPts val="0"/>
      </a:spcBef>
      <a:spcAft>
        <a:spcPts val="0"/>
      </a:spcAft>
      <a:buSzPct val="80000"/>
      <a:buFont typeface="Wingdings" panose="05000000000000000000" pitchFamily="2" charset="2"/>
      <a:buChar char="§"/>
      <a:defRPr sz="1200" kern="1200">
        <a:solidFill>
          <a:schemeClr val="tx1"/>
        </a:solidFill>
        <a:latin typeface="+mn-lt"/>
        <a:ea typeface="+mn-ea"/>
        <a:cs typeface="+mn-cs"/>
      </a:defRPr>
    </a:lvl7pPr>
    <a:lvl8pPr marL="576000" indent="-144000" algn="l" defTabSz="914400" rtl="0" eaLnBrk="1" latinLnBrk="0" hangingPunct="1">
      <a:lnSpc>
        <a:spcPct val="120000"/>
      </a:lnSpc>
      <a:spcBef>
        <a:spcPts val="0"/>
      </a:spcBef>
      <a:spcAft>
        <a:spcPts val="0"/>
      </a:spcAft>
      <a:buSzPct val="80000"/>
      <a:buFont typeface="Wingdings" panose="05000000000000000000" pitchFamily="2" charset="2"/>
      <a:buChar char="§"/>
      <a:defRPr sz="1200" kern="1200">
        <a:solidFill>
          <a:schemeClr val="tx1"/>
        </a:solidFill>
        <a:latin typeface="+mn-lt"/>
        <a:ea typeface="+mn-ea"/>
        <a:cs typeface="+mn-cs"/>
      </a:defRPr>
    </a:lvl8pPr>
    <a:lvl9pPr marL="576000" indent="-144000" algn="l" defTabSz="914400" rtl="0" eaLnBrk="1" latinLnBrk="0" hangingPunct="1">
      <a:lnSpc>
        <a:spcPct val="120000"/>
      </a:lnSpc>
      <a:spcBef>
        <a:spcPts val="0"/>
      </a:spcBef>
      <a:spcAft>
        <a:spcPts val="0"/>
      </a:spcAft>
      <a:buSzPct val="80000"/>
      <a:buFont typeface="Wingdings" panose="05000000000000000000" pitchFamily="2" charset="2"/>
      <a:buChar char="§"/>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pos="297" userDrawn="1">
          <p15:clr>
            <a:srgbClr val="F26B43"/>
          </p15:clr>
        </p15:guide>
        <p15:guide id="2" pos="3953" userDrawn="1">
          <p15:clr>
            <a:srgbClr val="F26B43"/>
          </p15:clr>
        </p15:guide>
        <p15:guide id="5" orient="horz" pos="276" userDrawn="1">
          <p15:clr>
            <a:srgbClr val="F26B43"/>
          </p15:clr>
        </p15:guide>
        <p15:guide id="6" orient="horz" pos="471" userDrawn="1">
          <p15:clr>
            <a:srgbClr val="F26B43"/>
          </p15:clr>
        </p15:guide>
      </p15:sldGuideLst>
    </p:ext>
  </p:extLst>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iledefrance.ars.sante.fr/conference-regionale-de-la-sante-et-de-lautonomie-6"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lang="fr-FR" b="0" dirty="0"/>
              <a:t>Bonjour, nous allons évoqué ensemble le baromètre « Les Franciliennes et Franciliens et leur santé » pour rappel, ce baromètre est réalisé depuis 3 ans, la troisième édition pour l’Ile-de-France dans sa globalité et pour les 8 départements franciliens. </a:t>
            </a:r>
            <a:r>
              <a:rPr lang="fr-FR" dirty="0">
                <a:effectLst/>
              </a:rPr>
              <a:t>La version régionale intégrale a été présentée au Forum « Territoires et Santé » de décembre 2025 et en CRSA plénière en mars 2026 (</a:t>
            </a:r>
            <a:r>
              <a:rPr lang="fr-FR" sz="1200" b="0" i="0" kern="1200" dirty="0">
                <a:solidFill>
                  <a:schemeClr val="tx1"/>
                </a:solidFill>
                <a:effectLst/>
                <a:latin typeface="+mn-lt"/>
                <a:ea typeface="+mn-ea"/>
                <a:cs typeface="+mn-cs"/>
              </a:rPr>
              <a:t>Conférence régionale de la santé et de l'autonomie) - </a:t>
            </a:r>
            <a:r>
              <a:rPr lang="fr-FR" dirty="0">
                <a:hlinkClick r:id="rId3"/>
              </a:rPr>
              <a:t>Conférence régionale de la santé et de l'autonomie | Agence régionale de santé Ile-de-France</a:t>
            </a:r>
            <a:r>
              <a:rPr lang="fr-FR" dirty="0"/>
              <a:t>. Donc nous sommes à la troisième vague du Baromètre / Réalisé aussi au niveau national</a:t>
            </a:r>
            <a:endParaRPr lang="fr-FR" b="0" dirty="0"/>
          </a:p>
          <a:p>
            <a:r>
              <a:rPr lang="fr-FR" b="0" dirty="0"/>
              <a:t>Nous allons parcourir ensemble du document, mais uniquement la m </a:t>
            </a:r>
            <a:r>
              <a:rPr lang="fr-FR" b="0" dirty="0" err="1"/>
              <a:t>éthodologie</a:t>
            </a:r>
            <a:r>
              <a:rPr lang="fr-FR" b="0" dirty="0"/>
              <a:t>, les chiffres clés et les faits saillants, avec une comparaison territoriale entre le département et la région, et également une </a:t>
            </a:r>
            <a:r>
              <a:rPr lang="fr-FR" b="0" dirty="0" err="1"/>
              <a:t>comparaion</a:t>
            </a:r>
            <a:r>
              <a:rPr lang="fr-FR" b="0" dirty="0"/>
              <a:t> </a:t>
            </a:r>
            <a:r>
              <a:rPr lang="fr-FR" b="0" dirty="0" err="1"/>
              <a:t>temporell</a:t>
            </a:r>
            <a:r>
              <a:rPr lang="fr-FR" b="0" dirty="0"/>
              <a:t> entre cette année – année 2025 et l’année 2024. Si vous avez des questions, je vous invite à m’interrompre, vous pouvez utiliser le bouton main levée ou utiliser le chat, je répondrai aux questions au fur t à mesure si vous avez des questions au cours de la présentation. Un temps d’échange est également prévu en fin de présentation. la troisième année consécutive.</a:t>
            </a:r>
          </a:p>
          <a:p>
            <a:r>
              <a:rPr lang="fr-FR" b="0" dirty="0"/>
              <a:t>Nous avons reçu ce retour en début d’année.</a:t>
            </a:r>
          </a:p>
        </p:txBody>
      </p:sp>
      <p:sp>
        <p:nvSpPr>
          <p:cNvPr id="4" name="Espace réservé du numéro de diapositive 3"/>
          <p:cNvSpPr>
            <a:spLocks noGrp="1"/>
          </p:cNvSpPr>
          <p:nvPr>
            <p:ph type="sldNum" sz="quarter" idx="5"/>
          </p:nvPr>
        </p:nvSpPr>
        <p:spPr/>
        <p:txBody>
          <a:bodyPr/>
          <a:lstStyle/>
          <a:p>
            <a:fld id="{8FF9B0DE-3FEB-4AA0-B465-B80EF7C1333D}" type="slidenum">
              <a:rPr lang="de-DE" smtClean="0"/>
              <a:pPr/>
              <a:t>1</a:t>
            </a:fld>
            <a:endParaRPr lang="de-DE"/>
          </a:p>
        </p:txBody>
      </p:sp>
    </p:spTree>
    <p:extLst>
      <p:ext uri="{BB962C8B-B14F-4D97-AF65-F5344CB8AC3E}">
        <p14:creationId xmlns:p14="http://schemas.microsoft.com/office/powerpoint/2010/main" val="2258191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Pour renonciation des soins</a:t>
            </a:r>
          </a:p>
        </p:txBody>
      </p:sp>
      <p:sp>
        <p:nvSpPr>
          <p:cNvPr id="4" name="Espace réservé du numéro de diapositive 3"/>
          <p:cNvSpPr>
            <a:spLocks noGrp="1"/>
          </p:cNvSpPr>
          <p:nvPr>
            <p:ph type="sldNum" sz="quarter" idx="5"/>
          </p:nvPr>
        </p:nvSpPr>
        <p:spPr/>
        <p:txBody>
          <a:bodyPr/>
          <a:lstStyle/>
          <a:p>
            <a:fld id="{8FF9B0DE-3FEB-4AA0-B465-B80EF7C1333D}" type="slidenum">
              <a:rPr lang="de-DE" smtClean="0"/>
              <a:pPr/>
              <a:t>13</a:t>
            </a:fld>
            <a:endParaRPr lang="de-DE"/>
          </a:p>
        </p:txBody>
      </p:sp>
    </p:spTree>
    <p:extLst>
      <p:ext uri="{BB962C8B-B14F-4D97-AF65-F5344CB8AC3E}">
        <p14:creationId xmlns:p14="http://schemas.microsoft.com/office/powerpoint/2010/main" val="19617588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Facteur d’influence d’impact sur la </a:t>
            </a:r>
            <a:r>
              <a:rPr lang="fr-FR" dirty="0" err="1"/>
              <a:t>preception</a:t>
            </a:r>
            <a:r>
              <a:rPr lang="fr-FR" dirty="0"/>
              <a:t> de l’état de santé et l’évolution</a:t>
            </a:r>
          </a:p>
          <a:p>
            <a:r>
              <a:rPr lang="fr-FR" dirty="0"/>
              <a:t>L’environnement et les pollutions</a:t>
            </a:r>
          </a:p>
          <a:p>
            <a:r>
              <a:rPr lang="fr-FR" dirty="0"/>
              <a:t>Les difficultés</a:t>
            </a:r>
          </a:p>
        </p:txBody>
      </p:sp>
      <p:sp>
        <p:nvSpPr>
          <p:cNvPr id="4" name="Espace réservé du numéro de diapositive 3"/>
          <p:cNvSpPr>
            <a:spLocks noGrp="1"/>
          </p:cNvSpPr>
          <p:nvPr>
            <p:ph type="sldNum" sz="quarter" idx="5"/>
          </p:nvPr>
        </p:nvSpPr>
        <p:spPr/>
        <p:txBody>
          <a:bodyPr/>
          <a:lstStyle/>
          <a:p>
            <a:fld id="{8FF9B0DE-3FEB-4AA0-B465-B80EF7C1333D}" type="slidenum">
              <a:rPr lang="de-DE" smtClean="0"/>
              <a:pPr/>
              <a:t>14</a:t>
            </a:fld>
            <a:endParaRPr lang="de-DE"/>
          </a:p>
        </p:txBody>
      </p:sp>
    </p:spTree>
    <p:extLst>
      <p:ext uri="{BB962C8B-B14F-4D97-AF65-F5344CB8AC3E}">
        <p14:creationId xmlns:p14="http://schemas.microsoft.com/office/powerpoint/2010/main" val="1338163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8FF9B0DE-3FEB-4AA0-B465-B80EF7C1333D}" type="slidenum">
              <a:rPr lang="de-DE" smtClean="0"/>
              <a:pPr/>
              <a:t>21</a:t>
            </a:fld>
            <a:endParaRPr lang="de-DE"/>
          </a:p>
        </p:txBody>
      </p:sp>
    </p:spTree>
    <p:extLst>
      <p:ext uri="{BB962C8B-B14F-4D97-AF65-F5344CB8AC3E}">
        <p14:creationId xmlns:p14="http://schemas.microsoft.com/office/powerpoint/2010/main" val="31887522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Evolution positive pour le handicap</a:t>
            </a:r>
          </a:p>
        </p:txBody>
      </p:sp>
      <p:sp>
        <p:nvSpPr>
          <p:cNvPr id="4" name="Espace réservé du numéro de diapositive 3"/>
          <p:cNvSpPr>
            <a:spLocks noGrp="1"/>
          </p:cNvSpPr>
          <p:nvPr>
            <p:ph type="sldNum" sz="quarter" idx="5"/>
          </p:nvPr>
        </p:nvSpPr>
        <p:spPr/>
        <p:txBody>
          <a:bodyPr/>
          <a:lstStyle/>
          <a:p>
            <a:fld id="{8FF9B0DE-3FEB-4AA0-B465-B80EF7C1333D}" type="slidenum">
              <a:rPr lang="de-DE" smtClean="0"/>
              <a:pPr/>
              <a:t>23</a:t>
            </a:fld>
            <a:endParaRPr lang="de-DE"/>
          </a:p>
        </p:txBody>
      </p:sp>
    </p:spTree>
    <p:extLst>
      <p:ext uri="{BB962C8B-B14F-4D97-AF65-F5344CB8AC3E}">
        <p14:creationId xmlns:p14="http://schemas.microsoft.com/office/powerpoint/2010/main" val="40888798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 top 3 à changer avec une distribution plus homogène des priorités</a:t>
            </a:r>
          </a:p>
        </p:txBody>
      </p:sp>
      <p:sp>
        <p:nvSpPr>
          <p:cNvPr id="4" name="Espace réservé du numéro de diapositive 3"/>
          <p:cNvSpPr>
            <a:spLocks noGrp="1"/>
          </p:cNvSpPr>
          <p:nvPr>
            <p:ph type="sldNum" sz="quarter" idx="5"/>
          </p:nvPr>
        </p:nvSpPr>
        <p:spPr/>
        <p:txBody>
          <a:bodyPr/>
          <a:lstStyle/>
          <a:p>
            <a:fld id="{8FF9B0DE-3FEB-4AA0-B465-B80EF7C1333D}" type="slidenum">
              <a:rPr lang="de-DE" smtClean="0"/>
              <a:pPr/>
              <a:t>31</a:t>
            </a:fld>
            <a:endParaRPr lang="de-DE"/>
          </a:p>
        </p:txBody>
      </p:sp>
    </p:spTree>
    <p:extLst>
      <p:ext uri="{BB962C8B-B14F-4D97-AF65-F5344CB8AC3E}">
        <p14:creationId xmlns:p14="http://schemas.microsoft.com/office/powerpoint/2010/main" val="563866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Ne </a:t>
            </a:r>
            <a:r>
              <a:rPr lang="fr-FR"/>
              <a:t>pas montrer</a:t>
            </a:r>
          </a:p>
        </p:txBody>
      </p:sp>
      <p:sp>
        <p:nvSpPr>
          <p:cNvPr id="4" name="Espace réservé du numéro de diapositive 3"/>
          <p:cNvSpPr>
            <a:spLocks noGrp="1"/>
          </p:cNvSpPr>
          <p:nvPr>
            <p:ph type="sldNum" sz="quarter" idx="5"/>
          </p:nvPr>
        </p:nvSpPr>
        <p:spPr/>
        <p:txBody>
          <a:bodyPr/>
          <a:lstStyle/>
          <a:p>
            <a:fld id="{8FF9B0DE-3FEB-4AA0-B465-B80EF7C1333D}" type="slidenum">
              <a:rPr lang="de-DE" smtClean="0"/>
              <a:pPr/>
              <a:t>32</a:t>
            </a:fld>
            <a:endParaRPr lang="de-DE"/>
          </a:p>
        </p:txBody>
      </p:sp>
    </p:spTree>
    <p:extLst>
      <p:ext uri="{BB962C8B-B14F-4D97-AF65-F5344CB8AC3E}">
        <p14:creationId xmlns:p14="http://schemas.microsoft.com/office/powerpoint/2010/main" val="2467099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825" y="915988"/>
            <a:ext cx="6072188" cy="3416300"/>
          </a:xfrm>
        </p:spPr>
      </p:sp>
      <p:sp>
        <p:nvSpPr>
          <p:cNvPr id="3" name="Notes Placeholder 2"/>
          <p:cNvSpPr>
            <a:spLocks noGrp="1"/>
          </p:cNvSpPr>
          <p:nvPr>
            <p:ph type="body" idx="1"/>
          </p:nvPr>
        </p:nvSpPr>
        <p:spPr/>
        <p:txBody>
          <a:bodyPr/>
          <a:lstStyle/>
          <a:p>
            <a:r>
              <a:rPr lang="en-GB" dirty="0" err="1"/>
              <a:t>L’étude</a:t>
            </a:r>
            <a:r>
              <a:rPr lang="en-GB" dirty="0"/>
              <a:t> </a:t>
            </a:r>
            <a:r>
              <a:rPr lang="en-GB" dirty="0" err="1"/>
              <a:t>départemantale</a:t>
            </a:r>
            <a:r>
              <a:rPr lang="en-GB" dirty="0"/>
              <a:t> </a:t>
            </a:r>
            <a:r>
              <a:rPr lang="en-GB" dirty="0" err="1"/>
              <a:t>réalisée</a:t>
            </a:r>
            <a:r>
              <a:rPr lang="en-GB" dirty="0"/>
              <a:t> pour la Seine Saint-Denis </a:t>
            </a:r>
            <a:r>
              <a:rPr lang="en-GB" dirty="0" err="1"/>
              <a:t>reprend</a:t>
            </a:r>
            <a:r>
              <a:rPr lang="en-GB" dirty="0"/>
              <a:t> la </a:t>
            </a:r>
            <a:r>
              <a:rPr lang="en-GB" dirty="0" err="1"/>
              <a:t>même</a:t>
            </a:r>
            <a:r>
              <a:rPr lang="en-GB" dirty="0"/>
              <a:t> methodologies </a:t>
            </a:r>
            <a:r>
              <a:rPr lang="en-GB" dirty="0" err="1"/>
              <a:t>que</a:t>
            </a:r>
            <a:r>
              <a:rPr lang="en-GB" dirty="0"/>
              <a:t> </a:t>
            </a:r>
            <a:r>
              <a:rPr lang="en-GB" dirty="0" err="1"/>
              <a:t>l’étude</a:t>
            </a:r>
            <a:r>
              <a:rPr lang="en-GB" dirty="0"/>
              <a:t> </a:t>
            </a:r>
            <a:r>
              <a:rPr lang="en-GB" dirty="0" err="1"/>
              <a:t>régionale</a:t>
            </a:r>
            <a:r>
              <a:rPr lang="en-GB" dirty="0"/>
              <a:t> et les </a:t>
            </a:r>
            <a:r>
              <a:rPr lang="en-GB" dirty="0" err="1"/>
              <a:t>m^mes</a:t>
            </a:r>
            <a:r>
              <a:rPr lang="en-GB" dirty="0"/>
              <a:t> axes </a:t>
            </a:r>
            <a:r>
              <a:rPr lang="en-GB" dirty="0" err="1"/>
              <a:t>d’études</a:t>
            </a:r>
            <a:r>
              <a:rPr lang="en-GB" dirty="0"/>
              <a:t> </a:t>
            </a:r>
            <a:r>
              <a:rPr lang="en-GB" dirty="0" err="1"/>
              <a:t>que</a:t>
            </a:r>
            <a:r>
              <a:rPr lang="en-GB" dirty="0"/>
              <a:t> </a:t>
            </a:r>
            <a:r>
              <a:rPr lang="en-GB" dirty="0" err="1"/>
              <a:t>sont</a:t>
            </a:r>
            <a:r>
              <a:rPr lang="en-GB" dirty="0"/>
              <a:t> : . </a:t>
            </a:r>
            <a:r>
              <a:rPr lang="en-GB" dirty="0" err="1"/>
              <a:t>Ont</a:t>
            </a:r>
            <a:r>
              <a:rPr lang="en-GB" dirty="0"/>
              <a:t> </a:t>
            </a:r>
            <a:r>
              <a:rPr lang="en-GB" dirty="0" err="1"/>
              <a:t>été</a:t>
            </a:r>
            <a:r>
              <a:rPr lang="en-GB" dirty="0"/>
              <a:t> </a:t>
            </a:r>
            <a:r>
              <a:rPr lang="en-GB" dirty="0" err="1"/>
              <a:t>ajoutées</a:t>
            </a:r>
            <a:r>
              <a:rPr lang="en-GB" dirty="0"/>
              <a:t> sur </a:t>
            </a:r>
            <a:r>
              <a:rPr lang="en-GB" dirty="0" err="1"/>
              <a:t>l’étude</a:t>
            </a:r>
            <a:r>
              <a:rPr lang="en-GB" dirty="0"/>
              <a:t> </a:t>
            </a:r>
            <a:r>
              <a:rPr lang="en-GB" dirty="0" err="1"/>
              <a:t>régionale</a:t>
            </a:r>
            <a:r>
              <a:rPr lang="en-GB" dirty="0"/>
              <a:t>, les representations de </a:t>
            </a:r>
            <a:r>
              <a:rPr lang="en-GB" dirty="0" err="1"/>
              <a:t>l’utilisation</a:t>
            </a:r>
            <a:r>
              <a:rPr lang="en-GB" dirty="0"/>
              <a:t> du numérique et de </a:t>
            </a:r>
            <a:r>
              <a:rPr lang="en-GB" dirty="0" err="1"/>
              <a:t>l’IA</a:t>
            </a:r>
            <a:r>
              <a:rPr lang="en-GB" dirty="0"/>
              <a:t> dans le </a:t>
            </a:r>
            <a:r>
              <a:rPr lang="en-GB" dirty="0" err="1"/>
              <a:t>domaine</a:t>
            </a:r>
            <a:r>
              <a:rPr lang="en-GB" dirty="0"/>
              <a:t> de la santé et les </a:t>
            </a:r>
            <a:r>
              <a:rPr lang="en-GB" dirty="0" err="1"/>
              <a:t>attentes</a:t>
            </a:r>
            <a:r>
              <a:rPr lang="en-GB" dirty="0"/>
              <a:t> </a:t>
            </a:r>
            <a:r>
              <a:rPr lang="en-GB" dirty="0" err="1"/>
              <a:t>en</a:t>
            </a:r>
            <a:r>
              <a:rPr lang="en-GB" dirty="0"/>
              <a:t> matières de prevention santé, </a:t>
            </a:r>
            <a:r>
              <a:rPr lang="en-GB" dirty="0" err="1"/>
              <a:t>que</a:t>
            </a:r>
            <a:r>
              <a:rPr lang="en-GB" dirty="0"/>
              <a:t> nous </a:t>
            </a:r>
            <a:r>
              <a:rPr lang="en-GB" dirty="0" err="1"/>
              <a:t>aurons</a:t>
            </a:r>
            <a:r>
              <a:rPr lang="en-GB" dirty="0"/>
              <a:t> </a:t>
            </a:r>
            <a:r>
              <a:rPr lang="en-GB" dirty="0" err="1"/>
              <a:t>peut-être</a:t>
            </a:r>
            <a:r>
              <a:rPr lang="en-GB" dirty="0"/>
              <a:t> le temps </a:t>
            </a:r>
            <a:r>
              <a:rPr lang="en-GB" dirty="0" err="1"/>
              <a:t>d’aborder</a:t>
            </a:r>
            <a:r>
              <a:rPr lang="en-GB" dirty="0"/>
              <a:t> </a:t>
            </a:r>
            <a:r>
              <a:rPr lang="en-GB" dirty="0" err="1"/>
              <a:t>également</a:t>
            </a:r>
            <a:r>
              <a:rPr lang="en-GB" dirty="0"/>
              <a:t>. On </a:t>
            </a:r>
            <a:r>
              <a:rPr lang="en-GB" dirty="0" err="1"/>
              <a:t>retrouve</a:t>
            </a:r>
            <a:r>
              <a:rPr lang="en-GB" dirty="0"/>
              <a:t> les axes de travail au </a:t>
            </a:r>
            <a:r>
              <a:rPr lang="en-GB" dirty="0" err="1"/>
              <a:t>niveau</a:t>
            </a:r>
            <a:r>
              <a:rPr lang="en-GB" dirty="0"/>
              <a:t> du </a:t>
            </a:r>
            <a:r>
              <a:rPr lang="en-GB" dirty="0" err="1"/>
              <a:t>cTS</a:t>
            </a:r>
            <a:r>
              <a:rPr lang="en-GB" dirty="0"/>
              <a:t> ?</a:t>
            </a:r>
          </a:p>
        </p:txBody>
      </p:sp>
    </p:spTree>
    <p:extLst>
      <p:ext uri="{BB962C8B-B14F-4D97-AF65-F5344CB8AC3E}">
        <p14:creationId xmlns:p14="http://schemas.microsoft.com/office/powerpoint/2010/main" val="34134854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L’étude a été réalisée sur une semaine du jeudi au mercredi suivant.</a:t>
            </a:r>
          </a:p>
          <a:p>
            <a:r>
              <a:rPr lang="fr-FR" dirty="0"/>
              <a:t>Poids : représentation en nombre de tête sur le département par rapport à la région</a:t>
            </a:r>
          </a:p>
          <a:p>
            <a:r>
              <a:rPr lang="fr-FR" dirty="0" err="1"/>
              <a:t>Odoxa</a:t>
            </a:r>
            <a:r>
              <a:rPr lang="fr-FR" dirty="0"/>
              <a:t>, institut d’étude indépendant qui a réalisé le baromètre de l’année dernière.</a:t>
            </a:r>
          </a:p>
          <a:p>
            <a:r>
              <a:rPr lang="fr-FR" dirty="0"/>
              <a:t>Méthode des quotas ?</a:t>
            </a:r>
          </a:p>
          <a:p>
            <a:endParaRPr lang="fr-FR" dirty="0"/>
          </a:p>
          <a:p>
            <a:r>
              <a:rPr lang="fr-FR" dirty="0"/>
              <a:t>On est donc sur une étude uniquement quantitative</a:t>
            </a:r>
          </a:p>
          <a:p>
            <a:endParaRPr lang="fr-FR" dirty="0"/>
          </a:p>
        </p:txBody>
      </p:sp>
      <p:sp>
        <p:nvSpPr>
          <p:cNvPr id="4" name="Espace réservé du numéro de diapositive 3"/>
          <p:cNvSpPr>
            <a:spLocks noGrp="1"/>
          </p:cNvSpPr>
          <p:nvPr>
            <p:ph type="sldNum" sz="quarter" idx="5"/>
          </p:nvPr>
        </p:nvSpPr>
        <p:spPr/>
        <p:txBody>
          <a:bodyPr/>
          <a:lstStyle/>
          <a:p>
            <a:fld id="{8FF9B0DE-3FEB-4AA0-B465-B80EF7C1333D}" type="slidenum">
              <a:rPr lang="de-DE" smtClean="0"/>
              <a:pPr/>
              <a:t>3</a:t>
            </a:fld>
            <a:endParaRPr lang="de-DE"/>
          </a:p>
        </p:txBody>
      </p:sp>
    </p:spTree>
    <p:extLst>
      <p:ext uri="{BB962C8B-B14F-4D97-AF65-F5344CB8AC3E}">
        <p14:creationId xmlns:p14="http://schemas.microsoft.com/office/powerpoint/2010/main" val="4106101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Une petite aparté et contexte : </a:t>
            </a:r>
            <a:r>
              <a:rPr lang="fr-FR" sz="1200" b="0" i="0" kern="1200" dirty="0">
                <a:solidFill>
                  <a:schemeClr val="tx1"/>
                </a:solidFill>
                <a:effectLst/>
                <a:latin typeface="+mn-lt"/>
                <a:ea typeface="+mn-ea"/>
                <a:cs typeface="+mn-cs"/>
              </a:rPr>
              <a:t>Séquano-Dionysiens ont une perception plus positive de leur état de santé et cela s’explique potentiellement par la représentation plus importante des </a:t>
            </a:r>
            <a:r>
              <a:rPr lang="fr-FR" sz="1200" b="0" i="0" kern="1200" dirty="0" err="1">
                <a:solidFill>
                  <a:schemeClr val="tx1"/>
                </a:solidFill>
                <a:effectLst/>
                <a:latin typeface="+mn-lt"/>
                <a:ea typeface="+mn-ea"/>
                <a:cs typeface="+mn-cs"/>
              </a:rPr>
              <a:t>categoriés</a:t>
            </a:r>
            <a:r>
              <a:rPr lang="fr-FR" sz="1200" b="0" i="0" kern="1200" dirty="0">
                <a:solidFill>
                  <a:schemeClr val="tx1"/>
                </a:solidFill>
                <a:effectLst/>
                <a:latin typeface="+mn-lt"/>
                <a:ea typeface="+mn-ea"/>
                <a:cs typeface="+mn-cs"/>
              </a:rPr>
              <a:t> </a:t>
            </a:r>
            <a:r>
              <a:rPr lang="fr-FR" sz="1200" b="0" i="0" kern="1200" dirty="0" err="1">
                <a:solidFill>
                  <a:schemeClr val="tx1"/>
                </a:solidFill>
                <a:effectLst/>
                <a:latin typeface="+mn-lt"/>
                <a:ea typeface="+mn-ea"/>
                <a:cs typeface="+mn-cs"/>
              </a:rPr>
              <a:t>d’age</a:t>
            </a:r>
            <a:r>
              <a:rPr lang="fr-FR" sz="1200" b="0" i="0" kern="1200" dirty="0">
                <a:solidFill>
                  <a:schemeClr val="tx1"/>
                </a:solidFill>
                <a:effectLst/>
                <a:latin typeface="+mn-lt"/>
                <a:ea typeface="+mn-ea"/>
                <a:cs typeface="+mn-cs"/>
              </a:rPr>
              <a:t> moins de … et CSP + plus représentée en seine saint </a:t>
            </a:r>
            <a:r>
              <a:rPr lang="fr-FR" sz="1200" b="0" i="0" kern="1200" dirty="0" err="1">
                <a:solidFill>
                  <a:schemeClr val="tx1"/>
                </a:solidFill>
                <a:effectLst/>
                <a:latin typeface="+mn-lt"/>
                <a:ea typeface="+mn-ea"/>
                <a:cs typeface="+mn-cs"/>
              </a:rPr>
              <a:t>denis</a:t>
            </a:r>
            <a:r>
              <a:rPr lang="fr-FR" sz="1200" b="0" i="0" kern="1200" dirty="0">
                <a:solidFill>
                  <a:schemeClr val="tx1"/>
                </a:solidFill>
                <a:effectLst/>
                <a:latin typeface="+mn-lt"/>
                <a:ea typeface="+mn-ea"/>
                <a:cs typeface="+mn-cs"/>
              </a:rPr>
              <a:t> qu’en ile de France / est-ce que j’ai les catégories d’</a:t>
            </a:r>
            <a:r>
              <a:rPr lang="fr-FR" sz="1200" b="0" i="0" kern="1200" dirty="0" err="1">
                <a:solidFill>
                  <a:schemeClr val="tx1"/>
                </a:solidFill>
                <a:effectLst/>
                <a:latin typeface="+mn-lt"/>
                <a:ea typeface="+mn-ea"/>
                <a:cs typeface="+mn-cs"/>
              </a:rPr>
              <a:t>a^ge</a:t>
            </a:r>
            <a:r>
              <a:rPr lang="fr-FR" sz="1200" b="0" i="0" kern="1200" dirty="0">
                <a:solidFill>
                  <a:schemeClr val="tx1"/>
                </a:solidFill>
                <a:effectLst/>
                <a:latin typeface="+mn-lt"/>
                <a:ea typeface="+mn-ea"/>
                <a:cs typeface="+mn-cs"/>
              </a:rPr>
              <a:t>, à la question </a:t>
            </a:r>
            <a:r>
              <a:rPr lang="fr-FR" sz="1200" dirty="0">
                <a:solidFill>
                  <a:srgbClr val="000000">
                    <a:lumMod val="50000"/>
                    <a:lumOff val="50000"/>
                  </a:srgbClr>
                </a:solidFill>
                <a:latin typeface="Century Gothic" panose="020F0302020204030204"/>
              </a:rPr>
              <a:t>Globalement, diriez-vous que vous êtes en bonne ou en mauvaise santé ? En très bonne santé et assez bonne santé</a:t>
            </a:r>
            <a:br>
              <a:rPr lang="fr-FR" sz="1200" dirty="0">
                <a:solidFill>
                  <a:srgbClr val="000000">
                    <a:lumMod val="50000"/>
                    <a:lumOff val="50000"/>
                  </a:srgbClr>
                </a:solidFill>
                <a:latin typeface="Century Gothic" panose="020F0302020204030204"/>
              </a:rPr>
            </a:br>
            <a:endParaRPr lang="fr-FR" sz="1200" b="0" i="0" kern="1200" dirty="0">
              <a:solidFill>
                <a:schemeClr val="tx1"/>
              </a:solidFill>
              <a:effectLst/>
              <a:latin typeface="+mn-lt"/>
              <a:ea typeface="+mn-ea"/>
              <a:cs typeface="+mn-cs"/>
            </a:endParaRPr>
          </a:p>
          <a:p>
            <a:endParaRPr lang="fr-FR" sz="1200" b="0" i="0" kern="1200" dirty="0">
              <a:solidFill>
                <a:schemeClr val="tx1"/>
              </a:solidFill>
              <a:effectLst/>
              <a:latin typeface="+mn-lt"/>
              <a:ea typeface="+mn-ea"/>
              <a:cs typeface="+mn-cs"/>
            </a:endParaRPr>
          </a:p>
          <a:p>
            <a:endParaRPr lang="fr-FR" dirty="0"/>
          </a:p>
        </p:txBody>
      </p:sp>
      <p:sp>
        <p:nvSpPr>
          <p:cNvPr id="4" name="Espace réservé du numéro de diapositive 3"/>
          <p:cNvSpPr>
            <a:spLocks noGrp="1"/>
          </p:cNvSpPr>
          <p:nvPr>
            <p:ph type="sldNum" sz="quarter" idx="5"/>
          </p:nvPr>
        </p:nvSpPr>
        <p:spPr/>
        <p:txBody>
          <a:bodyPr/>
          <a:lstStyle/>
          <a:p>
            <a:fld id="{8FF9B0DE-3FEB-4AA0-B465-B80EF7C1333D}" type="slidenum">
              <a:rPr lang="de-DE" smtClean="0"/>
              <a:pPr/>
              <a:t>5</a:t>
            </a:fld>
            <a:endParaRPr lang="de-DE"/>
          </a:p>
        </p:txBody>
      </p:sp>
    </p:spTree>
    <p:extLst>
      <p:ext uri="{BB962C8B-B14F-4D97-AF65-F5344CB8AC3E}">
        <p14:creationId xmlns:p14="http://schemas.microsoft.com/office/powerpoint/2010/main" val="4081919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L’échantillon </a:t>
            </a:r>
            <a:r>
              <a:rPr lang="fr-FR" sz="1200" b="0" i="0" kern="1200" dirty="0">
                <a:solidFill>
                  <a:schemeClr val="tx1"/>
                </a:solidFill>
                <a:effectLst/>
                <a:latin typeface="+mn-lt"/>
                <a:ea typeface="+mn-ea"/>
                <a:cs typeface="+mn-cs"/>
              </a:rPr>
              <a:t>Séquano-Dionysien répondant a un niveau de satisfaction plus élevé que </a:t>
            </a:r>
            <a:r>
              <a:rPr lang="fr-FR" sz="1200" b="0" i="0" kern="1200" dirty="0" err="1">
                <a:solidFill>
                  <a:schemeClr val="tx1"/>
                </a:solidFill>
                <a:effectLst/>
                <a:latin typeface="+mn-lt"/>
                <a:ea typeface="+mn-ea"/>
                <a:cs typeface="+mn-cs"/>
              </a:rPr>
              <a:t>l’ile-de-France</a:t>
            </a:r>
            <a:r>
              <a:rPr lang="fr-FR" sz="1200" b="0" i="0" kern="1200" dirty="0">
                <a:solidFill>
                  <a:schemeClr val="tx1"/>
                </a:solidFill>
                <a:effectLst/>
                <a:latin typeface="+mn-lt"/>
                <a:ea typeface="+mn-ea"/>
                <a:cs typeface="+mn-cs"/>
              </a:rPr>
              <a:t>, qui a un niveau plus élevé qu’au niveau national.</a:t>
            </a:r>
          </a:p>
          <a:p>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L’évolution est </a:t>
            </a:r>
            <a:r>
              <a:rPr lang="fr-FR" sz="1200" b="0" i="0" kern="1200" dirty="0" err="1">
                <a:solidFill>
                  <a:schemeClr val="tx1"/>
                </a:solidFill>
                <a:effectLst/>
                <a:latin typeface="+mn-lt"/>
                <a:ea typeface="+mn-ea"/>
                <a:cs typeface="+mn-cs"/>
              </a:rPr>
              <a:t>signifivcativement</a:t>
            </a:r>
            <a:r>
              <a:rPr lang="fr-FR" sz="1200" b="0" i="0" kern="1200" dirty="0">
                <a:solidFill>
                  <a:schemeClr val="tx1"/>
                </a:solidFill>
                <a:effectLst/>
                <a:latin typeface="+mn-lt"/>
                <a:ea typeface="+mn-ea"/>
                <a:cs typeface="+mn-cs"/>
              </a:rPr>
              <a:t> plus satisfaite en Seine-Saint-Denis, en ile de France très stable sur cet item sur 3 ans et au niveau national en légère augmentation.</a:t>
            </a:r>
          </a:p>
          <a:p>
            <a:endParaRPr lang="fr-FR" sz="1200" b="0" i="0" kern="1200" dirty="0">
              <a:solidFill>
                <a:schemeClr val="tx1"/>
              </a:solidFill>
              <a:effectLst/>
              <a:latin typeface="+mn-lt"/>
              <a:ea typeface="+mn-ea"/>
              <a:cs typeface="+mn-cs"/>
            </a:endParaRPr>
          </a:p>
          <a:p>
            <a:r>
              <a:rPr lang="fr-FR" sz="1200" b="0" i="0" kern="1200" dirty="0">
                <a:solidFill>
                  <a:schemeClr val="tx1"/>
                </a:solidFill>
                <a:effectLst/>
                <a:latin typeface="+mn-lt"/>
                <a:ea typeface="+mn-ea"/>
                <a:cs typeface="+mn-cs"/>
              </a:rPr>
              <a:t>En amont de l’étude quantitative, des focus group ont été réalisé. Un été des lieux a un temps t, photo</a:t>
            </a:r>
            <a:endParaRPr lang="fr-FR" dirty="0"/>
          </a:p>
        </p:txBody>
      </p:sp>
      <p:sp>
        <p:nvSpPr>
          <p:cNvPr id="4" name="Espace réservé du numéro de diapositive 3"/>
          <p:cNvSpPr>
            <a:spLocks noGrp="1"/>
          </p:cNvSpPr>
          <p:nvPr>
            <p:ph type="sldNum" sz="quarter" idx="5"/>
          </p:nvPr>
        </p:nvSpPr>
        <p:spPr/>
        <p:txBody>
          <a:bodyPr/>
          <a:lstStyle/>
          <a:p>
            <a:fld id="{8FF9B0DE-3FEB-4AA0-B465-B80EF7C1333D}" type="slidenum">
              <a:rPr lang="de-DE" smtClean="0"/>
              <a:pPr/>
              <a:t>6</a:t>
            </a:fld>
            <a:endParaRPr lang="de-DE"/>
          </a:p>
        </p:txBody>
      </p:sp>
    </p:spTree>
    <p:extLst>
      <p:ext uri="{BB962C8B-B14F-4D97-AF65-F5344CB8AC3E}">
        <p14:creationId xmlns:p14="http://schemas.microsoft.com/office/powerpoint/2010/main" val="2786146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8FF9B0DE-3FEB-4AA0-B465-B80EF7C1333D}" type="slidenum">
              <a:rPr lang="de-DE" smtClean="0"/>
              <a:pPr/>
              <a:t>7</a:t>
            </a:fld>
            <a:endParaRPr lang="de-DE"/>
          </a:p>
        </p:txBody>
      </p:sp>
    </p:spTree>
    <p:extLst>
      <p:ext uri="{BB962C8B-B14F-4D97-AF65-F5344CB8AC3E}">
        <p14:creationId xmlns:p14="http://schemas.microsoft.com/office/powerpoint/2010/main" val="3763245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Globalement une perception globalement bonne, lorsque l’on demande relire la question. Très bien perçues pour les bébés, enfants en bas âge. Proche de l’Ile de France. La où est à moins de 50%, perçus comme négatifs pour les personnes en situation en pauvreté</a:t>
            </a:r>
          </a:p>
        </p:txBody>
      </p:sp>
      <p:sp>
        <p:nvSpPr>
          <p:cNvPr id="4" name="Espace réservé du numéro de diapositive 3"/>
          <p:cNvSpPr>
            <a:spLocks noGrp="1"/>
          </p:cNvSpPr>
          <p:nvPr>
            <p:ph type="sldNum" sz="quarter" idx="5"/>
          </p:nvPr>
        </p:nvSpPr>
        <p:spPr/>
        <p:txBody>
          <a:bodyPr/>
          <a:lstStyle/>
          <a:p>
            <a:fld id="{8FF9B0DE-3FEB-4AA0-B465-B80EF7C1333D}" type="slidenum">
              <a:rPr lang="de-DE" smtClean="0"/>
              <a:pPr/>
              <a:t>8</a:t>
            </a:fld>
            <a:endParaRPr lang="de-DE"/>
          </a:p>
        </p:txBody>
      </p:sp>
    </p:spTree>
    <p:extLst>
      <p:ext uri="{BB962C8B-B14F-4D97-AF65-F5344CB8AC3E}">
        <p14:creationId xmlns:p14="http://schemas.microsoft.com/office/powerpoint/2010/main" val="2819028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+ 4 points sur la facilité d’accès sur les urgences</a:t>
            </a:r>
          </a:p>
        </p:txBody>
      </p:sp>
      <p:sp>
        <p:nvSpPr>
          <p:cNvPr id="4" name="Espace réservé du numéro de diapositive 3"/>
          <p:cNvSpPr>
            <a:spLocks noGrp="1"/>
          </p:cNvSpPr>
          <p:nvPr>
            <p:ph type="sldNum" sz="quarter" idx="5"/>
          </p:nvPr>
        </p:nvSpPr>
        <p:spPr/>
        <p:txBody>
          <a:bodyPr/>
          <a:lstStyle/>
          <a:p>
            <a:fld id="{8FF9B0DE-3FEB-4AA0-B465-B80EF7C1333D}" type="slidenum">
              <a:rPr lang="de-DE" smtClean="0"/>
              <a:pPr/>
              <a:t>9</a:t>
            </a:fld>
            <a:endParaRPr lang="de-DE"/>
          </a:p>
        </p:txBody>
      </p:sp>
    </p:spTree>
    <p:extLst>
      <p:ext uri="{BB962C8B-B14F-4D97-AF65-F5344CB8AC3E}">
        <p14:creationId xmlns:p14="http://schemas.microsoft.com/office/powerpoint/2010/main" val="38865457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Les professions médicales et par typologie de professions médicales et en comparaison à l’Ile de France</a:t>
            </a:r>
          </a:p>
        </p:txBody>
      </p:sp>
      <p:sp>
        <p:nvSpPr>
          <p:cNvPr id="4" name="Espace réservé du numéro de diapositive 3"/>
          <p:cNvSpPr>
            <a:spLocks noGrp="1"/>
          </p:cNvSpPr>
          <p:nvPr>
            <p:ph type="sldNum" sz="quarter" idx="5"/>
          </p:nvPr>
        </p:nvSpPr>
        <p:spPr/>
        <p:txBody>
          <a:bodyPr/>
          <a:lstStyle/>
          <a:p>
            <a:fld id="{8FF9B0DE-3FEB-4AA0-B465-B80EF7C1333D}" type="slidenum">
              <a:rPr lang="de-DE" smtClean="0"/>
              <a:pPr/>
              <a:t>12</a:t>
            </a:fld>
            <a:endParaRPr lang="de-DE"/>
          </a:p>
        </p:txBody>
      </p:sp>
    </p:spTree>
    <p:extLst>
      <p:ext uri="{BB962C8B-B14F-4D97-AF65-F5344CB8AC3E}">
        <p14:creationId xmlns:p14="http://schemas.microsoft.com/office/powerpoint/2010/main" val="226997173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0.xml"/><Relationship Id="rId5" Type="http://schemas.openxmlformats.org/officeDocument/2006/relationships/image" Target="../media/image8.png"/><Relationship Id="rId4" Type="http://schemas.openxmlformats.org/officeDocument/2006/relationships/image" Target="../media/image1.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2.xml"/><Relationship Id="rId1" Type="http://schemas.openxmlformats.org/officeDocument/2006/relationships/tags" Target="../tags/tag11.xml"/><Relationship Id="rId5" Type="http://schemas.openxmlformats.org/officeDocument/2006/relationships/image" Target="../media/image8.png"/><Relationship Id="rId4" Type="http://schemas.openxmlformats.org/officeDocument/2006/relationships/image" Target="../media/image1.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7.svg"/><Relationship Id="rId1" Type="http://schemas.openxmlformats.org/officeDocument/2006/relationships/slideMaster" Target="../slideMasters/slideMaster2.xml"/><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6.png"/><Relationship Id="rId4" Type="http://schemas.openxmlformats.org/officeDocument/2006/relationships/image" Target="../media/image1.emf"/></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1.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15" name="Textplatzhalter 6">
            <a:extLst>
              <a:ext uri="{FF2B5EF4-FFF2-40B4-BE49-F238E27FC236}">
                <a16:creationId xmlns:a16="http://schemas.microsoft.com/office/drawing/2014/main" id="{5F544C91-8CAE-47C0-A457-34BB1A932DCB}"/>
              </a:ext>
            </a:extLst>
          </p:cNvPr>
          <p:cNvSpPr>
            <a:spLocks noGrp="1"/>
          </p:cNvSpPr>
          <p:nvPr>
            <p:ph type="body" sz="quarter" idx="15" hasCustomPrompt="1"/>
          </p:nvPr>
        </p:nvSpPr>
        <p:spPr>
          <a:xfrm>
            <a:off x="479425" y="6227609"/>
            <a:ext cx="3563657" cy="216000"/>
          </a:xfrm>
        </p:spPr>
        <p:txBody>
          <a:bodyPr anchor="t"/>
          <a:lstStyle>
            <a:lvl1pPr marL="0" indent="0" algn="l">
              <a:lnSpc>
                <a:spcPct val="100000"/>
              </a:lnSpc>
              <a:buFont typeface="Arial" panose="020B0604020202020204" pitchFamily="34" charset="0"/>
              <a:buNone/>
              <a:defRPr sz="10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Description</a:t>
            </a:r>
          </a:p>
        </p:txBody>
      </p:sp>
      <p:sp>
        <p:nvSpPr>
          <p:cNvPr id="16" name="Textplatzhalter 6">
            <a:extLst>
              <a:ext uri="{FF2B5EF4-FFF2-40B4-BE49-F238E27FC236}">
                <a16:creationId xmlns:a16="http://schemas.microsoft.com/office/drawing/2014/main" id="{23D4D034-62FF-4C96-BD28-4ABA4DCC8050}"/>
              </a:ext>
            </a:extLst>
          </p:cNvPr>
          <p:cNvSpPr>
            <a:spLocks noGrp="1"/>
          </p:cNvSpPr>
          <p:nvPr>
            <p:ph type="body" sz="quarter" idx="16" hasCustomPrompt="1"/>
          </p:nvPr>
        </p:nvSpPr>
        <p:spPr>
          <a:xfrm>
            <a:off x="479425" y="6011585"/>
            <a:ext cx="3563657" cy="216000"/>
          </a:xfrm>
        </p:spPr>
        <p:txBody>
          <a:bodyPr anchor="t"/>
          <a:lstStyle>
            <a:lvl1pPr marL="0" indent="0" algn="l">
              <a:lnSpc>
                <a:spcPct val="100000"/>
              </a:lnSpc>
              <a:buFont typeface="Arial" panose="020B0604020202020204" pitchFamily="34" charset="0"/>
              <a:buNone/>
              <a:defRPr sz="10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Project number | Date</a:t>
            </a:r>
          </a:p>
        </p:txBody>
      </p:sp>
      <p:sp>
        <p:nvSpPr>
          <p:cNvPr id="25" name="Textplatzhalter 6">
            <a:extLst>
              <a:ext uri="{FF2B5EF4-FFF2-40B4-BE49-F238E27FC236}">
                <a16:creationId xmlns:a16="http://schemas.microsoft.com/office/drawing/2014/main" id="{6BD9B3CB-B30E-98F2-C303-762A7547B59C}"/>
              </a:ext>
            </a:extLst>
          </p:cNvPr>
          <p:cNvSpPr>
            <a:spLocks noGrp="1"/>
          </p:cNvSpPr>
          <p:nvPr>
            <p:ph type="body" sz="quarter" idx="18" hasCustomPrompt="1"/>
          </p:nvPr>
        </p:nvSpPr>
        <p:spPr>
          <a:xfrm>
            <a:off x="479425" y="5687573"/>
            <a:ext cx="3563657" cy="216000"/>
          </a:xfrm>
        </p:spPr>
        <p:txBody>
          <a:bodyPr anchor="b"/>
          <a:lstStyle>
            <a:lvl1pPr marL="0" indent="0" algn="l">
              <a:lnSpc>
                <a:spcPct val="100000"/>
              </a:lnSpc>
              <a:buFont typeface="Arial" panose="020B0604020202020204" pitchFamily="34" charset="0"/>
              <a:buNone/>
              <a:defRPr sz="1050" b="1" cap="none" baseline="0">
                <a:solidFill>
                  <a:schemeClr val="bg2"/>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Author name</a:t>
            </a:r>
          </a:p>
        </p:txBody>
      </p:sp>
      <p:pic>
        <p:nvPicPr>
          <p:cNvPr id="5" name="Graphic 4">
            <a:extLst>
              <a:ext uri="{FF2B5EF4-FFF2-40B4-BE49-F238E27FC236}">
                <a16:creationId xmlns:a16="http://schemas.microsoft.com/office/drawing/2014/main" id="{14C15652-CFBD-BFFD-31BD-D26D69822E2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79425" y="414391"/>
            <a:ext cx="1704002" cy="316533"/>
          </a:xfrm>
          <a:prstGeom prst="rect">
            <a:avLst/>
          </a:prstGeom>
        </p:spPr>
      </p:pic>
      <p:sp>
        <p:nvSpPr>
          <p:cNvPr id="89" name="Freeform 88">
            <a:extLst>
              <a:ext uri="{FF2B5EF4-FFF2-40B4-BE49-F238E27FC236}">
                <a16:creationId xmlns:a16="http://schemas.microsoft.com/office/drawing/2014/main" id="{4152BFEE-82F5-F11C-202D-2E7F6B95DF4E}"/>
              </a:ext>
            </a:extLst>
          </p:cNvPr>
          <p:cNvSpPr/>
          <p:nvPr userDrawn="1"/>
        </p:nvSpPr>
        <p:spPr bwMode="gray">
          <a:xfrm>
            <a:off x="10698511" y="6400912"/>
            <a:ext cx="914177" cy="457089"/>
          </a:xfrm>
          <a:custGeom>
            <a:avLst/>
            <a:gdLst>
              <a:gd name="connsiteX0" fmla="*/ 457088 w 914177"/>
              <a:gd name="connsiteY0" fmla="*/ 0 h 457089"/>
              <a:gd name="connsiteX1" fmla="*/ 914177 w 914177"/>
              <a:gd name="connsiteY1" fmla="*/ 457089 h 457089"/>
              <a:gd name="connsiteX2" fmla="*/ 0 w 914177"/>
              <a:gd name="connsiteY2" fmla="*/ 457089 h 457089"/>
              <a:gd name="connsiteX3" fmla="*/ 457088 w 914177"/>
              <a:gd name="connsiteY3" fmla="*/ 0 h 457089"/>
            </a:gdLst>
            <a:ahLst/>
            <a:cxnLst>
              <a:cxn ang="0">
                <a:pos x="connsiteX0" y="connsiteY0"/>
              </a:cxn>
              <a:cxn ang="0">
                <a:pos x="connsiteX1" y="connsiteY1"/>
              </a:cxn>
              <a:cxn ang="0">
                <a:pos x="connsiteX2" y="connsiteY2"/>
              </a:cxn>
              <a:cxn ang="0">
                <a:pos x="connsiteX3" y="connsiteY3"/>
              </a:cxn>
            </a:cxnLst>
            <a:rect l="l" t="t" r="r" b="b"/>
            <a:pathLst>
              <a:path w="914177" h="457089">
                <a:moveTo>
                  <a:pt x="457088" y="0"/>
                </a:moveTo>
                <a:lnTo>
                  <a:pt x="914177" y="457089"/>
                </a:lnTo>
                <a:lnTo>
                  <a:pt x="0" y="457089"/>
                </a:lnTo>
                <a:lnTo>
                  <a:pt x="457088" y="0"/>
                </a:lnTo>
                <a:close/>
              </a:path>
            </a:pathLst>
          </a:custGeom>
          <a:solidFill>
            <a:schemeClr val="bg1"/>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grpSp>
        <p:nvGrpSpPr>
          <p:cNvPr id="90" name="Group 89">
            <a:extLst>
              <a:ext uri="{FF2B5EF4-FFF2-40B4-BE49-F238E27FC236}">
                <a16:creationId xmlns:a16="http://schemas.microsoft.com/office/drawing/2014/main" id="{40BFD4BB-0B70-239C-85AF-A07A1DE2F8C0}"/>
              </a:ext>
            </a:extLst>
          </p:cNvPr>
          <p:cNvGrpSpPr/>
          <p:nvPr userDrawn="1"/>
        </p:nvGrpSpPr>
        <p:grpSpPr>
          <a:xfrm>
            <a:off x="4754689" y="1"/>
            <a:ext cx="7437311" cy="6857999"/>
            <a:chOff x="4754689" y="1"/>
            <a:chExt cx="7437311" cy="6857999"/>
          </a:xfrm>
        </p:grpSpPr>
        <p:sp>
          <p:nvSpPr>
            <p:cNvPr id="81" name="Freeform 80">
              <a:extLst>
                <a:ext uri="{FF2B5EF4-FFF2-40B4-BE49-F238E27FC236}">
                  <a16:creationId xmlns:a16="http://schemas.microsoft.com/office/drawing/2014/main" id="{E224A6B0-204A-BD63-8BFF-69D0A302E54A}"/>
                </a:ext>
              </a:extLst>
            </p:cNvPr>
            <p:cNvSpPr/>
            <p:nvPr userDrawn="1"/>
          </p:nvSpPr>
          <p:spPr bwMode="gray">
            <a:xfrm>
              <a:off x="8732416" y="1554546"/>
              <a:ext cx="3459584" cy="4846365"/>
            </a:xfrm>
            <a:custGeom>
              <a:avLst/>
              <a:gdLst>
                <a:gd name="connsiteX0" fmla="*/ 2423182 w 3459584"/>
                <a:gd name="connsiteY0" fmla="*/ 0 h 4846365"/>
                <a:gd name="connsiteX1" fmla="*/ 3459584 w 3459584"/>
                <a:gd name="connsiteY1" fmla="*/ 1036401 h 4846365"/>
                <a:gd name="connsiteX2" fmla="*/ 3459584 w 3459584"/>
                <a:gd name="connsiteY2" fmla="*/ 3809962 h 4846365"/>
                <a:gd name="connsiteX3" fmla="*/ 2423182 w 3459584"/>
                <a:gd name="connsiteY3" fmla="*/ 4846365 h 4846365"/>
                <a:gd name="connsiteX4" fmla="*/ 0 w 3459584"/>
                <a:gd name="connsiteY4" fmla="*/ 2423182 h 4846365"/>
                <a:gd name="connsiteX5" fmla="*/ 2423182 w 3459584"/>
                <a:gd name="connsiteY5" fmla="*/ 0 h 484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584" h="4846365">
                  <a:moveTo>
                    <a:pt x="2423182" y="0"/>
                  </a:moveTo>
                  <a:lnTo>
                    <a:pt x="3459584" y="1036401"/>
                  </a:lnTo>
                  <a:lnTo>
                    <a:pt x="3459584" y="3809962"/>
                  </a:lnTo>
                  <a:lnTo>
                    <a:pt x="2423182" y="4846365"/>
                  </a:lnTo>
                  <a:lnTo>
                    <a:pt x="0" y="2423182"/>
                  </a:lnTo>
                  <a:lnTo>
                    <a:pt x="2423182" y="0"/>
                  </a:lnTo>
                  <a:close/>
                </a:path>
              </a:pathLst>
            </a:cu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78" name="Freeform 77">
              <a:extLst>
                <a:ext uri="{FF2B5EF4-FFF2-40B4-BE49-F238E27FC236}">
                  <a16:creationId xmlns:a16="http://schemas.microsoft.com/office/drawing/2014/main" id="{9C6985E2-A720-D9CB-FE20-F05CB7CC38DA}"/>
                </a:ext>
              </a:extLst>
            </p:cNvPr>
            <p:cNvSpPr/>
            <p:nvPr userDrawn="1"/>
          </p:nvSpPr>
          <p:spPr bwMode="gray">
            <a:xfrm>
              <a:off x="4754689" y="1"/>
              <a:ext cx="6400909" cy="3977727"/>
            </a:xfrm>
            <a:custGeom>
              <a:avLst/>
              <a:gdLst>
                <a:gd name="connsiteX0" fmla="*/ 0 w 6400909"/>
                <a:gd name="connsiteY0" fmla="*/ 0 h 3977727"/>
                <a:gd name="connsiteX1" fmla="*/ 4846365 w 6400909"/>
                <a:gd name="connsiteY1" fmla="*/ 0 h 3977727"/>
                <a:gd name="connsiteX2" fmla="*/ 6400909 w 6400909"/>
                <a:gd name="connsiteY2" fmla="*/ 1554545 h 3977727"/>
                <a:gd name="connsiteX3" fmla="*/ 3977727 w 6400909"/>
                <a:gd name="connsiteY3" fmla="*/ 3977727 h 3977727"/>
                <a:gd name="connsiteX4" fmla="*/ 0 w 6400909"/>
                <a:gd name="connsiteY4" fmla="*/ 0 h 3977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909" h="3977727">
                  <a:moveTo>
                    <a:pt x="0" y="0"/>
                  </a:moveTo>
                  <a:lnTo>
                    <a:pt x="4846365" y="0"/>
                  </a:lnTo>
                  <a:lnTo>
                    <a:pt x="6400909" y="1554545"/>
                  </a:lnTo>
                  <a:lnTo>
                    <a:pt x="3977727" y="3977727"/>
                  </a:lnTo>
                  <a:lnTo>
                    <a:pt x="0" y="0"/>
                  </a:ln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77" name="Freeform 76">
              <a:extLst>
                <a:ext uri="{FF2B5EF4-FFF2-40B4-BE49-F238E27FC236}">
                  <a16:creationId xmlns:a16="http://schemas.microsoft.com/office/drawing/2014/main" id="{8E470E96-78BE-4B35-9414-8F9EBB0CEA56}"/>
                </a:ext>
              </a:extLst>
            </p:cNvPr>
            <p:cNvSpPr/>
            <p:nvPr userDrawn="1"/>
          </p:nvSpPr>
          <p:spPr bwMode="gray">
            <a:xfrm>
              <a:off x="11155598" y="518144"/>
              <a:ext cx="1036402" cy="2072803"/>
            </a:xfrm>
            <a:custGeom>
              <a:avLst/>
              <a:gdLst>
                <a:gd name="connsiteX0" fmla="*/ 1036402 w 1036402"/>
                <a:gd name="connsiteY0" fmla="*/ 0 h 2072803"/>
                <a:gd name="connsiteX1" fmla="*/ 1036402 w 1036402"/>
                <a:gd name="connsiteY1" fmla="*/ 2072803 h 2072803"/>
                <a:gd name="connsiteX2" fmla="*/ 0 w 1036402"/>
                <a:gd name="connsiteY2" fmla="*/ 1036402 h 2072803"/>
                <a:gd name="connsiteX3" fmla="*/ 1036402 w 1036402"/>
                <a:gd name="connsiteY3" fmla="*/ 0 h 2072803"/>
              </a:gdLst>
              <a:ahLst/>
              <a:cxnLst>
                <a:cxn ang="0">
                  <a:pos x="connsiteX0" y="connsiteY0"/>
                </a:cxn>
                <a:cxn ang="0">
                  <a:pos x="connsiteX1" y="connsiteY1"/>
                </a:cxn>
                <a:cxn ang="0">
                  <a:pos x="connsiteX2" y="connsiteY2"/>
                </a:cxn>
                <a:cxn ang="0">
                  <a:pos x="connsiteX3" y="connsiteY3"/>
                </a:cxn>
              </a:cxnLst>
              <a:rect l="l" t="t" r="r" b="b"/>
              <a:pathLst>
                <a:path w="1036402" h="2072803">
                  <a:moveTo>
                    <a:pt x="1036402" y="0"/>
                  </a:moveTo>
                  <a:lnTo>
                    <a:pt x="1036402" y="2072803"/>
                  </a:lnTo>
                  <a:lnTo>
                    <a:pt x="0" y="1036402"/>
                  </a:lnTo>
                  <a:lnTo>
                    <a:pt x="1036402" y="0"/>
                  </a:ln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86" name="Freeform 85">
              <a:extLst>
                <a:ext uri="{FF2B5EF4-FFF2-40B4-BE49-F238E27FC236}">
                  <a16:creationId xmlns:a16="http://schemas.microsoft.com/office/drawing/2014/main" id="{7683A49B-E36F-F961-FCF7-01268329C573}"/>
                </a:ext>
              </a:extLst>
            </p:cNvPr>
            <p:cNvSpPr/>
            <p:nvPr userDrawn="1"/>
          </p:nvSpPr>
          <p:spPr bwMode="gray">
            <a:xfrm>
              <a:off x="5852146" y="3977728"/>
              <a:ext cx="5303453" cy="2880272"/>
            </a:xfrm>
            <a:custGeom>
              <a:avLst/>
              <a:gdLst>
                <a:gd name="connsiteX0" fmla="*/ 2880272 w 5303453"/>
                <a:gd name="connsiteY0" fmla="*/ 0 h 2880272"/>
                <a:gd name="connsiteX1" fmla="*/ 5303453 w 5303453"/>
                <a:gd name="connsiteY1" fmla="*/ 2423182 h 2880272"/>
                <a:gd name="connsiteX2" fmla="*/ 5303453 w 5303453"/>
                <a:gd name="connsiteY2" fmla="*/ 2423183 h 2880272"/>
                <a:gd name="connsiteX3" fmla="*/ 5303453 w 5303453"/>
                <a:gd name="connsiteY3" fmla="*/ 2423183 h 2880272"/>
                <a:gd name="connsiteX4" fmla="*/ 4846365 w 5303453"/>
                <a:gd name="connsiteY4" fmla="*/ 2880272 h 2880272"/>
                <a:gd name="connsiteX5" fmla="*/ 0 w 5303453"/>
                <a:gd name="connsiteY5" fmla="*/ 2880272 h 2880272"/>
                <a:gd name="connsiteX6" fmla="*/ 2880272 w 5303453"/>
                <a:gd name="connsiteY6" fmla="*/ 0 h 2880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3453" h="2880272">
                  <a:moveTo>
                    <a:pt x="2880272" y="0"/>
                  </a:moveTo>
                  <a:lnTo>
                    <a:pt x="5303453" y="2423182"/>
                  </a:lnTo>
                  <a:lnTo>
                    <a:pt x="5303453" y="2423183"/>
                  </a:lnTo>
                  <a:lnTo>
                    <a:pt x="5303453" y="2423183"/>
                  </a:lnTo>
                  <a:lnTo>
                    <a:pt x="4846365" y="2880272"/>
                  </a:lnTo>
                  <a:lnTo>
                    <a:pt x="0" y="2880272"/>
                  </a:lnTo>
                  <a:lnTo>
                    <a:pt x="2880272" y="0"/>
                  </a:ln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85" name="Freeform 84">
              <a:extLst>
                <a:ext uri="{FF2B5EF4-FFF2-40B4-BE49-F238E27FC236}">
                  <a16:creationId xmlns:a16="http://schemas.microsoft.com/office/drawing/2014/main" id="{45FE6FD4-4D3F-C8A7-AD1C-5DDDCDA38CF2}"/>
                </a:ext>
              </a:extLst>
            </p:cNvPr>
            <p:cNvSpPr/>
            <p:nvPr userDrawn="1"/>
          </p:nvSpPr>
          <p:spPr bwMode="gray">
            <a:xfrm>
              <a:off x="11155598" y="5364508"/>
              <a:ext cx="1036402" cy="1493492"/>
            </a:xfrm>
            <a:custGeom>
              <a:avLst/>
              <a:gdLst>
                <a:gd name="connsiteX0" fmla="*/ 1036402 w 1036402"/>
                <a:gd name="connsiteY0" fmla="*/ 0 h 1493492"/>
                <a:gd name="connsiteX1" fmla="*/ 1036402 w 1036402"/>
                <a:gd name="connsiteY1" fmla="*/ 1493492 h 1493492"/>
                <a:gd name="connsiteX2" fmla="*/ 457089 w 1036402"/>
                <a:gd name="connsiteY2" fmla="*/ 1493492 h 1493492"/>
                <a:gd name="connsiteX3" fmla="*/ 0 w 1036402"/>
                <a:gd name="connsiteY3" fmla="*/ 1036403 h 1493492"/>
                <a:gd name="connsiteX4" fmla="*/ 1 w 1036402"/>
                <a:gd name="connsiteY4" fmla="*/ 1036403 h 1493492"/>
                <a:gd name="connsiteX5" fmla="*/ 0 w 1036402"/>
                <a:gd name="connsiteY5" fmla="*/ 1036402 h 1493492"/>
                <a:gd name="connsiteX6" fmla="*/ 1036402 w 1036402"/>
                <a:gd name="connsiteY6" fmla="*/ 0 h 149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6402" h="1493492">
                  <a:moveTo>
                    <a:pt x="1036402" y="0"/>
                  </a:moveTo>
                  <a:lnTo>
                    <a:pt x="1036402" y="1493492"/>
                  </a:lnTo>
                  <a:lnTo>
                    <a:pt x="457089" y="1493492"/>
                  </a:lnTo>
                  <a:lnTo>
                    <a:pt x="0" y="1036403"/>
                  </a:lnTo>
                  <a:lnTo>
                    <a:pt x="1" y="1036403"/>
                  </a:lnTo>
                  <a:lnTo>
                    <a:pt x="0" y="1036402"/>
                  </a:lnTo>
                  <a:lnTo>
                    <a:pt x="1036402" y="0"/>
                  </a:ln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grpSp>
      <p:sp>
        <p:nvSpPr>
          <p:cNvPr id="4" name="Titel 1">
            <a:extLst>
              <a:ext uri="{FF2B5EF4-FFF2-40B4-BE49-F238E27FC236}">
                <a16:creationId xmlns:a16="http://schemas.microsoft.com/office/drawing/2014/main" id="{31BD6B20-53BB-E791-4681-ED9A84A2F5FC}"/>
              </a:ext>
            </a:extLst>
          </p:cNvPr>
          <p:cNvSpPr>
            <a:spLocks noGrp="1"/>
          </p:cNvSpPr>
          <p:nvPr>
            <p:ph type="ctrTitle" hasCustomPrompt="1"/>
          </p:nvPr>
        </p:nvSpPr>
        <p:spPr bwMode="gray">
          <a:xfrm>
            <a:off x="479425" y="1557338"/>
            <a:ext cx="5125848" cy="2201364"/>
          </a:xfrm>
        </p:spPr>
        <p:txBody>
          <a:bodyPr anchor="b"/>
          <a:lstStyle>
            <a:lvl1pPr marL="0" marR="0" indent="0" algn="l" defTabSz="914400" rtl="0" eaLnBrk="1" fontAlgn="auto" latinLnBrk="0" hangingPunct="1">
              <a:lnSpc>
                <a:spcPct val="80000"/>
              </a:lnSpc>
              <a:spcBef>
                <a:spcPct val="0"/>
              </a:spcBef>
              <a:spcAft>
                <a:spcPts val="600"/>
              </a:spcAft>
              <a:buClrTx/>
              <a:buSzTx/>
              <a:buFontTx/>
              <a:buNone/>
              <a:tabLst/>
              <a:defRPr sz="4800" b="1" i="0">
                <a:latin typeface="+mj-lt"/>
              </a:defRPr>
            </a:lvl1pPr>
          </a:lstStyle>
          <a:p>
            <a:r>
              <a:rPr lang="en-US" noProof="0"/>
              <a:t>Title of your presentation</a:t>
            </a:r>
          </a:p>
        </p:txBody>
      </p:sp>
      <p:sp>
        <p:nvSpPr>
          <p:cNvPr id="6" name="Untertitel 2">
            <a:extLst>
              <a:ext uri="{FF2B5EF4-FFF2-40B4-BE49-F238E27FC236}">
                <a16:creationId xmlns:a16="http://schemas.microsoft.com/office/drawing/2014/main" id="{1568B603-DCCF-B295-697B-732AF384B8C2}"/>
              </a:ext>
            </a:extLst>
          </p:cNvPr>
          <p:cNvSpPr>
            <a:spLocks noGrp="1"/>
          </p:cNvSpPr>
          <p:nvPr>
            <p:ph type="subTitle" idx="1" hasCustomPrompt="1"/>
          </p:nvPr>
        </p:nvSpPr>
        <p:spPr bwMode="gray">
          <a:xfrm>
            <a:off x="479425" y="3963209"/>
            <a:ext cx="5125848" cy="648000"/>
          </a:xfrm>
        </p:spPr>
        <p:txBody>
          <a:bodyPr/>
          <a:lstStyle>
            <a:lvl1pPr marL="0" indent="0" algn="l">
              <a:lnSpc>
                <a:spcPct val="100000"/>
              </a:lnSpc>
              <a:spcBef>
                <a:spcPts val="0"/>
              </a:spcBef>
              <a:spcAft>
                <a:spcPts val="600"/>
              </a:spcAft>
              <a:buFont typeface="Arial" panose="020B0604020202020204" pitchFamily="34" charset="0"/>
              <a:buNone/>
              <a:defRPr sz="2400" b="0">
                <a:solidFill>
                  <a:schemeClr val="accent3"/>
                </a:solidFill>
                <a:latin typeface="+mn-lt"/>
              </a:defRPr>
            </a:lvl1pPr>
            <a:lvl2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2pPr>
            <a:lvl3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3pPr>
            <a:lvl4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4pPr>
            <a:lvl5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5pPr>
            <a:lvl6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6pPr>
            <a:lvl7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7pPr>
            <a:lvl8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8pPr>
            <a:lvl9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9pPr>
          </a:lstStyle>
          <a:p>
            <a:r>
              <a:rPr lang="en-US" noProof="0"/>
              <a:t>Subtitle</a:t>
            </a:r>
          </a:p>
        </p:txBody>
      </p:sp>
    </p:spTree>
    <p:extLst>
      <p:ext uri="{BB962C8B-B14F-4D97-AF65-F5344CB8AC3E}">
        <p14:creationId xmlns:p14="http://schemas.microsoft.com/office/powerpoint/2010/main" val="2172541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Intro / Outro">
    <p:bg>
      <p:bgPr>
        <a:solidFill>
          <a:schemeClr val="bg1"/>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F282AA0B-A9DE-1FC1-286D-56636E095E94}"/>
              </a:ext>
            </a:extLst>
          </p:cNvPr>
          <p:cNvPicPr>
            <a:picLocks noChangeAspect="1"/>
          </p:cNvPicPr>
          <p:nvPr userDrawn="1"/>
        </p:nvPicPr>
        <p:blipFill>
          <a:blip>
            <a:extLst>
              <a:ext uri="{96DAC541-7B7A-43D3-8B79-37D633B846F1}">
                <asvg:svgBlip xmlns:asvg="http://schemas.microsoft.com/office/drawing/2016/SVG/main" r:embed="rId2"/>
              </a:ext>
            </a:extLst>
          </a:blip>
          <a:srcRect l="11091" t="4546" b="4546"/>
          <a:stretch/>
        </p:blipFill>
        <p:spPr>
          <a:xfrm>
            <a:off x="0" y="0"/>
            <a:ext cx="6707124" cy="6858000"/>
          </a:xfrm>
          <a:prstGeom prst="rect">
            <a:avLst/>
          </a:prstGeom>
        </p:spPr>
      </p:pic>
      <p:pic>
        <p:nvPicPr>
          <p:cNvPr id="4" name="Graphic 3">
            <a:extLst>
              <a:ext uri="{FF2B5EF4-FFF2-40B4-BE49-F238E27FC236}">
                <a16:creationId xmlns:a16="http://schemas.microsoft.com/office/drawing/2014/main" id="{1E16C475-044C-C66C-C43C-730145FE37F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460687" y="2952661"/>
            <a:ext cx="5148706" cy="956416"/>
          </a:xfrm>
          <a:prstGeom prst="rect">
            <a:avLst/>
          </a:prstGeom>
        </p:spPr>
      </p:pic>
    </p:spTree>
    <p:extLst>
      <p:ext uri="{BB962C8B-B14F-4D97-AF65-F5344CB8AC3E}">
        <p14:creationId xmlns:p14="http://schemas.microsoft.com/office/powerpoint/2010/main" val="3466284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End slide (light)">
    <p:bg>
      <p:bgPr>
        <a:solidFill>
          <a:schemeClr val="bg1"/>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F282AA0B-A9DE-1FC1-286D-56636E095E94}"/>
              </a:ext>
            </a:extLst>
          </p:cNvPr>
          <p:cNvPicPr>
            <a:picLocks noChangeAspect="1"/>
          </p:cNvPicPr>
          <p:nvPr userDrawn="1"/>
        </p:nvPicPr>
        <p:blipFill>
          <a:blip>
            <a:extLst>
              <a:ext uri="{96DAC541-7B7A-43D3-8B79-37D633B846F1}">
                <asvg:svgBlip xmlns:asvg="http://schemas.microsoft.com/office/drawing/2016/SVG/main" r:embed="rId2"/>
              </a:ext>
            </a:extLst>
          </a:blip>
          <a:srcRect l="11091" t="4546" b="4546"/>
          <a:stretch/>
        </p:blipFill>
        <p:spPr>
          <a:xfrm>
            <a:off x="0" y="0"/>
            <a:ext cx="6707124" cy="6858000"/>
          </a:xfrm>
          <a:prstGeom prst="rect">
            <a:avLst/>
          </a:prstGeom>
        </p:spPr>
      </p:pic>
      <p:sp>
        <p:nvSpPr>
          <p:cNvPr id="53" name="TextBox 52">
            <a:extLst>
              <a:ext uri="{FF2B5EF4-FFF2-40B4-BE49-F238E27FC236}">
                <a16:creationId xmlns:a16="http://schemas.microsoft.com/office/drawing/2014/main" id="{66C9622E-0C86-E29B-D008-3248ECD298B0}"/>
              </a:ext>
            </a:extLst>
          </p:cNvPr>
          <p:cNvSpPr txBox="1"/>
          <p:nvPr userDrawn="1"/>
        </p:nvSpPr>
        <p:spPr bwMode="gray">
          <a:xfrm>
            <a:off x="5018190" y="6299300"/>
            <a:ext cx="2155620" cy="153888"/>
          </a:xfrm>
          <a:prstGeom prst="rect">
            <a:avLst/>
          </a:prstGeom>
          <a:noFill/>
        </p:spPr>
        <p:txBody>
          <a:bodyPr wrap="square" lIns="0" tIns="0" rIns="0" bIns="0" anchor="b">
            <a:spAutoFit/>
          </a:bodyPr>
          <a:lstStyle/>
          <a:p>
            <a:pPr algn="ctr"/>
            <a:r>
              <a:rPr lang="en-US" sz="1000" noProof="0">
                <a:solidFill>
                  <a:schemeClr val="tx1"/>
                </a:solidFill>
              </a:rPr>
              <a:t>www.tolunacorporate.com</a:t>
            </a:r>
          </a:p>
        </p:txBody>
      </p:sp>
      <p:pic>
        <p:nvPicPr>
          <p:cNvPr id="4" name="Graphic 3">
            <a:extLst>
              <a:ext uri="{FF2B5EF4-FFF2-40B4-BE49-F238E27FC236}">
                <a16:creationId xmlns:a16="http://schemas.microsoft.com/office/drawing/2014/main" id="{1E16C475-044C-C66C-C43C-730145FE37F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460687" y="2952661"/>
            <a:ext cx="5148706" cy="956416"/>
          </a:xfrm>
          <a:prstGeom prst="rect">
            <a:avLst/>
          </a:prstGeom>
        </p:spPr>
      </p:pic>
    </p:spTree>
    <p:extLst>
      <p:ext uri="{BB962C8B-B14F-4D97-AF65-F5344CB8AC3E}">
        <p14:creationId xmlns:p14="http://schemas.microsoft.com/office/powerpoint/2010/main" val="2900341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p:spTree>
      <p:nvGrpSpPr>
        <p:cNvPr id="1" name=""/>
        <p:cNvGrpSpPr/>
        <p:nvPr/>
      </p:nvGrpSpPr>
      <p:grpSpPr>
        <a:xfrm>
          <a:off x="0" y="0"/>
          <a:ext cx="0" cy="0"/>
          <a:chOff x="0" y="0"/>
          <a:chExt cx="0" cy="0"/>
        </a:xfrm>
      </p:grpSpPr>
      <p:sp>
        <p:nvSpPr>
          <p:cNvPr id="25" name="Textplatzhalter 6">
            <a:extLst>
              <a:ext uri="{FF2B5EF4-FFF2-40B4-BE49-F238E27FC236}">
                <a16:creationId xmlns:a16="http://schemas.microsoft.com/office/drawing/2014/main" id="{6BD9B3CB-B30E-98F2-C303-762A7547B59C}"/>
              </a:ext>
            </a:extLst>
          </p:cNvPr>
          <p:cNvSpPr>
            <a:spLocks noGrp="1"/>
          </p:cNvSpPr>
          <p:nvPr>
            <p:ph type="body" sz="quarter" idx="18" hasCustomPrompt="1"/>
          </p:nvPr>
        </p:nvSpPr>
        <p:spPr>
          <a:xfrm>
            <a:off x="479425" y="6400909"/>
            <a:ext cx="5616575" cy="195393"/>
          </a:xfrm>
        </p:spPr>
        <p:txBody>
          <a:bodyPr anchor="b"/>
          <a:lstStyle>
            <a:lvl1pPr marL="0" indent="0" algn="l">
              <a:lnSpc>
                <a:spcPct val="100000"/>
              </a:lnSpc>
              <a:buFont typeface="Arial" panose="020B0604020202020204" pitchFamily="34" charset="0"/>
              <a:buNone/>
              <a:defRPr sz="1050" b="1" cap="none" baseline="0">
                <a:solidFill>
                  <a:schemeClr val="bg2"/>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Author name</a:t>
            </a:r>
          </a:p>
        </p:txBody>
      </p:sp>
      <p:pic>
        <p:nvPicPr>
          <p:cNvPr id="5" name="Graphic 4">
            <a:extLst>
              <a:ext uri="{FF2B5EF4-FFF2-40B4-BE49-F238E27FC236}">
                <a16:creationId xmlns:a16="http://schemas.microsoft.com/office/drawing/2014/main" id="{14C15652-CFBD-BFFD-31BD-D26D69822E2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79425" y="414391"/>
            <a:ext cx="1704002" cy="316533"/>
          </a:xfrm>
          <a:prstGeom prst="rect">
            <a:avLst/>
          </a:prstGeom>
        </p:spPr>
      </p:pic>
      <p:sp>
        <p:nvSpPr>
          <p:cNvPr id="89" name="Freeform 88">
            <a:extLst>
              <a:ext uri="{FF2B5EF4-FFF2-40B4-BE49-F238E27FC236}">
                <a16:creationId xmlns:a16="http://schemas.microsoft.com/office/drawing/2014/main" id="{4152BFEE-82F5-F11C-202D-2E7F6B95DF4E}"/>
              </a:ext>
            </a:extLst>
          </p:cNvPr>
          <p:cNvSpPr/>
          <p:nvPr userDrawn="1"/>
        </p:nvSpPr>
        <p:spPr bwMode="gray">
          <a:xfrm>
            <a:off x="10698511" y="6400912"/>
            <a:ext cx="914177" cy="457089"/>
          </a:xfrm>
          <a:custGeom>
            <a:avLst/>
            <a:gdLst>
              <a:gd name="connsiteX0" fmla="*/ 457088 w 914177"/>
              <a:gd name="connsiteY0" fmla="*/ 0 h 457089"/>
              <a:gd name="connsiteX1" fmla="*/ 914177 w 914177"/>
              <a:gd name="connsiteY1" fmla="*/ 457089 h 457089"/>
              <a:gd name="connsiteX2" fmla="*/ 0 w 914177"/>
              <a:gd name="connsiteY2" fmla="*/ 457089 h 457089"/>
              <a:gd name="connsiteX3" fmla="*/ 457088 w 914177"/>
              <a:gd name="connsiteY3" fmla="*/ 0 h 457089"/>
            </a:gdLst>
            <a:ahLst/>
            <a:cxnLst>
              <a:cxn ang="0">
                <a:pos x="connsiteX0" y="connsiteY0"/>
              </a:cxn>
              <a:cxn ang="0">
                <a:pos x="connsiteX1" y="connsiteY1"/>
              </a:cxn>
              <a:cxn ang="0">
                <a:pos x="connsiteX2" y="connsiteY2"/>
              </a:cxn>
              <a:cxn ang="0">
                <a:pos x="connsiteX3" y="connsiteY3"/>
              </a:cxn>
            </a:cxnLst>
            <a:rect l="l" t="t" r="r" b="b"/>
            <a:pathLst>
              <a:path w="914177" h="457089">
                <a:moveTo>
                  <a:pt x="457088" y="0"/>
                </a:moveTo>
                <a:lnTo>
                  <a:pt x="914177" y="457089"/>
                </a:lnTo>
                <a:lnTo>
                  <a:pt x="0" y="457089"/>
                </a:lnTo>
                <a:lnTo>
                  <a:pt x="457088" y="0"/>
                </a:lnTo>
                <a:close/>
              </a:path>
            </a:pathLst>
          </a:custGeom>
          <a:solidFill>
            <a:schemeClr val="bg1"/>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grpSp>
        <p:nvGrpSpPr>
          <p:cNvPr id="90" name="Group 89">
            <a:extLst>
              <a:ext uri="{FF2B5EF4-FFF2-40B4-BE49-F238E27FC236}">
                <a16:creationId xmlns:a16="http://schemas.microsoft.com/office/drawing/2014/main" id="{40BFD4BB-0B70-239C-85AF-A07A1DE2F8C0}"/>
              </a:ext>
            </a:extLst>
          </p:cNvPr>
          <p:cNvGrpSpPr/>
          <p:nvPr userDrawn="1"/>
        </p:nvGrpSpPr>
        <p:grpSpPr>
          <a:xfrm>
            <a:off x="4754689" y="1"/>
            <a:ext cx="7437311" cy="6857999"/>
            <a:chOff x="4754689" y="1"/>
            <a:chExt cx="7437311" cy="6857999"/>
          </a:xfrm>
        </p:grpSpPr>
        <p:sp>
          <p:nvSpPr>
            <p:cNvPr id="81" name="Freeform 80">
              <a:extLst>
                <a:ext uri="{FF2B5EF4-FFF2-40B4-BE49-F238E27FC236}">
                  <a16:creationId xmlns:a16="http://schemas.microsoft.com/office/drawing/2014/main" id="{E224A6B0-204A-BD63-8BFF-69D0A302E54A}"/>
                </a:ext>
              </a:extLst>
            </p:cNvPr>
            <p:cNvSpPr/>
            <p:nvPr userDrawn="1"/>
          </p:nvSpPr>
          <p:spPr bwMode="gray">
            <a:xfrm>
              <a:off x="8732416" y="1554546"/>
              <a:ext cx="3459584" cy="4846365"/>
            </a:xfrm>
            <a:custGeom>
              <a:avLst/>
              <a:gdLst>
                <a:gd name="connsiteX0" fmla="*/ 2423182 w 3459584"/>
                <a:gd name="connsiteY0" fmla="*/ 0 h 4846365"/>
                <a:gd name="connsiteX1" fmla="*/ 3459584 w 3459584"/>
                <a:gd name="connsiteY1" fmla="*/ 1036401 h 4846365"/>
                <a:gd name="connsiteX2" fmla="*/ 3459584 w 3459584"/>
                <a:gd name="connsiteY2" fmla="*/ 3809962 h 4846365"/>
                <a:gd name="connsiteX3" fmla="*/ 2423182 w 3459584"/>
                <a:gd name="connsiteY3" fmla="*/ 4846365 h 4846365"/>
                <a:gd name="connsiteX4" fmla="*/ 0 w 3459584"/>
                <a:gd name="connsiteY4" fmla="*/ 2423182 h 4846365"/>
                <a:gd name="connsiteX5" fmla="*/ 2423182 w 3459584"/>
                <a:gd name="connsiteY5" fmla="*/ 0 h 484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584" h="4846365">
                  <a:moveTo>
                    <a:pt x="2423182" y="0"/>
                  </a:moveTo>
                  <a:lnTo>
                    <a:pt x="3459584" y="1036401"/>
                  </a:lnTo>
                  <a:lnTo>
                    <a:pt x="3459584" y="3809962"/>
                  </a:lnTo>
                  <a:lnTo>
                    <a:pt x="2423182" y="4846365"/>
                  </a:lnTo>
                  <a:lnTo>
                    <a:pt x="0" y="2423182"/>
                  </a:lnTo>
                  <a:lnTo>
                    <a:pt x="2423182" y="0"/>
                  </a:lnTo>
                  <a:close/>
                </a:path>
              </a:pathLst>
            </a:cu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78" name="Freeform 77">
              <a:extLst>
                <a:ext uri="{FF2B5EF4-FFF2-40B4-BE49-F238E27FC236}">
                  <a16:creationId xmlns:a16="http://schemas.microsoft.com/office/drawing/2014/main" id="{9C6985E2-A720-D9CB-FE20-F05CB7CC38DA}"/>
                </a:ext>
              </a:extLst>
            </p:cNvPr>
            <p:cNvSpPr/>
            <p:nvPr userDrawn="1"/>
          </p:nvSpPr>
          <p:spPr bwMode="gray">
            <a:xfrm>
              <a:off x="4754689" y="1"/>
              <a:ext cx="6400909" cy="3977727"/>
            </a:xfrm>
            <a:custGeom>
              <a:avLst/>
              <a:gdLst>
                <a:gd name="connsiteX0" fmla="*/ 0 w 6400909"/>
                <a:gd name="connsiteY0" fmla="*/ 0 h 3977727"/>
                <a:gd name="connsiteX1" fmla="*/ 4846365 w 6400909"/>
                <a:gd name="connsiteY1" fmla="*/ 0 h 3977727"/>
                <a:gd name="connsiteX2" fmla="*/ 6400909 w 6400909"/>
                <a:gd name="connsiteY2" fmla="*/ 1554545 h 3977727"/>
                <a:gd name="connsiteX3" fmla="*/ 3977727 w 6400909"/>
                <a:gd name="connsiteY3" fmla="*/ 3977727 h 3977727"/>
                <a:gd name="connsiteX4" fmla="*/ 0 w 6400909"/>
                <a:gd name="connsiteY4" fmla="*/ 0 h 3977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909" h="3977727">
                  <a:moveTo>
                    <a:pt x="0" y="0"/>
                  </a:moveTo>
                  <a:lnTo>
                    <a:pt x="4846365" y="0"/>
                  </a:lnTo>
                  <a:lnTo>
                    <a:pt x="6400909" y="1554545"/>
                  </a:lnTo>
                  <a:lnTo>
                    <a:pt x="3977727" y="3977727"/>
                  </a:lnTo>
                  <a:lnTo>
                    <a:pt x="0" y="0"/>
                  </a:ln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77" name="Freeform 76">
              <a:extLst>
                <a:ext uri="{FF2B5EF4-FFF2-40B4-BE49-F238E27FC236}">
                  <a16:creationId xmlns:a16="http://schemas.microsoft.com/office/drawing/2014/main" id="{8E470E96-78BE-4B35-9414-8F9EBB0CEA56}"/>
                </a:ext>
              </a:extLst>
            </p:cNvPr>
            <p:cNvSpPr/>
            <p:nvPr userDrawn="1"/>
          </p:nvSpPr>
          <p:spPr bwMode="gray">
            <a:xfrm>
              <a:off x="11155598" y="518144"/>
              <a:ext cx="1036402" cy="2072803"/>
            </a:xfrm>
            <a:custGeom>
              <a:avLst/>
              <a:gdLst>
                <a:gd name="connsiteX0" fmla="*/ 1036402 w 1036402"/>
                <a:gd name="connsiteY0" fmla="*/ 0 h 2072803"/>
                <a:gd name="connsiteX1" fmla="*/ 1036402 w 1036402"/>
                <a:gd name="connsiteY1" fmla="*/ 2072803 h 2072803"/>
                <a:gd name="connsiteX2" fmla="*/ 0 w 1036402"/>
                <a:gd name="connsiteY2" fmla="*/ 1036402 h 2072803"/>
                <a:gd name="connsiteX3" fmla="*/ 1036402 w 1036402"/>
                <a:gd name="connsiteY3" fmla="*/ 0 h 2072803"/>
              </a:gdLst>
              <a:ahLst/>
              <a:cxnLst>
                <a:cxn ang="0">
                  <a:pos x="connsiteX0" y="connsiteY0"/>
                </a:cxn>
                <a:cxn ang="0">
                  <a:pos x="connsiteX1" y="connsiteY1"/>
                </a:cxn>
                <a:cxn ang="0">
                  <a:pos x="connsiteX2" y="connsiteY2"/>
                </a:cxn>
                <a:cxn ang="0">
                  <a:pos x="connsiteX3" y="connsiteY3"/>
                </a:cxn>
              </a:cxnLst>
              <a:rect l="l" t="t" r="r" b="b"/>
              <a:pathLst>
                <a:path w="1036402" h="2072803">
                  <a:moveTo>
                    <a:pt x="1036402" y="0"/>
                  </a:moveTo>
                  <a:lnTo>
                    <a:pt x="1036402" y="2072803"/>
                  </a:lnTo>
                  <a:lnTo>
                    <a:pt x="0" y="1036402"/>
                  </a:lnTo>
                  <a:lnTo>
                    <a:pt x="1036402" y="0"/>
                  </a:ln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86" name="Freeform 85">
              <a:extLst>
                <a:ext uri="{FF2B5EF4-FFF2-40B4-BE49-F238E27FC236}">
                  <a16:creationId xmlns:a16="http://schemas.microsoft.com/office/drawing/2014/main" id="{7683A49B-E36F-F961-FCF7-01268329C573}"/>
                </a:ext>
              </a:extLst>
            </p:cNvPr>
            <p:cNvSpPr/>
            <p:nvPr userDrawn="1"/>
          </p:nvSpPr>
          <p:spPr bwMode="gray">
            <a:xfrm>
              <a:off x="5852146" y="3977728"/>
              <a:ext cx="5303453" cy="2880272"/>
            </a:xfrm>
            <a:custGeom>
              <a:avLst/>
              <a:gdLst>
                <a:gd name="connsiteX0" fmla="*/ 2880272 w 5303453"/>
                <a:gd name="connsiteY0" fmla="*/ 0 h 2880272"/>
                <a:gd name="connsiteX1" fmla="*/ 5303453 w 5303453"/>
                <a:gd name="connsiteY1" fmla="*/ 2423182 h 2880272"/>
                <a:gd name="connsiteX2" fmla="*/ 5303453 w 5303453"/>
                <a:gd name="connsiteY2" fmla="*/ 2423183 h 2880272"/>
                <a:gd name="connsiteX3" fmla="*/ 5303453 w 5303453"/>
                <a:gd name="connsiteY3" fmla="*/ 2423183 h 2880272"/>
                <a:gd name="connsiteX4" fmla="*/ 4846365 w 5303453"/>
                <a:gd name="connsiteY4" fmla="*/ 2880272 h 2880272"/>
                <a:gd name="connsiteX5" fmla="*/ 0 w 5303453"/>
                <a:gd name="connsiteY5" fmla="*/ 2880272 h 2880272"/>
                <a:gd name="connsiteX6" fmla="*/ 2880272 w 5303453"/>
                <a:gd name="connsiteY6" fmla="*/ 0 h 2880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3453" h="2880272">
                  <a:moveTo>
                    <a:pt x="2880272" y="0"/>
                  </a:moveTo>
                  <a:lnTo>
                    <a:pt x="5303453" y="2423182"/>
                  </a:lnTo>
                  <a:lnTo>
                    <a:pt x="5303453" y="2423183"/>
                  </a:lnTo>
                  <a:lnTo>
                    <a:pt x="5303453" y="2423183"/>
                  </a:lnTo>
                  <a:lnTo>
                    <a:pt x="4846365" y="2880272"/>
                  </a:lnTo>
                  <a:lnTo>
                    <a:pt x="0" y="2880272"/>
                  </a:lnTo>
                  <a:lnTo>
                    <a:pt x="2880272" y="0"/>
                  </a:ln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85" name="Freeform 84">
              <a:extLst>
                <a:ext uri="{FF2B5EF4-FFF2-40B4-BE49-F238E27FC236}">
                  <a16:creationId xmlns:a16="http://schemas.microsoft.com/office/drawing/2014/main" id="{45FE6FD4-4D3F-C8A7-AD1C-5DDDCDA38CF2}"/>
                </a:ext>
              </a:extLst>
            </p:cNvPr>
            <p:cNvSpPr/>
            <p:nvPr userDrawn="1"/>
          </p:nvSpPr>
          <p:spPr bwMode="gray">
            <a:xfrm>
              <a:off x="11155598" y="5364508"/>
              <a:ext cx="1036402" cy="1493492"/>
            </a:xfrm>
            <a:custGeom>
              <a:avLst/>
              <a:gdLst>
                <a:gd name="connsiteX0" fmla="*/ 1036402 w 1036402"/>
                <a:gd name="connsiteY0" fmla="*/ 0 h 1493492"/>
                <a:gd name="connsiteX1" fmla="*/ 1036402 w 1036402"/>
                <a:gd name="connsiteY1" fmla="*/ 1493492 h 1493492"/>
                <a:gd name="connsiteX2" fmla="*/ 457089 w 1036402"/>
                <a:gd name="connsiteY2" fmla="*/ 1493492 h 1493492"/>
                <a:gd name="connsiteX3" fmla="*/ 0 w 1036402"/>
                <a:gd name="connsiteY3" fmla="*/ 1036403 h 1493492"/>
                <a:gd name="connsiteX4" fmla="*/ 1 w 1036402"/>
                <a:gd name="connsiteY4" fmla="*/ 1036403 h 1493492"/>
                <a:gd name="connsiteX5" fmla="*/ 0 w 1036402"/>
                <a:gd name="connsiteY5" fmla="*/ 1036402 h 1493492"/>
                <a:gd name="connsiteX6" fmla="*/ 1036402 w 1036402"/>
                <a:gd name="connsiteY6" fmla="*/ 0 h 149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6402" h="1493492">
                  <a:moveTo>
                    <a:pt x="1036402" y="0"/>
                  </a:moveTo>
                  <a:lnTo>
                    <a:pt x="1036402" y="1493492"/>
                  </a:lnTo>
                  <a:lnTo>
                    <a:pt x="457089" y="1493492"/>
                  </a:lnTo>
                  <a:lnTo>
                    <a:pt x="0" y="1036403"/>
                  </a:lnTo>
                  <a:lnTo>
                    <a:pt x="1" y="1036403"/>
                  </a:lnTo>
                  <a:lnTo>
                    <a:pt x="0" y="1036402"/>
                  </a:lnTo>
                  <a:lnTo>
                    <a:pt x="1036402" y="0"/>
                  </a:ln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grpSp>
      <p:sp>
        <p:nvSpPr>
          <p:cNvPr id="4" name="Titel 1">
            <a:extLst>
              <a:ext uri="{FF2B5EF4-FFF2-40B4-BE49-F238E27FC236}">
                <a16:creationId xmlns:a16="http://schemas.microsoft.com/office/drawing/2014/main" id="{31BD6B20-53BB-E791-4681-ED9A84A2F5FC}"/>
              </a:ext>
            </a:extLst>
          </p:cNvPr>
          <p:cNvSpPr>
            <a:spLocks noGrp="1"/>
          </p:cNvSpPr>
          <p:nvPr>
            <p:ph type="ctrTitle" hasCustomPrompt="1"/>
          </p:nvPr>
        </p:nvSpPr>
        <p:spPr bwMode="gray">
          <a:xfrm>
            <a:off x="479425" y="1557338"/>
            <a:ext cx="5125848" cy="2201364"/>
          </a:xfrm>
        </p:spPr>
        <p:txBody>
          <a:bodyPr anchor="b"/>
          <a:lstStyle>
            <a:lvl1pPr marL="0" marR="0" indent="0" algn="l" defTabSz="914400" rtl="0" eaLnBrk="1" fontAlgn="auto" latinLnBrk="0" hangingPunct="1">
              <a:lnSpc>
                <a:spcPct val="80000"/>
              </a:lnSpc>
              <a:spcBef>
                <a:spcPct val="0"/>
              </a:spcBef>
              <a:spcAft>
                <a:spcPts val="600"/>
              </a:spcAft>
              <a:buClrTx/>
              <a:buSzTx/>
              <a:buFontTx/>
              <a:buNone/>
              <a:tabLst/>
              <a:defRPr sz="4800" b="1" i="0">
                <a:latin typeface="+mj-lt"/>
              </a:defRPr>
            </a:lvl1pPr>
          </a:lstStyle>
          <a:p>
            <a:r>
              <a:rPr lang="en-US" noProof="0"/>
              <a:t>Title of your presentation</a:t>
            </a:r>
          </a:p>
        </p:txBody>
      </p:sp>
      <p:sp>
        <p:nvSpPr>
          <p:cNvPr id="6" name="Untertitel 2">
            <a:extLst>
              <a:ext uri="{FF2B5EF4-FFF2-40B4-BE49-F238E27FC236}">
                <a16:creationId xmlns:a16="http://schemas.microsoft.com/office/drawing/2014/main" id="{1568B603-DCCF-B295-697B-732AF384B8C2}"/>
              </a:ext>
            </a:extLst>
          </p:cNvPr>
          <p:cNvSpPr>
            <a:spLocks noGrp="1"/>
          </p:cNvSpPr>
          <p:nvPr>
            <p:ph type="subTitle" idx="1" hasCustomPrompt="1"/>
          </p:nvPr>
        </p:nvSpPr>
        <p:spPr bwMode="gray">
          <a:xfrm>
            <a:off x="479425" y="3963209"/>
            <a:ext cx="5125848" cy="648000"/>
          </a:xfrm>
        </p:spPr>
        <p:txBody>
          <a:bodyPr/>
          <a:lstStyle>
            <a:lvl1pPr marL="0" indent="0" algn="l">
              <a:lnSpc>
                <a:spcPct val="100000"/>
              </a:lnSpc>
              <a:spcBef>
                <a:spcPts val="0"/>
              </a:spcBef>
              <a:spcAft>
                <a:spcPts val="600"/>
              </a:spcAft>
              <a:buFont typeface="Arial" panose="020B0604020202020204" pitchFamily="34" charset="0"/>
              <a:buNone/>
              <a:defRPr sz="2400" b="0">
                <a:solidFill>
                  <a:schemeClr val="accent3"/>
                </a:solidFill>
                <a:latin typeface="+mn-lt"/>
              </a:defRPr>
            </a:lvl1pPr>
            <a:lvl2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2pPr>
            <a:lvl3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3pPr>
            <a:lvl4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4pPr>
            <a:lvl5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5pPr>
            <a:lvl6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6pPr>
            <a:lvl7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7pPr>
            <a:lvl8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8pPr>
            <a:lvl9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9pPr>
          </a:lstStyle>
          <a:p>
            <a:r>
              <a:rPr lang="en-US" noProof="0"/>
              <a:t>Subtitle</a:t>
            </a:r>
          </a:p>
        </p:txBody>
      </p:sp>
      <p:pic>
        <p:nvPicPr>
          <p:cNvPr id="2" name="Image 1">
            <a:extLst>
              <a:ext uri="{FF2B5EF4-FFF2-40B4-BE49-F238E27FC236}">
                <a16:creationId xmlns:a16="http://schemas.microsoft.com/office/drawing/2014/main" id="{2343B7AC-C998-4E91-12CC-C9457E47B178}"/>
              </a:ext>
            </a:extLst>
          </p:cNvPr>
          <p:cNvPicPr>
            <a:picLocks noChangeAspect="1"/>
          </p:cNvPicPr>
          <p:nvPr userDrawn="1"/>
        </p:nvPicPr>
        <p:blipFill>
          <a:blip r:embed="rId3"/>
          <a:srcRect l="49175" t="-5533" r="-1" b="-1"/>
          <a:stretch/>
        </p:blipFill>
        <p:spPr>
          <a:xfrm>
            <a:off x="2316668" y="343046"/>
            <a:ext cx="1863371" cy="459222"/>
          </a:xfrm>
          <a:prstGeom prst="rect">
            <a:avLst/>
          </a:prstGeom>
        </p:spPr>
      </p:pic>
    </p:spTree>
    <p:extLst>
      <p:ext uri="{BB962C8B-B14F-4D97-AF65-F5344CB8AC3E}">
        <p14:creationId xmlns:p14="http://schemas.microsoft.com/office/powerpoint/2010/main" val="3702839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EF9649F4-3EB1-D516-AA2A-A21646B6A3EA}"/>
              </a:ext>
            </a:extLst>
          </p:cNvPr>
          <p:cNvSpPr/>
          <p:nvPr userDrawn="1"/>
        </p:nvSpPr>
        <p:spPr bwMode="gray">
          <a:xfrm>
            <a:off x="11530809" y="5144497"/>
            <a:ext cx="279" cy="5528"/>
          </a:xfrm>
          <a:custGeom>
            <a:avLst/>
            <a:gdLst>
              <a:gd name="connsiteX0" fmla="*/ 0 w 279"/>
              <a:gd name="connsiteY0" fmla="*/ 0 h 5528"/>
              <a:gd name="connsiteX1" fmla="*/ 279 w 279"/>
              <a:gd name="connsiteY1" fmla="*/ 5528 h 5528"/>
              <a:gd name="connsiteX2" fmla="*/ 0 w 279"/>
              <a:gd name="connsiteY2" fmla="*/ 5528 h 5528"/>
              <a:gd name="connsiteX3" fmla="*/ 0 w 279"/>
              <a:gd name="connsiteY3" fmla="*/ 0 h 5528"/>
            </a:gdLst>
            <a:ahLst/>
            <a:cxnLst>
              <a:cxn ang="0">
                <a:pos x="connsiteX0" y="connsiteY0"/>
              </a:cxn>
              <a:cxn ang="0">
                <a:pos x="connsiteX1" y="connsiteY1"/>
              </a:cxn>
              <a:cxn ang="0">
                <a:pos x="connsiteX2" y="connsiteY2"/>
              </a:cxn>
              <a:cxn ang="0">
                <a:pos x="connsiteX3" y="connsiteY3"/>
              </a:cxn>
            </a:cxnLst>
            <a:rect l="l" t="t" r="r" b="b"/>
            <a:pathLst>
              <a:path w="279" h="5528">
                <a:moveTo>
                  <a:pt x="0" y="0"/>
                </a:moveTo>
                <a:lnTo>
                  <a:pt x="279" y="5528"/>
                </a:lnTo>
                <a:lnTo>
                  <a:pt x="0" y="5528"/>
                </a:lnTo>
                <a:lnTo>
                  <a:pt x="0" y="0"/>
                </a:ln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2" name="Titel 1"/>
          <p:cNvSpPr>
            <a:spLocks noGrp="1"/>
          </p:cNvSpPr>
          <p:nvPr>
            <p:ph type="ctrTitle" hasCustomPrompt="1"/>
          </p:nvPr>
        </p:nvSpPr>
        <p:spPr bwMode="gray">
          <a:xfrm>
            <a:off x="6881717" y="1557338"/>
            <a:ext cx="4830857" cy="2829502"/>
          </a:xfrm>
        </p:spPr>
        <p:txBody>
          <a:bodyPr anchor="b"/>
          <a:lstStyle>
            <a:lvl1pPr algn="r">
              <a:lnSpc>
                <a:spcPct val="80000"/>
              </a:lnSpc>
              <a:spcAft>
                <a:spcPts val="600"/>
              </a:spcAft>
              <a:defRPr sz="4800" b="1" i="0" spc="0">
                <a:solidFill>
                  <a:schemeClr val="bg2"/>
                </a:solidFill>
                <a:latin typeface="+mj-lt"/>
              </a:defRPr>
            </a:lvl1pPr>
          </a:lstStyle>
          <a:p>
            <a:r>
              <a:rPr lang="en-US" noProof="0"/>
              <a:t>Title of your presentation</a:t>
            </a:r>
          </a:p>
        </p:txBody>
      </p:sp>
      <p:sp>
        <p:nvSpPr>
          <p:cNvPr id="3" name="Untertitel 2"/>
          <p:cNvSpPr>
            <a:spLocks noGrp="1"/>
          </p:cNvSpPr>
          <p:nvPr>
            <p:ph type="subTitle" idx="1" hasCustomPrompt="1"/>
          </p:nvPr>
        </p:nvSpPr>
        <p:spPr bwMode="gray">
          <a:xfrm>
            <a:off x="6881131" y="4567474"/>
            <a:ext cx="4829202" cy="648000"/>
          </a:xfrm>
        </p:spPr>
        <p:txBody>
          <a:bodyPr/>
          <a:lstStyle>
            <a:lvl1pPr marL="0" indent="0" algn="r">
              <a:lnSpc>
                <a:spcPct val="100000"/>
              </a:lnSpc>
              <a:spcBef>
                <a:spcPts val="0"/>
              </a:spcBef>
              <a:spcAft>
                <a:spcPts val="600"/>
              </a:spcAft>
              <a:buFont typeface="Arial" panose="020B0604020202020204" pitchFamily="34" charset="0"/>
              <a:buNone/>
              <a:defRPr sz="2400" b="0">
                <a:solidFill>
                  <a:schemeClr val="accent3"/>
                </a:solidFill>
                <a:latin typeface="+mn-lt"/>
              </a:defRPr>
            </a:lvl1pPr>
            <a:lvl2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9pPr>
          </a:lstStyle>
          <a:p>
            <a:r>
              <a:rPr lang="en-US" noProof="0"/>
              <a:t>Subtitle</a:t>
            </a:r>
          </a:p>
        </p:txBody>
      </p:sp>
      <p:sp>
        <p:nvSpPr>
          <p:cNvPr id="5" name="Textplatzhalter 6">
            <a:extLst>
              <a:ext uri="{FF2B5EF4-FFF2-40B4-BE49-F238E27FC236}">
                <a16:creationId xmlns:a16="http://schemas.microsoft.com/office/drawing/2014/main" id="{6393D150-D85F-61A0-A0B8-C282C3758CAF}"/>
              </a:ext>
            </a:extLst>
          </p:cNvPr>
          <p:cNvSpPr>
            <a:spLocks noGrp="1"/>
          </p:cNvSpPr>
          <p:nvPr>
            <p:ph type="body" sz="quarter" idx="15" hasCustomPrompt="1"/>
          </p:nvPr>
        </p:nvSpPr>
        <p:spPr>
          <a:xfrm>
            <a:off x="8146676" y="6227609"/>
            <a:ext cx="3563657" cy="216000"/>
          </a:xfrm>
        </p:spPr>
        <p:txBody>
          <a:bodyPr anchor="t"/>
          <a:lstStyle>
            <a:lvl1pPr marL="0" indent="0" algn="r">
              <a:lnSpc>
                <a:spcPct val="100000"/>
              </a:lnSpc>
              <a:spcAft>
                <a:spcPts val="600"/>
              </a:spcAft>
              <a:buFont typeface="Arial" panose="020B0604020202020204" pitchFamily="34" charset="0"/>
              <a:buNone/>
              <a:defRPr sz="10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Description</a:t>
            </a:r>
          </a:p>
        </p:txBody>
      </p:sp>
      <p:sp>
        <p:nvSpPr>
          <p:cNvPr id="6" name="Textplatzhalter 6">
            <a:extLst>
              <a:ext uri="{FF2B5EF4-FFF2-40B4-BE49-F238E27FC236}">
                <a16:creationId xmlns:a16="http://schemas.microsoft.com/office/drawing/2014/main" id="{306FEFFC-A594-55FC-CCED-7F3F1E948318}"/>
              </a:ext>
            </a:extLst>
          </p:cNvPr>
          <p:cNvSpPr>
            <a:spLocks noGrp="1"/>
          </p:cNvSpPr>
          <p:nvPr>
            <p:ph type="body" sz="quarter" idx="16" hasCustomPrompt="1"/>
          </p:nvPr>
        </p:nvSpPr>
        <p:spPr>
          <a:xfrm>
            <a:off x="8146676" y="6011585"/>
            <a:ext cx="3563657" cy="216000"/>
          </a:xfrm>
        </p:spPr>
        <p:txBody>
          <a:bodyPr anchor="t"/>
          <a:lstStyle>
            <a:lvl1pPr marL="0" indent="0" algn="r">
              <a:lnSpc>
                <a:spcPct val="100000"/>
              </a:lnSpc>
              <a:spcAft>
                <a:spcPts val="600"/>
              </a:spcAft>
              <a:buFont typeface="Arial" panose="020B0604020202020204" pitchFamily="34" charset="0"/>
              <a:buNone/>
              <a:defRPr sz="10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Project number | Date</a:t>
            </a:r>
          </a:p>
        </p:txBody>
      </p:sp>
      <p:sp>
        <p:nvSpPr>
          <p:cNvPr id="7" name="Textplatzhalter 6">
            <a:extLst>
              <a:ext uri="{FF2B5EF4-FFF2-40B4-BE49-F238E27FC236}">
                <a16:creationId xmlns:a16="http://schemas.microsoft.com/office/drawing/2014/main" id="{F879799E-2B36-D1F9-B9D2-533E148BA3B0}"/>
              </a:ext>
            </a:extLst>
          </p:cNvPr>
          <p:cNvSpPr>
            <a:spLocks noGrp="1"/>
          </p:cNvSpPr>
          <p:nvPr>
            <p:ph type="body" sz="quarter" idx="18" hasCustomPrompt="1"/>
          </p:nvPr>
        </p:nvSpPr>
        <p:spPr>
          <a:xfrm>
            <a:off x="8146676" y="5687573"/>
            <a:ext cx="3563657" cy="216000"/>
          </a:xfrm>
        </p:spPr>
        <p:txBody>
          <a:bodyPr anchor="b"/>
          <a:lstStyle>
            <a:lvl1pPr marL="0" indent="0" algn="r">
              <a:lnSpc>
                <a:spcPct val="100000"/>
              </a:lnSpc>
              <a:spcAft>
                <a:spcPts val="600"/>
              </a:spcAft>
              <a:buFont typeface="Arial" panose="020B0604020202020204" pitchFamily="34" charset="0"/>
              <a:buNone/>
              <a:defRPr sz="1050" b="1" cap="none" baseline="0">
                <a:solidFill>
                  <a:schemeClr val="bg2"/>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Author name</a:t>
            </a:r>
          </a:p>
        </p:txBody>
      </p:sp>
      <p:pic>
        <p:nvPicPr>
          <p:cNvPr id="4" name="Graphic 3">
            <a:extLst>
              <a:ext uri="{FF2B5EF4-FFF2-40B4-BE49-F238E27FC236}">
                <a16:creationId xmlns:a16="http://schemas.microsoft.com/office/drawing/2014/main" id="{4E3677C5-9AE5-7553-64B5-67E5E1164EE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2613" y="414391"/>
            <a:ext cx="1732884" cy="316533"/>
          </a:xfrm>
          <a:prstGeom prst="rect">
            <a:avLst/>
          </a:prstGeom>
        </p:spPr>
      </p:pic>
      <p:pic>
        <p:nvPicPr>
          <p:cNvPr id="9" name="Graphic 8">
            <a:extLst>
              <a:ext uri="{FF2B5EF4-FFF2-40B4-BE49-F238E27FC236}">
                <a16:creationId xmlns:a16="http://schemas.microsoft.com/office/drawing/2014/main" id="{84457161-B9E3-2308-1973-11E49129E9D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815" y="-46890"/>
            <a:ext cx="6844261" cy="6960265"/>
          </a:xfrm>
          <a:prstGeom prst="rect">
            <a:avLst/>
          </a:prstGeom>
        </p:spPr>
      </p:pic>
      <p:pic>
        <p:nvPicPr>
          <p:cNvPr id="8" name="Image 1">
            <a:extLst>
              <a:ext uri="{FF2B5EF4-FFF2-40B4-BE49-F238E27FC236}">
                <a16:creationId xmlns:a16="http://schemas.microsoft.com/office/drawing/2014/main" id="{5E9E1D06-41E1-926B-AE85-F1316B9E61F9}"/>
              </a:ext>
            </a:extLst>
          </p:cNvPr>
          <p:cNvPicPr>
            <a:picLocks noChangeAspect="1"/>
          </p:cNvPicPr>
          <p:nvPr userDrawn="1"/>
        </p:nvPicPr>
        <p:blipFill>
          <a:blip r:embed="rId4"/>
          <a:srcRect l="49175" t="-5533" r="-1" b="-1"/>
          <a:stretch/>
        </p:blipFill>
        <p:spPr>
          <a:xfrm>
            <a:off x="10149388" y="343046"/>
            <a:ext cx="1863371" cy="459222"/>
          </a:xfrm>
          <a:prstGeom prst="rect">
            <a:avLst/>
          </a:prstGeom>
        </p:spPr>
      </p:pic>
    </p:spTree>
    <p:extLst>
      <p:ext uri="{BB962C8B-B14F-4D97-AF65-F5344CB8AC3E}">
        <p14:creationId xmlns:p14="http://schemas.microsoft.com/office/powerpoint/2010/main" val="19508632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AD39845A-299B-8683-51A8-5741826A6035}"/>
              </a:ext>
            </a:extLst>
          </p:cNvPr>
          <p:cNvSpPr>
            <a:spLocks noGrp="1"/>
          </p:cNvSpPr>
          <p:nvPr>
            <p:ph type="body" sz="quarter" idx="15" hasCustomPrompt="1"/>
          </p:nvPr>
        </p:nvSpPr>
        <p:spPr>
          <a:xfrm>
            <a:off x="8148918" y="6227609"/>
            <a:ext cx="3563657" cy="216000"/>
          </a:xfrm>
        </p:spPr>
        <p:txBody>
          <a:bodyPr anchor="t"/>
          <a:lstStyle>
            <a:lvl1pPr marL="0" indent="0" algn="r">
              <a:lnSpc>
                <a:spcPct val="100000"/>
              </a:lnSpc>
              <a:spcAft>
                <a:spcPts val="600"/>
              </a:spcAft>
              <a:buFont typeface="Arial" panose="020B0604020202020204" pitchFamily="34" charset="0"/>
              <a:buNone/>
              <a:defRPr sz="10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Description</a:t>
            </a:r>
          </a:p>
        </p:txBody>
      </p:sp>
      <p:sp>
        <p:nvSpPr>
          <p:cNvPr id="8" name="Textplatzhalter 6">
            <a:extLst>
              <a:ext uri="{FF2B5EF4-FFF2-40B4-BE49-F238E27FC236}">
                <a16:creationId xmlns:a16="http://schemas.microsoft.com/office/drawing/2014/main" id="{D039E008-6102-2781-AADF-533109F661D9}"/>
              </a:ext>
            </a:extLst>
          </p:cNvPr>
          <p:cNvSpPr>
            <a:spLocks noGrp="1"/>
          </p:cNvSpPr>
          <p:nvPr>
            <p:ph type="body" sz="quarter" idx="16" hasCustomPrompt="1"/>
          </p:nvPr>
        </p:nvSpPr>
        <p:spPr>
          <a:xfrm>
            <a:off x="8148918" y="6011585"/>
            <a:ext cx="3563657" cy="216000"/>
          </a:xfrm>
        </p:spPr>
        <p:txBody>
          <a:bodyPr anchor="t"/>
          <a:lstStyle>
            <a:lvl1pPr marL="0" indent="0" algn="r">
              <a:lnSpc>
                <a:spcPct val="100000"/>
              </a:lnSpc>
              <a:spcAft>
                <a:spcPts val="600"/>
              </a:spcAft>
              <a:buFont typeface="Arial" panose="020B0604020202020204" pitchFamily="34" charset="0"/>
              <a:buNone/>
              <a:defRPr sz="10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Project number | Date</a:t>
            </a:r>
          </a:p>
        </p:txBody>
      </p:sp>
      <p:sp>
        <p:nvSpPr>
          <p:cNvPr id="9" name="Textplatzhalter 6">
            <a:extLst>
              <a:ext uri="{FF2B5EF4-FFF2-40B4-BE49-F238E27FC236}">
                <a16:creationId xmlns:a16="http://schemas.microsoft.com/office/drawing/2014/main" id="{B5C6A9BF-B2A5-7D55-532D-F6D3A3CBBF9F}"/>
              </a:ext>
            </a:extLst>
          </p:cNvPr>
          <p:cNvSpPr>
            <a:spLocks noGrp="1"/>
          </p:cNvSpPr>
          <p:nvPr>
            <p:ph type="body" sz="quarter" idx="18" hasCustomPrompt="1"/>
          </p:nvPr>
        </p:nvSpPr>
        <p:spPr>
          <a:xfrm>
            <a:off x="8148918" y="5687573"/>
            <a:ext cx="3563657" cy="216000"/>
          </a:xfrm>
        </p:spPr>
        <p:txBody>
          <a:bodyPr anchor="b"/>
          <a:lstStyle>
            <a:lvl1pPr marL="0" indent="0" algn="r">
              <a:lnSpc>
                <a:spcPct val="100000"/>
              </a:lnSpc>
              <a:spcAft>
                <a:spcPts val="600"/>
              </a:spcAft>
              <a:buFont typeface="Arial" panose="020B0604020202020204" pitchFamily="34" charset="0"/>
              <a:buNone/>
              <a:defRPr sz="1050" b="1" cap="none" baseline="0">
                <a:solidFill>
                  <a:schemeClr val="bg2"/>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Author name</a:t>
            </a:r>
          </a:p>
        </p:txBody>
      </p:sp>
      <p:sp>
        <p:nvSpPr>
          <p:cNvPr id="2" name="Picture Placeholder 10">
            <a:extLst>
              <a:ext uri="{FF2B5EF4-FFF2-40B4-BE49-F238E27FC236}">
                <a16:creationId xmlns:a16="http://schemas.microsoft.com/office/drawing/2014/main" id="{50A01641-1943-4FD1-613B-FC961DD2D450}"/>
              </a:ext>
            </a:extLst>
          </p:cNvPr>
          <p:cNvSpPr>
            <a:spLocks noGrp="1"/>
          </p:cNvSpPr>
          <p:nvPr>
            <p:ph type="pic" sz="quarter" idx="20"/>
          </p:nvPr>
        </p:nvSpPr>
        <p:spPr bwMode="gray">
          <a:xfrm>
            <a:off x="0" y="0"/>
            <a:ext cx="7160282" cy="6227763"/>
          </a:xfrm>
          <a:custGeom>
            <a:avLst/>
            <a:gdLst>
              <a:gd name="connsiteX0" fmla="*/ 1 w 7160282"/>
              <a:gd name="connsiteY0" fmla="*/ 0 h 6227763"/>
              <a:gd name="connsiteX1" fmla="*/ 6942645 w 7160282"/>
              <a:gd name="connsiteY1" fmla="*/ 0 h 6227763"/>
              <a:gd name="connsiteX2" fmla="*/ 7160282 w 7160282"/>
              <a:gd name="connsiteY2" fmla="*/ 589660 h 6227763"/>
              <a:gd name="connsiteX3" fmla="*/ 4666978 w 7160282"/>
              <a:gd name="connsiteY3" fmla="*/ 1510849 h 6227763"/>
              <a:gd name="connsiteX4" fmla="*/ 7083092 w 7160282"/>
              <a:gd name="connsiteY4" fmla="*/ 2624250 h 6227763"/>
              <a:gd name="connsiteX5" fmla="*/ 6335123 w 7160282"/>
              <a:gd name="connsiteY5" fmla="*/ 4247363 h 6227763"/>
              <a:gd name="connsiteX6" fmla="*/ 3919010 w 7160282"/>
              <a:gd name="connsiteY6" fmla="*/ 3133960 h 6227763"/>
              <a:gd name="connsiteX7" fmla="*/ 4838807 w 7160282"/>
              <a:gd name="connsiteY7" fmla="*/ 5628550 h 6227763"/>
              <a:gd name="connsiteX8" fmla="*/ 3216973 w 7160282"/>
              <a:gd name="connsiteY8" fmla="*/ 6227763 h 6227763"/>
              <a:gd name="connsiteX9" fmla="*/ 3155571 w 7160282"/>
              <a:gd name="connsiteY9" fmla="*/ 6227763 h 6227763"/>
              <a:gd name="connsiteX10" fmla="*/ 2243137 w 7160282"/>
              <a:gd name="connsiteY10" fmla="*/ 3753139 h 6227763"/>
              <a:gd name="connsiteX11" fmla="*/ 1130564 w 7160282"/>
              <a:gd name="connsiteY11" fmla="*/ 6167452 h 6227763"/>
              <a:gd name="connsiteX12" fmla="*/ 1 w 7160282"/>
              <a:gd name="connsiteY12" fmla="*/ 5646460 h 6227763"/>
              <a:gd name="connsiteX13" fmla="*/ 1 w 7160282"/>
              <a:gd name="connsiteY13" fmla="*/ 4353430 h 6227763"/>
              <a:gd name="connsiteX14" fmla="*/ 621085 w 7160282"/>
              <a:gd name="connsiteY14" fmla="*/ 3005661 h 6227763"/>
              <a:gd name="connsiteX15" fmla="*/ 0 w 7160282"/>
              <a:gd name="connsiteY15" fmla="*/ 3235130 h 6227763"/>
              <a:gd name="connsiteX16" fmla="*/ 1 w 7160282"/>
              <a:gd name="connsiteY16" fmla="*/ 1330491 h 6227763"/>
              <a:gd name="connsiteX17" fmla="*/ 3019 w 7160282"/>
              <a:gd name="connsiteY17" fmla="*/ 1329377 h 6227763"/>
              <a:gd name="connsiteX18" fmla="*/ 1 w 7160282"/>
              <a:gd name="connsiteY18" fmla="*/ 1327985 h 6227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160282" h="6227763">
                <a:moveTo>
                  <a:pt x="1" y="0"/>
                </a:moveTo>
                <a:lnTo>
                  <a:pt x="6942645" y="0"/>
                </a:lnTo>
                <a:lnTo>
                  <a:pt x="7160282" y="589660"/>
                </a:lnTo>
                <a:lnTo>
                  <a:pt x="4666978" y="1510849"/>
                </a:lnTo>
                <a:lnTo>
                  <a:pt x="7083092" y="2624250"/>
                </a:lnTo>
                <a:lnTo>
                  <a:pt x="6335123" y="4247363"/>
                </a:lnTo>
                <a:lnTo>
                  <a:pt x="3919010" y="3133960"/>
                </a:lnTo>
                <a:lnTo>
                  <a:pt x="4838807" y="5628550"/>
                </a:lnTo>
                <a:lnTo>
                  <a:pt x="3216973" y="6227763"/>
                </a:lnTo>
                <a:lnTo>
                  <a:pt x="3155571" y="6227763"/>
                </a:lnTo>
                <a:lnTo>
                  <a:pt x="2243137" y="3753139"/>
                </a:lnTo>
                <a:lnTo>
                  <a:pt x="1130564" y="6167452"/>
                </a:lnTo>
                <a:lnTo>
                  <a:pt x="1" y="5646460"/>
                </a:lnTo>
                <a:lnTo>
                  <a:pt x="1" y="4353430"/>
                </a:lnTo>
                <a:lnTo>
                  <a:pt x="621085" y="3005661"/>
                </a:lnTo>
                <a:lnTo>
                  <a:pt x="0" y="3235130"/>
                </a:lnTo>
                <a:lnTo>
                  <a:pt x="1" y="1330491"/>
                </a:lnTo>
                <a:lnTo>
                  <a:pt x="3019" y="1329377"/>
                </a:lnTo>
                <a:lnTo>
                  <a:pt x="1" y="1327985"/>
                </a:lnTo>
                <a:close/>
              </a:path>
            </a:pathLst>
          </a:custGeom>
          <a:solidFill>
            <a:schemeClr val="tx2"/>
          </a:solidFill>
        </p:spPr>
        <p:txBody>
          <a:bodyPr wrap="square" anchor="ctr">
            <a:noAutofit/>
          </a:bodyPr>
          <a:lstStyle>
            <a:lvl1pPr algn="ctr">
              <a:defRPr/>
            </a:lvl1pPr>
          </a:lstStyle>
          <a:p>
            <a:r>
              <a:rPr lang="fr-FR" noProof="0"/>
              <a:t>Cliquez sur l'icône pour ajouter une image</a:t>
            </a:r>
            <a:endParaRPr lang="en-US" noProof="0"/>
          </a:p>
        </p:txBody>
      </p:sp>
      <p:sp>
        <p:nvSpPr>
          <p:cNvPr id="3" name="Titel 1">
            <a:extLst>
              <a:ext uri="{FF2B5EF4-FFF2-40B4-BE49-F238E27FC236}">
                <a16:creationId xmlns:a16="http://schemas.microsoft.com/office/drawing/2014/main" id="{05EDC5C8-7289-D971-5CC5-E8361C7BCF04}"/>
              </a:ext>
            </a:extLst>
          </p:cNvPr>
          <p:cNvSpPr>
            <a:spLocks noGrp="1"/>
          </p:cNvSpPr>
          <p:nvPr>
            <p:ph type="ctrTitle" hasCustomPrompt="1"/>
          </p:nvPr>
        </p:nvSpPr>
        <p:spPr bwMode="gray">
          <a:xfrm>
            <a:off x="6881717" y="1557338"/>
            <a:ext cx="4830857" cy="2829502"/>
          </a:xfrm>
        </p:spPr>
        <p:txBody>
          <a:bodyPr anchor="b"/>
          <a:lstStyle>
            <a:lvl1pPr algn="r">
              <a:lnSpc>
                <a:spcPct val="80000"/>
              </a:lnSpc>
              <a:spcAft>
                <a:spcPts val="600"/>
              </a:spcAft>
              <a:defRPr sz="4800" b="1" i="0" spc="0">
                <a:solidFill>
                  <a:schemeClr val="bg2"/>
                </a:solidFill>
                <a:latin typeface="+mj-lt"/>
              </a:defRPr>
            </a:lvl1pPr>
          </a:lstStyle>
          <a:p>
            <a:r>
              <a:rPr lang="en-US" noProof="0"/>
              <a:t>Title of your presentation</a:t>
            </a:r>
          </a:p>
        </p:txBody>
      </p:sp>
      <p:sp>
        <p:nvSpPr>
          <p:cNvPr id="6" name="Untertitel 2">
            <a:extLst>
              <a:ext uri="{FF2B5EF4-FFF2-40B4-BE49-F238E27FC236}">
                <a16:creationId xmlns:a16="http://schemas.microsoft.com/office/drawing/2014/main" id="{C675B235-304B-B539-2EB5-F2EE6F002CE6}"/>
              </a:ext>
            </a:extLst>
          </p:cNvPr>
          <p:cNvSpPr>
            <a:spLocks noGrp="1"/>
          </p:cNvSpPr>
          <p:nvPr>
            <p:ph type="subTitle" idx="1" hasCustomPrompt="1"/>
          </p:nvPr>
        </p:nvSpPr>
        <p:spPr bwMode="gray">
          <a:xfrm>
            <a:off x="6881131" y="4567474"/>
            <a:ext cx="4829202" cy="648000"/>
          </a:xfrm>
        </p:spPr>
        <p:txBody>
          <a:bodyPr/>
          <a:lstStyle>
            <a:lvl1pPr marL="0" indent="0" algn="r">
              <a:lnSpc>
                <a:spcPct val="100000"/>
              </a:lnSpc>
              <a:spcBef>
                <a:spcPts val="0"/>
              </a:spcBef>
              <a:spcAft>
                <a:spcPts val="600"/>
              </a:spcAft>
              <a:buFont typeface="Arial" panose="020B0604020202020204" pitchFamily="34" charset="0"/>
              <a:buNone/>
              <a:defRPr sz="2400" b="0">
                <a:solidFill>
                  <a:schemeClr val="accent3"/>
                </a:solidFill>
                <a:latin typeface="+mn-lt"/>
              </a:defRPr>
            </a:lvl1pPr>
            <a:lvl2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9pPr>
          </a:lstStyle>
          <a:p>
            <a:r>
              <a:rPr lang="en-US" noProof="0"/>
              <a:t>Subtitle</a:t>
            </a:r>
          </a:p>
        </p:txBody>
      </p:sp>
      <p:pic>
        <p:nvPicPr>
          <p:cNvPr id="4" name="Graphic 3">
            <a:extLst>
              <a:ext uri="{FF2B5EF4-FFF2-40B4-BE49-F238E27FC236}">
                <a16:creationId xmlns:a16="http://schemas.microsoft.com/office/drawing/2014/main" id="{9516DB45-C5CC-872A-712A-07D6B4D6429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2613" y="414391"/>
            <a:ext cx="1732884" cy="316533"/>
          </a:xfrm>
          <a:prstGeom prst="rect">
            <a:avLst/>
          </a:prstGeom>
        </p:spPr>
      </p:pic>
      <p:pic>
        <p:nvPicPr>
          <p:cNvPr id="5" name="Image 1">
            <a:extLst>
              <a:ext uri="{FF2B5EF4-FFF2-40B4-BE49-F238E27FC236}">
                <a16:creationId xmlns:a16="http://schemas.microsoft.com/office/drawing/2014/main" id="{31D3779B-19AF-9DEC-135B-CFAF07EA94A1}"/>
              </a:ext>
            </a:extLst>
          </p:cNvPr>
          <p:cNvPicPr>
            <a:picLocks noChangeAspect="1"/>
          </p:cNvPicPr>
          <p:nvPr userDrawn="1"/>
        </p:nvPicPr>
        <p:blipFill>
          <a:blip r:embed="rId3"/>
          <a:srcRect l="49175" t="-5533" r="-1" b="-1"/>
          <a:stretch/>
        </p:blipFill>
        <p:spPr>
          <a:xfrm>
            <a:off x="10149388" y="343046"/>
            <a:ext cx="1863371" cy="459222"/>
          </a:xfrm>
          <a:prstGeom prst="rect">
            <a:avLst/>
          </a:prstGeom>
        </p:spPr>
      </p:pic>
    </p:spTree>
    <p:extLst>
      <p:ext uri="{BB962C8B-B14F-4D97-AF65-F5344CB8AC3E}">
        <p14:creationId xmlns:p14="http://schemas.microsoft.com/office/powerpoint/2010/main" val="5459456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OLUNA HARRIS TITLE">
    <p:spTree>
      <p:nvGrpSpPr>
        <p:cNvPr id="1" name=""/>
        <p:cNvGrpSpPr/>
        <p:nvPr/>
      </p:nvGrpSpPr>
      <p:grpSpPr>
        <a:xfrm>
          <a:off x="0" y="0"/>
          <a:ext cx="0" cy="0"/>
          <a:chOff x="0" y="0"/>
          <a:chExt cx="0" cy="0"/>
        </a:xfrm>
      </p:grpSpPr>
      <p:sp>
        <p:nvSpPr>
          <p:cNvPr id="2" name="Titel 1"/>
          <p:cNvSpPr>
            <a:spLocks noGrp="1"/>
          </p:cNvSpPr>
          <p:nvPr>
            <p:ph type="ctrTitle" hasCustomPrompt="1"/>
          </p:nvPr>
        </p:nvSpPr>
        <p:spPr bwMode="gray">
          <a:xfrm>
            <a:off x="479425" y="1557338"/>
            <a:ext cx="5125848" cy="2201364"/>
          </a:xfrm>
        </p:spPr>
        <p:txBody>
          <a:bodyPr anchor="b"/>
          <a:lstStyle>
            <a:lvl1pPr marL="0" marR="0" indent="0" algn="l" defTabSz="914400" rtl="0" eaLnBrk="1" fontAlgn="auto" latinLnBrk="0" hangingPunct="1">
              <a:lnSpc>
                <a:spcPct val="80000"/>
              </a:lnSpc>
              <a:spcBef>
                <a:spcPct val="0"/>
              </a:spcBef>
              <a:spcAft>
                <a:spcPts val="600"/>
              </a:spcAft>
              <a:buClrTx/>
              <a:buSzTx/>
              <a:buFontTx/>
              <a:buNone/>
              <a:tabLst/>
              <a:defRPr sz="4800" b="1" i="0">
                <a:latin typeface="+mj-lt"/>
              </a:defRPr>
            </a:lvl1pPr>
          </a:lstStyle>
          <a:p>
            <a:r>
              <a:rPr lang="en-US" noProof="0"/>
              <a:t>Title of your presentation</a:t>
            </a:r>
          </a:p>
        </p:txBody>
      </p:sp>
      <p:sp>
        <p:nvSpPr>
          <p:cNvPr id="3" name="Untertitel 2"/>
          <p:cNvSpPr>
            <a:spLocks noGrp="1"/>
          </p:cNvSpPr>
          <p:nvPr>
            <p:ph type="subTitle" idx="1" hasCustomPrompt="1"/>
          </p:nvPr>
        </p:nvSpPr>
        <p:spPr bwMode="gray">
          <a:xfrm>
            <a:off x="479425" y="3963209"/>
            <a:ext cx="5125848" cy="648000"/>
          </a:xfrm>
        </p:spPr>
        <p:txBody>
          <a:bodyPr/>
          <a:lstStyle>
            <a:lvl1pPr marL="0" indent="0" algn="l">
              <a:lnSpc>
                <a:spcPct val="100000"/>
              </a:lnSpc>
              <a:spcBef>
                <a:spcPts val="0"/>
              </a:spcBef>
              <a:spcAft>
                <a:spcPts val="600"/>
              </a:spcAft>
              <a:buFont typeface="Arial" panose="020B0604020202020204" pitchFamily="34" charset="0"/>
              <a:buNone/>
              <a:defRPr sz="2400" b="0">
                <a:solidFill>
                  <a:schemeClr val="accent3"/>
                </a:solidFill>
                <a:latin typeface="+mn-lt"/>
              </a:defRPr>
            </a:lvl1pPr>
            <a:lvl2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2pPr>
            <a:lvl3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3pPr>
            <a:lvl4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4pPr>
            <a:lvl5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5pPr>
            <a:lvl6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6pPr>
            <a:lvl7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7pPr>
            <a:lvl8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8pPr>
            <a:lvl9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9pPr>
          </a:lstStyle>
          <a:p>
            <a:r>
              <a:rPr lang="en-US" noProof="0"/>
              <a:t>Subtitle</a:t>
            </a:r>
          </a:p>
        </p:txBody>
      </p:sp>
      <p:sp>
        <p:nvSpPr>
          <p:cNvPr id="25" name="Textplatzhalter 6">
            <a:extLst>
              <a:ext uri="{FF2B5EF4-FFF2-40B4-BE49-F238E27FC236}">
                <a16:creationId xmlns:a16="http://schemas.microsoft.com/office/drawing/2014/main" id="{6BD9B3CB-B30E-98F2-C303-762A7547B59C}"/>
              </a:ext>
            </a:extLst>
          </p:cNvPr>
          <p:cNvSpPr>
            <a:spLocks noGrp="1"/>
          </p:cNvSpPr>
          <p:nvPr>
            <p:ph type="body" sz="quarter" idx="18" hasCustomPrompt="1"/>
          </p:nvPr>
        </p:nvSpPr>
        <p:spPr>
          <a:xfrm>
            <a:off x="479425" y="6280728"/>
            <a:ext cx="5616575" cy="297100"/>
          </a:xfrm>
        </p:spPr>
        <p:txBody>
          <a:bodyPr anchor="b"/>
          <a:lstStyle>
            <a:lvl1pPr marL="0" indent="0" algn="l">
              <a:lnSpc>
                <a:spcPct val="100000"/>
              </a:lnSpc>
              <a:spcAft>
                <a:spcPts val="600"/>
              </a:spcAft>
              <a:buFont typeface="Arial" panose="020B0604020202020204" pitchFamily="34" charset="0"/>
              <a:buNone/>
              <a:defRPr sz="1050" b="1" cap="none" baseline="0">
                <a:solidFill>
                  <a:schemeClr val="bg2"/>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Author name</a:t>
            </a:r>
          </a:p>
        </p:txBody>
      </p:sp>
      <p:sp>
        <p:nvSpPr>
          <p:cNvPr id="23" name="Picture Placeholder 22">
            <a:extLst>
              <a:ext uri="{FF2B5EF4-FFF2-40B4-BE49-F238E27FC236}">
                <a16:creationId xmlns:a16="http://schemas.microsoft.com/office/drawing/2014/main" id="{338F51AC-5C84-8D3C-8D57-DD8BA7B5AACD}"/>
              </a:ext>
            </a:extLst>
          </p:cNvPr>
          <p:cNvSpPr>
            <a:spLocks noGrp="1"/>
          </p:cNvSpPr>
          <p:nvPr>
            <p:ph type="pic" sz="quarter" idx="19"/>
          </p:nvPr>
        </p:nvSpPr>
        <p:spPr bwMode="gray">
          <a:xfrm>
            <a:off x="6017282" y="-1"/>
            <a:ext cx="6174718" cy="6858001"/>
          </a:xfrm>
          <a:custGeom>
            <a:avLst/>
            <a:gdLst>
              <a:gd name="connsiteX0" fmla="*/ 1239625 w 6174718"/>
              <a:gd name="connsiteY0" fmla="*/ 0 h 6858001"/>
              <a:gd name="connsiteX1" fmla="*/ 3238713 w 6174718"/>
              <a:gd name="connsiteY1" fmla="*/ 0 h 6858001"/>
              <a:gd name="connsiteX2" fmla="*/ 4302847 w 6174718"/>
              <a:gd name="connsiteY2" fmla="*/ 1064623 h 6858001"/>
              <a:gd name="connsiteX3" fmla="*/ 4302847 w 6174718"/>
              <a:gd name="connsiteY3" fmla="*/ 0 h 6858001"/>
              <a:gd name="connsiteX4" fmla="*/ 6174718 w 6174718"/>
              <a:gd name="connsiteY4" fmla="*/ 0 h 6858001"/>
              <a:gd name="connsiteX5" fmla="*/ 6174718 w 6174718"/>
              <a:gd name="connsiteY5" fmla="*/ 6858001 h 6858001"/>
              <a:gd name="connsiteX6" fmla="*/ 4302847 w 6174718"/>
              <a:gd name="connsiteY6" fmla="*/ 6858001 h 6858001"/>
              <a:gd name="connsiteX7" fmla="*/ 4302847 w 6174718"/>
              <a:gd name="connsiteY7" fmla="*/ 5793378 h 6858001"/>
              <a:gd name="connsiteX8" fmla="*/ 3238714 w 6174718"/>
              <a:gd name="connsiteY8" fmla="*/ 6858001 h 6858001"/>
              <a:gd name="connsiteX9" fmla="*/ 1239624 w 6174718"/>
              <a:gd name="connsiteY9" fmla="*/ 6858001 h 6858001"/>
              <a:gd name="connsiteX10" fmla="*/ 854794 w 6174718"/>
              <a:gd name="connsiteY10" fmla="*/ 6472994 h 6858001"/>
              <a:gd name="connsiteX11" fmla="*/ 2918472 w 6174718"/>
              <a:gd name="connsiteY11" fmla="*/ 4408365 h 6858001"/>
              <a:gd name="connsiteX12" fmla="*/ 0 w 6174718"/>
              <a:gd name="connsiteY12" fmla="*/ 4408365 h 6858001"/>
              <a:gd name="connsiteX13" fmla="*/ 0 w 6174718"/>
              <a:gd name="connsiteY13" fmla="*/ 2449636 h 6858001"/>
              <a:gd name="connsiteX14" fmla="*/ 2918472 w 6174718"/>
              <a:gd name="connsiteY14" fmla="*/ 2449636 h 6858001"/>
              <a:gd name="connsiteX15" fmla="*/ 854794 w 6174718"/>
              <a:gd name="connsiteY15" fmla="*/ 38500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4718" h="6858001">
                <a:moveTo>
                  <a:pt x="1239625" y="0"/>
                </a:moveTo>
                <a:lnTo>
                  <a:pt x="3238713" y="0"/>
                </a:lnTo>
                <a:lnTo>
                  <a:pt x="4302847" y="1064623"/>
                </a:lnTo>
                <a:lnTo>
                  <a:pt x="4302847" y="0"/>
                </a:lnTo>
                <a:lnTo>
                  <a:pt x="6174718" y="0"/>
                </a:lnTo>
                <a:lnTo>
                  <a:pt x="6174718" y="6858001"/>
                </a:lnTo>
                <a:lnTo>
                  <a:pt x="4302847" y="6858001"/>
                </a:lnTo>
                <a:lnTo>
                  <a:pt x="4302847" y="5793378"/>
                </a:lnTo>
                <a:lnTo>
                  <a:pt x="3238714" y="6858001"/>
                </a:lnTo>
                <a:lnTo>
                  <a:pt x="1239624" y="6858001"/>
                </a:lnTo>
                <a:lnTo>
                  <a:pt x="854794" y="6472994"/>
                </a:lnTo>
                <a:lnTo>
                  <a:pt x="2918472" y="4408365"/>
                </a:lnTo>
                <a:lnTo>
                  <a:pt x="0" y="4408365"/>
                </a:lnTo>
                <a:lnTo>
                  <a:pt x="0" y="2449636"/>
                </a:lnTo>
                <a:lnTo>
                  <a:pt x="2918472" y="2449636"/>
                </a:lnTo>
                <a:lnTo>
                  <a:pt x="854794" y="385007"/>
                </a:lnTo>
                <a:close/>
              </a:path>
            </a:pathLst>
          </a:custGeom>
          <a:solidFill>
            <a:schemeClr val="bg1">
              <a:lumMod val="95000"/>
            </a:schemeClr>
          </a:solidFill>
        </p:spPr>
        <p:txBody>
          <a:bodyPr wrap="square" anchor="ctr">
            <a:noAutofit/>
          </a:bodyPr>
          <a:lstStyle>
            <a:lvl1pPr algn="ctr">
              <a:defRPr/>
            </a:lvl1pPr>
          </a:lstStyle>
          <a:p>
            <a:r>
              <a:rPr lang="fr-FR" noProof="0"/>
              <a:t>Cliquez sur l'icône pour ajouter une image</a:t>
            </a:r>
            <a:endParaRPr lang="en-US" noProof="0"/>
          </a:p>
        </p:txBody>
      </p:sp>
      <p:pic>
        <p:nvPicPr>
          <p:cNvPr id="4" name="Graphic 3">
            <a:extLst>
              <a:ext uri="{FF2B5EF4-FFF2-40B4-BE49-F238E27FC236}">
                <a16:creationId xmlns:a16="http://schemas.microsoft.com/office/drawing/2014/main" id="{257963BE-983B-656F-1621-7886B3121F0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79425" y="414391"/>
            <a:ext cx="1704002" cy="316533"/>
          </a:xfrm>
          <a:prstGeom prst="rect">
            <a:avLst/>
          </a:prstGeom>
        </p:spPr>
      </p:pic>
      <p:sp>
        <p:nvSpPr>
          <p:cNvPr id="5" name="Foliennummernplatzhalter 5">
            <a:extLst>
              <a:ext uri="{FF2B5EF4-FFF2-40B4-BE49-F238E27FC236}">
                <a16:creationId xmlns:a16="http://schemas.microsoft.com/office/drawing/2014/main" id="{00697D96-6978-7EBB-FB05-8A6ABE687263}"/>
              </a:ext>
            </a:extLst>
          </p:cNvPr>
          <p:cNvSpPr>
            <a:spLocks noGrp="1"/>
          </p:cNvSpPr>
          <p:nvPr>
            <p:ph type="sldNum" sz="quarter" idx="12"/>
          </p:nvPr>
        </p:nvSpPr>
        <p:spPr bwMode="gray">
          <a:xfrm>
            <a:off x="11712575" y="6453352"/>
            <a:ext cx="479425" cy="404648"/>
          </a:xfrm>
        </p:spPr>
        <p:txBody>
          <a:bodyPr/>
          <a:lstStyle/>
          <a:p>
            <a:fld id="{8FF9B0DE-3FEB-4AA0-B465-B80EF7C1333D}" type="slidenum">
              <a:rPr lang="en-US" smtClean="0"/>
              <a:t>‹N°›</a:t>
            </a:fld>
            <a:endParaRPr lang="en-US"/>
          </a:p>
        </p:txBody>
      </p:sp>
      <p:pic>
        <p:nvPicPr>
          <p:cNvPr id="6" name="Image 1">
            <a:extLst>
              <a:ext uri="{FF2B5EF4-FFF2-40B4-BE49-F238E27FC236}">
                <a16:creationId xmlns:a16="http://schemas.microsoft.com/office/drawing/2014/main" id="{5269EF86-FC63-1CD7-8EB1-3E464CD3EEA9}"/>
              </a:ext>
            </a:extLst>
          </p:cNvPr>
          <p:cNvPicPr>
            <a:picLocks noChangeAspect="1"/>
          </p:cNvPicPr>
          <p:nvPr userDrawn="1"/>
        </p:nvPicPr>
        <p:blipFill>
          <a:blip r:embed="rId3"/>
          <a:srcRect l="49175" t="-5533" r="-1" b="-1"/>
          <a:stretch/>
        </p:blipFill>
        <p:spPr>
          <a:xfrm>
            <a:off x="2316668" y="343046"/>
            <a:ext cx="1863371" cy="459222"/>
          </a:xfrm>
          <a:prstGeom prst="rect">
            <a:avLst/>
          </a:prstGeom>
        </p:spPr>
      </p:pic>
    </p:spTree>
    <p:extLst>
      <p:ext uri="{BB962C8B-B14F-4D97-AF65-F5344CB8AC3E}">
        <p14:creationId xmlns:p14="http://schemas.microsoft.com/office/powerpoint/2010/main" val="11469483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Divider / Agenda">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a:xfrm>
            <a:off x="479376" y="1557338"/>
            <a:ext cx="4705234" cy="1296000"/>
          </a:xfrm>
        </p:spPr>
        <p:txBody>
          <a:bodyPr anchor="b"/>
          <a:lstStyle>
            <a:lvl1pPr>
              <a:lnSpc>
                <a:spcPct val="100000"/>
              </a:lnSpc>
              <a:spcBef>
                <a:spcPts val="0"/>
              </a:spcBef>
              <a:spcAft>
                <a:spcPts val="600"/>
              </a:spcAft>
              <a:defRPr sz="2800"/>
            </a:lvl1pPr>
          </a:lstStyle>
          <a:p>
            <a:r>
              <a:rPr lang="en-US" noProof="0"/>
              <a:t>Agenda</a:t>
            </a:r>
          </a:p>
        </p:txBody>
      </p:sp>
      <p:sp>
        <p:nvSpPr>
          <p:cNvPr id="3" name="Textplatzhalter 2"/>
          <p:cNvSpPr>
            <a:spLocks noGrp="1"/>
          </p:cNvSpPr>
          <p:nvPr>
            <p:ph type="body" idx="1" hasCustomPrompt="1"/>
          </p:nvPr>
        </p:nvSpPr>
        <p:spPr bwMode="gray">
          <a:xfrm>
            <a:off x="479376" y="3069362"/>
            <a:ext cx="4705234" cy="3378860"/>
          </a:xfrm>
        </p:spPr>
        <p:txBody>
          <a:bodyPr/>
          <a:lstStyle>
            <a:lvl1pPr marL="268288" indent="-268288">
              <a:spcBef>
                <a:spcPts val="0"/>
              </a:spcBef>
              <a:spcAft>
                <a:spcPts val="600"/>
              </a:spcAft>
              <a:buClr>
                <a:schemeClr val="accent1"/>
              </a:buClr>
              <a:buSzPct val="100000"/>
              <a:buFont typeface="+mj-lt"/>
              <a:buAutoNum type="arabicPeriod"/>
              <a:tabLst/>
              <a:defRPr sz="1800" b="0">
                <a:solidFill>
                  <a:schemeClr val="tx1"/>
                </a:solidFill>
              </a:defRPr>
            </a:lvl1pPr>
            <a:lvl2pPr marL="268288" indent="-268288">
              <a:spcBef>
                <a:spcPts val="0"/>
              </a:spcBef>
              <a:spcAft>
                <a:spcPts val="600"/>
              </a:spcAft>
              <a:buClr>
                <a:schemeClr val="accent1"/>
              </a:buClr>
              <a:buSzPct val="100000"/>
              <a:buFont typeface="+mj-lt"/>
              <a:buAutoNum type="arabicPeriod"/>
              <a:tabLst/>
              <a:defRPr sz="1800" b="0">
                <a:solidFill>
                  <a:schemeClr val="tx1"/>
                </a:solidFill>
              </a:defRPr>
            </a:lvl2pPr>
            <a:lvl3pPr marL="180000" indent="-180000">
              <a:spcBef>
                <a:spcPts val="0"/>
              </a:spcBef>
              <a:spcAft>
                <a:spcPts val="0"/>
              </a:spcAft>
              <a:buSzPct val="100000"/>
              <a:buFont typeface="+mj-lt"/>
              <a:buAutoNum type="arabicPeriod"/>
              <a:defRPr sz="2000" b="0">
                <a:solidFill>
                  <a:schemeClr val="tx1"/>
                </a:solidFill>
              </a:defRPr>
            </a:lvl3pPr>
            <a:lvl4pPr marL="268288" indent="-268288">
              <a:spcBef>
                <a:spcPts val="0"/>
              </a:spcBef>
              <a:spcAft>
                <a:spcPts val="600"/>
              </a:spcAft>
              <a:buClr>
                <a:schemeClr val="accent1"/>
              </a:buClr>
              <a:buSzPct val="100000"/>
              <a:buFont typeface="+mj-lt"/>
              <a:buAutoNum type="arabicPeriod"/>
              <a:tabLst/>
              <a:defRPr sz="1800" b="0">
                <a:solidFill>
                  <a:schemeClr val="tx1"/>
                </a:solidFill>
              </a:defRPr>
            </a:lvl4pPr>
            <a:lvl5pPr marL="268288" indent="-268288">
              <a:spcBef>
                <a:spcPts val="0"/>
              </a:spcBef>
              <a:spcAft>
                <a:spcPts val="600"/>
              </a:spcAft>
              <a:buClr>
                <a:schemeClr val="accent1"/>
              </a:buClr>
              <a:buSzPct val="100000"/>
              <a:buFont typeface="+mj-lt"/>
              <a:buAutoNum type="arabicPeriod"/>
              <a:tabLst/>
              <a:defRPr sz="1800" b="0">
                <a:solidFill>
                  <a:schemeClr val="tx1"/>
                </a:solidFill>
              </a:defRPr>
            </a:lvl5pPr>
            <a:lvl6pPr marL="268288" indent="-268288">
              <a:spcBef>
                <a:spcPts val="0"/>
              </a:spcBef>
              <a:spcAft>
                <a:spcPts val="600"/>
              </a:spcAft>
              <a:buClr>
                <a:schemeClr val="accent1"/>
              </a:buClr>
              <a:buSzPct val="100000"/>
              <a:buFont typeface="+mj-lt"/>
              <a:buAutoNum type="arabicPeriod"/>
              <a:tabLst/>
              <a:defRPr sz="1800" b="0">
                <a:solidFill>
                  <a:schemeClr val="tx1"/>
                </a:solidFill>
              </a:defRPr>
            </a:lvl6pPr>
            <a:lvl7pPr marL="268288" indent="-268288">
              <a:spcBef>
                <a:spcPts val="0"/>
              </a:spcBef>
              <a:spcAft>
                <a:spcPts val="600"/>
              </a:spcAft>
              <a:buClr>
                <a:schemeClr val="accent1"/>
              </a:buClr>
              <a:buSzPct val="100000"/>
              <a:buFont typeface="+mj-lt"/>
              <a:buAutoNum type="arabicPeriod"/>
              <a:tabLst/>
              <a:defRPr sz="1800" b="0">
                <a:solidFill>
                  <a:schemeClr val="tx1"/>
                </a:solidFill>
              </a:defRPr>
            </a:lvl7pPr>
            <a:lvl8pPr marL="268288" indent="-268288">
              <a:spcBef>
                <a:spcPts val="0"/>
              </a:spcBef>
              <a:spcAft>
                <a:spcPts val="600"/>
              </a:spcAft>
              <a:buClr>
                <a:schemeClr val="accent1"/>
              </a:buClr>
              <a:buSzPct val="100000"/>
              <a:buFont typeface="+mj-lt"/>
              <a:buAutoNum type="arabicPeriod"/>
              <a:tabLst/>
              <a:defRPr sz="1800" b="0">
                <a:solidFill>
                  <a:schemeClr val="tx1"/>
                </a:solidFill>
              </a:defRPr>
            </a:lvl8pPr>
            <a:lvl9pPr marL="268288" indent="-268288">
              <a:spcBef>
                <a:spcPts val="0"/>
              </a:spcBef>
              <a:spcAft>
                <a:spcPts val="600"/>
              </a:spcAft>
              <a:buClr>
                <a:schemeClr val="accent1"/>
              </a:buClr>
              <a:buSzPct val="100000"/>
              <a:buFont typeface="+mj-lt"/>
              <a:buAutoNum type="arabicPeriod"/>
              <a:tabLst/>
              <a:defRPr sz="1800" b="0">
                <a:solidFill>
                  <a:schemeClr val="tx1"/>
                </a:solidFill>
              </a:defRPr>
            </a:lvl9pPr>
          </a:lstStyle>
          <a:p>
            <a:pPr lvl="0"/>
            <a:r>
              <a:rPr lang="en-US" noProof="0"/>
              <a:t>Click to edit Master subtitle style</a:t>
            </a:r>
          </a:p>
          <a:p>
            <a:pPr lvl="1"/>
            <a:r>
              <a:rPr lang="en-US" noProof="0"/>
              <a:t>Second level</a:t>
            </a:r>
          </a:p>
          <a:p>
            <a:pPr lvl="4"/>
            <a:r>
              <a:rPr lang="en-US" noProof="0"/>
              <a:t>Third level</a:t>
            </a:r>
          </a:p>
          <a:p>
            <a:pPr lvl="3"/>
            <a:r>
              <a:rPr lang="en-US" noProof="0"/>
              <a:t>Fourth level</a:t>
            </a:r>
          </a:p>
          <a:p>
            <a:pPr lvl="4"/>
            <a:r>
              <a:rPr lang="en-US" noProof="0"/>
              <a:t>Fifth level</a:t>
            </a:r>
          </a:p>
          <a:p>
            <a:pPr lvl="5"/>
            <a:r>
              <a:rPr lang="en-US" noProof="0"/>
              <a:t>Sixth level</a:t>
            </a:r>
          </a:p>
          <a:p>
            <a:pPr lvl="6"/>
            <a:r>
              <a:rPr lang="en-US" noProof="0"/>
              <a:t>Seventh level</a:t>
            </a:r>
          </a:p>
          <a:p>
            <a:pPr lvl="7"/>
            <a:r>
              <a:rPr lang="en-US" noProof="0"/>
              <a:t>Eighth level</a:t>
            </a:r>
          </a:p>
          <a:p>
            <a:pPr lvl="8"/>
            <a:r>
              <a:rPr lang="en-US" noProof="0"/>
              <a:t>Ninth level</a:t>
            </a:r>
          </a:p>
        </p:txBody>
      </p:sp>
      <p:pic>
        <p:nvPicPr>
          <p:cNvPr id="4" name="Graphic 3">
            <a:extLst>
              <a:ext uri="{FF2B5EF4-FFF2-40B4-BE49-F238E27FC236}">
                <a16:creationId xmlns:a16="http://schemas.microsoft.com/office/drawing/2014/main" id="{BFC740E1-553E-3A3C-5819-E0F5368FC96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79425" y="414391"/>
            <a:ext cx="1704002" cy="316533"/>
          </a:xfrm>
          <a:prstGeom prst="rect">
            <a:avLst/>
          </a:prstGeom>
        </p:spPr>
      </p:pic>
      <p:grpSp>
        <p:nvGrpSpPr>
          <p:cNvPr id="14" name="Group 13">
            <a:extLst>
              <a:ext uri="{FF2B5EF4-FFF2-40B4-BE49-F238E27FC236}">
                <a16:creationId xmlns:a16="http://schemas.microsoft.com/office/drawing/2014/main" id="{EB9B17ED-F409-4131-8F71-62C8B320241A}"/>
              </a:ext>
            </a:extLst>
          </p:cNvPr>
          <p:cNvGrpSpPr/>
          <p:nvPr userDrawn="1"/>
        </p:nvGrpSpPr>
        <p:grpSpPr>
          <a:xfrm flipV="1">
            <a:off x="4754689" y="1"/>
            <a:ext cx="7437311" cy="6857999"/>
            <a:chOff x="4754689" y="1"/>
            <a:chExt cx="7437311" cy="6857999"/>
          </a:xfrm>
        </p:grpSpPr>
        <p:sp>
          <p:nvSpPr>
            <p:cNvPr id="15" name="Freeform 14">
              <a:extLst>
                <a:ext uri="{FF2B5EF4-FFF2-40B4-BE49-F238E27FC236}">
                  <a16:creationId xmlns:a16="http://schemas.microsoft.com/office/drawing/2014/main" id="{28017F58-368E-C4AD-5594-F14828213BAB}"/>
                </a:ext>
              </a:extLst>
            </p:cNvPr>
            <p:cNvSpPr/>
            <p:nvPr userDrawn="1"/>
          </p:nvSpPr>
          <p:spPr bwMode="gray">
            <a:xfrm>
              <a:off x="8732416" y="1554546"/>
              <a:ext cx="3459584" cy="4846365"/>
            </a:xfrm>
            <a:custGeom>
              <a:avLst/>
              <a:gdLst>
                <a:gd name="connsiteX0" fmla="*/ 2423182 w 3459584"/>
                <a:gd name="connsiteY0" fmla="*/ 0 h 4846365"/>
                <a:gd name="connsiteX1" fmla="*/ 3459584 w 3459584"/>
                <a:gd name="connsiteY1" fmla="*/ 1036401 h 4846365"/>
                <a:gd name="connsiteX2" fmla="*/ 3459584 w 3459584"/>
                <a:gd name="connsiteY2" fmla="*/ 3809962 h 4846365"/>
                <a:gd name="connsiteX3" fmla="*/ 2423182 w 3459584"/>
                <a:gd name="connsiteY3" fmla="*/ 4846365 h 4846365"/>
                <a:gd name="connsiteX4" fmla="*/ 0 w 3459584"/>
                <a:gd name="connsiteY4" fmla="*/ 2423182 h 4846365"/>
                <a:gd name="connsiteX5" fmla="*/ 2423182 w 3459584"/>
                <a:gd name="connsiteY5" fmla="*/ 0 h 484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584" h="4846365">
                  <a:moveTo>
                    <a:pt x="2423182" y="0"/>
                  </a:moveTo>
                  <a:lnTo>
                    <a:pt x="3459584" y="1036401"/>
                  </a:lnTo>
                  <a:lnTo>
                    <a:pt x="3459584" y="3809962"/>
                  </a:lnTo>
                  <a:lnTo>
                    <a:pt x="2423182" y="4846365"/>
                  </a:lnTo>
                  <a:lnTo>
                    <a:pt x="0" y="2423182"/>
                  </a:lnTo>
                  <a:lnTo>
                    <a:pt x="2423182" y="0"/>
                  </a:lnTo>
                  <a:close/>
                </a:path>
              </a:pathLst>
            </a:cu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16" name="Freeform 15">
              <a:extLst>
                <a:ext uri="{FF2B5EF4-FFF2-40B4-BE49-F238E27FC236}">
                  <a16:creationId xmlns:a16="http://schemas.microsoft.com/office/drawing/2014/main" id="{CF6A75CD-2337-3075-C78B-ED50559FB37B}"/>
                </a:ext>
              </a:extLst>
            </p:cNvPr>
            <p:cNvSpPr/>
            <p:nvPr userDrawn="1"/>
          </p:nvSpPr>
          <p:spPr bwMode="gray">
            <a:xfrm>
              <a:off x="4754689" y="1"/>
              <a:ext cx="6400909" cy="3977727"/>
            </a:xfrm>
            <a:custGeom>
              <a:avLst/>
              <a:gdLst>
                <a:gd name="connsiteX0" fmla="*/ 0 w 6400909"/>
                <a:gd name="connsiteY0" fmla="*/ 0 h 3977727"/>
                <a:gd name="connsiteX1" fmla="*/ 4846365 w 6400909"/>
                <a:gd name="connsiteY1" fmla="*/ 0 h 3977727"/>
                <a:gd name="connsiteX2" fmla="*/ 6400909 w 6400909"/>
                <a:gd name="connsiteY2" fmla="*/ 1554545 h 3977727"/>
                <a:gd name="connsiteX3" fmla="*/ 3977727 w 6400909"/>
                <a:gd name="connsiteY3" fmla="*/ 3977727 h 3977727"/>
                <a:gd name="connsiteX4" fmla="*/ 0 w 6400909"/>
                <a:gd name="connsiteY4" fmla="*/ 0 h 3977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909" h="3977727">
                  <a:moveTo>
                    <a:pt x="0" y="0"/>
                  </a:moveTo>
                  <a:lnTo>
                    <a:pt x="4846365" y="0"/>
                  </a:lnTo>
                  <a:lnTo>
                    <a:pt x="6400909" y="1554545"/>
                  </a:lnTo>
                  <a:lnTo>
                    <a:pt x="3977727" y="3977727"/>
                  </a:lnTo>
                  <a:lnTo>
                    <a:pt x="0" y="0"/>
                  </a:ln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19" name="Freeform 18">
              <a:extLst>
                <a:ext uri="{FF2B5EF4-FFF2-40B4-BE49-F238E27FC236}">
                  <a16:creationId xmlns:a16="http://schemas.microsoft.com/office/drawing/2014/main" id="{24A3292B-F5B3-991A-B6D0-2A118D71B0FD}"/>
                </a:ext>
              </a:extLst>
            </p:cNvPr>
            <p:cNvSpPr/>
            <p:nvPr userDrawn="1"/>
          </p:nvSpPr>
          <p:spPr bwMode="gray">
            <a:xfrm>
              <a:off x="11155598" y="518144"/>
              <a:ext cx="1036402" cy="2072803"/>
            </a:xfrm>
            <a:custGeom>
              <a:avLst/>
              <a:gdLst>
                <a:gd name="connsiteX0" fmla="*/ 1036402 w 1036402"/>
                <a:gd name="connsiteY0" fmla="*/ 0 h 2072803"/>
                <a:gd name="connsiteX1" fmla="*/ 1036402 w 1036402"/>
                <a:gd name="connsiteY1" fmla="*/ 2072803 h 2072803"/>
                <a:gd name="connsiteX2" fmla="*/ 0 w 1036402"/>
                <a:gd name="connsiteY2" fmla="*/ 1036402 h 2072803"/>
                <a:gd name="connsiteX3" fmla="*/ 1036402 w 1036402"/>
                <a:gd name="connsiteY3" fmla="*/ 0 h 2072803"/>
              </a:gdLst>
              <a:ahLst/>
              <a:cxnLst>
                <a:cxn ang="0">
                  <a:pos x="connsiteX0" y="connsiteY0"/>
                </a:cxn>
                <a:cxn ang="0">
                  <a:pos x="connsiteX1" y="connsiteY1"/>
                </a:cxn>
                <a:cxn ang="0">
                  <a:pos x="connsiteX2" y="connsiteY2"/>
                </a:cxn>
                <a:cxn ang="0">
                  <a:pos x="connsiteX3" y="connsiteY3"/>
                </a:cxn>
              </a:cxnLst>
              <a:rect l="l" t="t" r="r" b="b"/>
              <a:pathLst>
                <a:path w="1036402" h="2072803">
                  <a:moveTo>
                    <a:pt x="1036402" y="0"/>
                  </a:moveTo>
                  <a:lnTo>
                    <a:pt x="1036402" y="2072803"/>
                  </a:lnTo>
                  <a:lnTo>
                    <a:pt x="0" y="1036402"/>
                  </a:lnTo>
                  <a:lnTo>
                    <a:pt x="1036402" y="0"/>
                  </a:ln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20" name="Freeform 19">
              <a:extLst>
                <a:ext uri="{FF2B5EF4-FFF2-40B4-BE49-F238E27FC236}">
                  <a16:creationId xmlns:a16="http://schemas.microsoft.com/office/drawing/2014/main" id="{38ECC26C-8BA2-2452-6A66-8C7C55497028}"/>
                </a:ext>
              </a:extLst>
            </p:cNvPr>
            <p:cNvSpPr/>
            <p:nvPr userDrawn="1"/>
          </p:nvSpPr>
          <p:spPr bwMode="gray">
            <a:xfrm>
              <a:off x="5852146" y="3977728"/>
              <a:ext cx="5303453" cy="2880272"/>
            </a:xfrm>
            <a:custGeom>
              <a:avLst/>
              <a:gdLst>
                <a:gd name="connsiteX0" fmla="*/ 2880272 w 5303453"/>
                <a:gd name="connsiteY0" fmla="*/ 0 h 2880272"/>
                <a:gd name="connsiteX1" fmla="*/ 5303453 w 5303453"/>
                <a:gd name="connsiteY1" fmla="*/ 2423182 h 2880272"/>
                <a:gd name="connsiteX2" fmla="*/ 5303453 w 5303453"/>
                <a:gd name="connsiteY2" fmla="*/ 2423183 h 2880272"/>
                <a:gd name="connsiteX3" fmla="*/ 5303453 w 5303453"/>
                <a:gd name="connsiteY3" fmla="*/ 2423183 h 2880272"/>
                <a:gd name="connsiteX4" fmla="*/ 4846365 w 5303453"/>
                <a:gd name="connsiteY4" fmla="*/ 2880272 h 2880272"/>
                <a:gd name="connsiteX5" fmla="*/ 0 w 5303453"/>
                <a:gd name="connsiteY5" fmla="*/ 2880272 h 2880272"/>
                <a:gd name="connsiteX6" fmla="*/ 2880272 w 5303453"/>
                <a:gd name="connsiteY6" fmla="*/ 0 h 2880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3453" h="2880272">
                  <a:moveTo>
                    <a:pt x="2880272" y="0"/>
                  </a:moveTo>
                  <a:lnTo>
                    <a:pt x="5303453" y="2423182"/>
                  </a:lnTo>
                  <a:lnTo>
                    <a:pt x="5303453" y="2423183"/>
                  </a:lnTo>
                  <a:lnTo>
                    <a:pt x="5303453" y="2423183"/>
                  </a:lnTo>
                  <a:lnTo>
                    <a:pt x="4846365" y="2880272"/>
                  </a:lnTo>
                  <a:lnTo>
                    <a:pt x="0" y="2880272"/>
                  </a:lnTo>
                  <a:lnTo>
                    <a:pt x="2880272" y="0"/>
                  </a:ln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21" name="Freeform 20">
              <a:extLst>
                <a:ext uri="{FF2B5EF4-FFF2-40B4-BE49-F238E27FC236}">
                  <a16:creationId xmlns:a16="http://schemas.microsoft.com/office/drawing/2014/main" id="{9A210F55-E6BA-FECB-41DD-81E99D195EE8}"/>
                </a:ext>
              </a:extLst>
            </p:cNvPr>
            <p:cNvSpPr/>
            <p:nvPr userDrawn="1"/>
          </p:nvSpPr>
          <p:spPr bwMode="gray">
            <a:xfrm>
              <a:off x="11155598" y="5364508"/>
              <a:ext cx="1036402" cy="1493492"/>
            </a:xfrm>
            <a:custGeom>
              <a:avLst/>
              <a:gdLst>
                <a:gd name="connsiteX0" fmla="*/ 1036402 w 1036402"/>
                <a:gd name="connsiteY0" fmla="*/ 0 h 1493492"/>
                <a:gd name="connsiteX1" fmla="*/ 1036402 w 1036402"/>
                <a:gd name="connsiteY1" fmla="*/ 1493492 h 1493492"/>
                <a:gd name="connsiteX2" fmla="*/ 457089 w 1036402"/>
                <a:gd name="connsiteY2" fmla="*/ 1493492 h 1493492"/>
                <a:gd name="connsiteX3" fmla="*/ 0 w 1036402"/>
                <a:gd name="connsiteY3" fmla="*/ 1036403 h 1493492"/>
                <a:gd name="connsiteX4" fmla="*/ 1 w 1036402"/>
                <a:gd name="connsiteY4" fmla="*/ 1036403 h 1493492"/>
                <a:gd name="connsiteX5" fmla="*/ 0 w 1036402"/>
                <a:gd name="connsiteY5" fmla="*/ 1036402 h 1493492"/>
                <a:gd name="connsiteX6" fmla="*/ 1036402 w 1036402"/>
                <a:gd name="connsiteY6" fmla="*/ 0 h 149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6402" h="1493492">
                  <a:moveTo>
                    <a:pt x="1036402" y="0"/>
                  </a:moveTo>
                  <a:lnTo>
                    <a:pt x="1036402" y="1493492"/>
                  </a:lnTo>
                  <a:lnTo>
                    <a:pt x="457089" y="1493492"/>
                  </a:lnTo>
                  <a:lnTo>
                    <a:pt x="0" y="1036403"/>
                  </a:lnTo>
                  <a:lnTo>
                    <a:pt x="1" y="1036403"/>
                  </a:lnTo>
                  <a:lnTo>
                    <a:pt x="0" y="1036402"/>
                  </a:lnTo>
                  <a:lnTo>
                    <a:pt x="1036402" y="0"/>
                  </a:ln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grpSp>
      <p:sp>
        <p:nvSpPr>
          <p:cNvPr id="5" name="Foliennummernplatzhalter 5">
            <a:extLst>
              <a:ext uri="{FF2B5EF4-FFF2-40B4-BE49-F238E27FC236}">
                <a16:creationId xmlns:a16="http://schemas.microsoft.com/office/drawing/2014/main" id="{EE38B275-6ADE-4648-14B5-70AB4E729657}"/>
              </a:ext>
            </a:extLst>
          </p:cNvPr>
          <p:cNvSpPr>
            <a:spLocks noGrp="1"/>
          </p:cNvSpPr>
          <p:nvPr>
            <p:ph type="sldNum" sz="quarter" idx="12"/>
          </p:nvPr>
        </p:nvSpPr>
        <p:spPr bwMode="gray">
          <a:xfrm>
            <a:off x="11712575" y="6453352"/>
            <a:ext cx="479425" cy="404648"/>
          </a:xfrm>
        </p:spPr>
        <p:txBody>
          <a:bodyPr/>
          <a:lstStyle/>
          <a:p>
            <a:fld id="{8FF9B0DE-3FEB-4AA0-B465-B80EF7C1333D}" type="slidenum">
              <a:rPr lang="en-US" smtClean="0"/>
              <a:t>‹N°›</a:t>
            </a:fld>
            <a:endParaRPr lang="en-US"/>
          </a:p>
        </p:txBody>
      </p:sp>
      <p:pic>
        <p:nvPicPr>
          <p:cNvPr id="6" name="Image 1">
            <a:extLst>
              <a:ext uri="{FF2B5EF4-FFF2-40B4-BE49-F238E27FC236}">
                <a16:creationId xmlns:a16="http://schemas.microsoft.com/office/drawing/2014/main" id="{2BCCF980-8C77-2660-F8BF-A2454B7CF4AB}"/>
              </a:ext>
            </a:extLst>
          </p:cNvPr>
          <p:cNvPicPr>
            <a:picLocks noChangeAspect="1"/>
          </p:cNvPicPr>
          <p:nvPr userDrawn="1"/>
        </p:nvPicPr>
        <p:blipFill>
          <a:blip r:embed="rId3"/>
          <a:srcRect l="49175" t="-5533" r="-1" b="-1"/>
          <a:stretch/>
        </p:blipFill>
        <p:spPr>
          <a:xfrm>
            <a:off x="2214872" y="343046"/>
            <a:ext cx="1863371" cy="459222"/>
          </a:xfrm>
          <a:prstGeom prst="rect">
            <a:avLst/>
          </a:prstGeom>
        </p:spPr>
      </p:pic>
    </p:spTree>
    <p:extLst>
      <p:ext uri="{BB962C8B-B14F-4D97-AF65-F5344CB8AC3E}">
        <p14:creationId xmlns:p14="http://schemas.microsoft.com/office/powerpoint/2010/main" val="10103052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Divider without picture">
    <p:bg>
      <p:bgPr>
        <a:solidFill>
          <a:schemeClr val="bg1"/>
        </a:solidFill>
        <a:effectLst/>
      </p:bgPr>
    </p:bg>
    <p:spTree>
      <p:nvGrpSpPr>
        <p:cNvPr id="1" name=""/>
        <p:cNvGrpSpPr/>
        <p:nvPr/>
      </p:nvGrpSpPr>
      <p:grpSpPr>
        <a:xfrm>
          <a:off x="0" y="0"/>
          <a:ext cx="0" cy="0"/>
          <a:chOff x="0" y="0"/>
          <a:chExt cx="0" cy="0"/>
        </a:xfrm>
      </p:grpSpPr>
      <p:sp>
        <p:nvSpPr>
          <p:cNvPr id="11" name="Foliennummernplatzhalter 5">
            <a:extLst>
              <a:ext uri="{FF2B5EF4-FFF2-40B4-BE49-F238E27FC236}">
                <a16:creationId xmlns:a16="http://schemas.microsoft.com/office/drawing/2014/main" id="{BA1332E4-F12F-4F31-9613-9185ADB2FA06}"/>
              </a:ext>
            </a:extLst>
          </p:cNvPr>
          <p:cNvSpPr>
            <a:spLocks noGrp="1"/>
          </p:cNvSpPr>
          <p:nvPr>
            <p:ph type="sldNum" sz="quarter" idx="12"/>
          </p:nvPr>
        </p:nvSpPr>
        <p:spPr bwMode="gray">
          <a:xfrm>
            <a:off x="11712575" y="6453352"/>
            <a:ext cx="479425" cy="404648"/>
          </a:xfrm>
        </p:spPr>
        <p:txBody>
          <a:bodyPr/>
          <a:lstStyle/>
          <a:p>
            <a:fld id="{8FF9B0DE-3FEB-4AA0-B465-B80EF7C1333D}" type="slidenum">
              <a:rPr lang="en-US" smtClean="0"/>
              <a:t>‹N°›</a:t>
            </a:fld>
            <a:endParaRPr lang="en-US"/>
          </a:p>
        </p:txBody>
      </p:sp>
      <p:sp>
        <p:nvSpPr>
          <p:cNvPr id="48" name="Text Placeholder 47">
            <a:extLst>
              <a:ext uri="{FF2B5EF4-FFF2-40B4-BE49-F238E27FC236}">
                <a16:creationId xmlns:a16="http://schemas.microsoft.com/office/drawing/2014/main" id="{BDFE627B-B834-14F5-8878-795728D0C3B0}"/>
              </a:ext>
            </a:extLst>
          </p:cNvPr>
          <p:cNvSpPr>
            <a:spLocks noGrp="1"/>
          </p:cNvSpPr>
          <p:nvPr>
            <p:ph type="body" sz="quarter" idx="14" hasCustomPrompt="1"/>
          </p:nvPr>
        </p:nvSpPr>
        <p:spPr>
          <a:xfrm>
            <a:off x="479426" y="1557338"/>
            <a:ext cx="4977158" cy="4464050"/>
          </a:xfrm>
        </p:spPr>
        <p:txBody>
          <a:bodyPr rIns="0" anchor="ctr"/>
          <a:lstStyle>
            <a:lvl1pPr>
              <a:lnSpc>
                <a:spcPct val="80000"/>
              </a:lnSpc>
              <a:defRPr sz="4800"/>
            </a:lvl1pPr>
          </a:lstStyle>
          <a:p>
            <a:pPr lvl="0"/>
            <a:r>
              <a:rPr lang="en-US"/>
              <a:t>Place your divider title here</a:t>
            </a:r>
          </a:p>
        </p:txBody>
      </p:sp>
      <p:pic>
        <p:nvPicPr>
          <p:cNvPr id="3" name="Graphic 2">
            <a:extLst>
              <a:ext uri="{FF2B5EF4-FFF2-40B4-BE49-F238E27FC236}">
                <a16:creationId xmlns:a16="http://schemas.microsoft.com/office/drawing/2014/main" id="{13B04732-FB31-65FC-E41C-0883D9FCE67E}"/>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79425" y="414391"/>
            <a:ext cx="1704002" cy="316533"/>
          </a:xfrm>
          <a:prstGeom prst="rect">
            <a:avLst/>
          </a:prstGeom>
        </p:spPr>
      </p:pic>
      <p:grpSp>
        <p:nvGrpSpPr>
          <p:cNvPr id="2" name="Group 1">
            <a:extLst>
              <a:ext uri="{FF2B5EF4-FFF2-40B4-BE49-F238E27FC236}">
                <a16:creationId xmlns:a16="http://schemas.microsoft.com/office/drawing/2014/main" id="{CA2D8D4E-6CC5-BD24-191D-F2262364C952}"/>
              </a:ext>
            </a:extLst>
          </p:cNvPr>
          <p:cNvGrpSpPr/>
          <p:nvPr userDrawn="1"/>
        </p:nvGrpSpPr>
        <p:grpSpPr>
          <a:xfrm flipV="1">
            <a:off x="4754689" y="1"/>
            <a:ext cx="7437311" cy="6857999"/>
            <a:chOff x="4754689" y="1"/>
            <a:chExt cx="7437311" cy="6857999"/>
          </a:xfrm>
        </p:grpSpPr>
        <p:sp>
          <p:nvSpPr>
            <p:cNvPr id="7" name="Freeform 6">
              <a:extLst>
                <a:ext uri="{FF2B5EF4-FFF2-40B4-BE49-F238E27FC236}">
                  <a16:creationId xmlns:a16="http://schemas.microsoft.com/office/drawing/2014/main" id="{CB502D43-48FB-81A1-1942-922C80DC6391}"/>
                </a:ext>
              </a:extLst>
            </p:cNvPr>
            <p:cNvSpPr/>
            <p:nvPr userDrawn="1"/>
          </p:nvSpPr>
          <p:spPr bwMode="gray">
            <a:xfrm>
              <a:off x="8732416" y="1554546"/>
              <a:ext cx="3459584" cy="4846365"/>
            </a:xfrm>
            <a:custGeom>
              <a:avLst/>
              <a:gdLst>
                <a:gd name="connsiteX0" fmla="*/ 2423182 w 3459584"/>
                <a:gd name="connsiteY0" fmla="*/ 0 h 4846365"/>
                <a:gd name="connsiteX1" fmla="*/ 3459584 w 3459584"/>
                <a:gd name="connsiteY1" fmla="*/ 1036401 h 4846365"/>
                <a:gd name="connsiteX2" fmla="*/ 3459584 w 3459584"/>
                <a:gd name="connsiteY2" fmla="*/ 3809962 h 4846365"/>
                <a:gd name="connsiteX3" fmla="*/ 2423182 w 3459584"/>
                <a:gd name="connsiteY3" fmla="*/ 4846365 h 4846365"/>
                <a:gd name="connsiteX4" fmla="*/ 0 w 3459584"/>
                <a:gd name="connsiteY4" fmla="*/ 2423182 h 4846365"/>
                <a:gd name="connsiteX5" fmla="*/ 2423182 w 3459584"/>
                <a:gd name="connsiteY5" fmla="*/ 0 h 484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584" h="4846365">
                  <a:moveTo>
                    <a:pt x="2423182" y="0"/>
                  </a:moveTo>
                  <a:lnTo>
                    <a:pt x="3459584" y="1036401"/>
                  </a:lnTo>
                  <a:lnTo>
                    <a:pt x="3459584" y="3809962"/>
                  </a:lnTo>
                  <a:lnTo>
                    <a:pt x="2423182" y="4846365"/>
                  </a:lnTo>
                  <a:lnTo>
                    <a:pt x="0" y="2423182"/>
                  </a:lnTo>
                  <a:lnTo>
                    <a:pt x="2423182" y="0"/>
                  </a:lnTo>
                  <a:close/>
                </a:path>
              </a:pathLst>
            </a:cu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solidFill>
                  <a:schemeClr val="tx1"/>
                </a:solidFill>
              </a:endParaRPr>
            </a:p>
          </p:txBody>
        </p:sp>
        <p:sp>
          <p:nvSpPr>
            <p:cNvPr id="8" name="Freeform 7">
              <a:extLst>
                <a:ext uri="{FF2B5EF4-FFF2-40B4-BE49-F238E27FC236}">
                  <a16:creationId xmlns:a16="http://schemas.microsoft.com/office/drawing/2014/main" id="{08BB49E8-5810-46F8-6C94-A377FE2CF8D2}"/>
                </a:ext>
              </a:extLst>
            </p:cNvPr>
            <p:cNvSpPr/>
            <p:nvPr userDrawn="1"/>
          </p:nvSpPr>
          <p:spPr bwMode="gray">
            <a:xfrm>
              <a:off x="4754689" y="1"/>
              <a:ext cx="6400909" cy="3977727"/>
            </a:xfrm>
            <a:custGeom>
              <a:avLst/>
              <a:gdLst>
                <a:gd name="connsiteX0" fmla="*/ 0 w 6400909"/>
                <a:gd name="connsiteY0" fmla="*/ 0 h 3977727"/>
                <a:gd name="connsiteX1" fmla="*/ 4846365 w 6400909"/>
                <a:gd name="connsiteY1" fmla="*/ 0 h 3977727"/>
                <a:gd name="connsiteX2" fmla="*/ 6400909 w 6400909"/>
                <a:gd name="connsiteY2" fmla="*/ 1554545 h 3977727"/>
                <a:gd name="connsiteX3" fmla="*/ 3977727 w 6400909"/>
                <a:gd name="connsiteY3" fmla="*/ 3977727 h 3977727"/>
                <a:gd name="connsiteX4" fmla="*/ 0 w 6400909"/>
                <a:gd name="connsiteY4" fmla="*/ 0 h 3977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909" h="3977727">
                  <a:moveTo>
                    <a:pt x="0" y="0"/>
                  </a:moveTo>
                  <a:lnTo>
                    <a:pt x="4846365" y="0"/>
                  </a:lnTo>
                  <a:lnTo>
                    <a:pt x="6400909" y="1554545"/>
                  </a:lnTo>
                  <a:lnTo>
                    <a:pt x="3977727" y="3977727"/>
                  </a:lnTo>
                  <a:lnTo>
                    <a:pt x="0" y="0"/>
                  </a:ln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solidFill>
                  <a:schemeClr val="tx1"/>
                </a:solidFill>
              </a:endParaRPr>
            </a:p>
          </p:txBody>
        </p:sp>
        <p:sp>
          <p:nvSpPr>
            <p:cNvPr id="9" name="Freeform 8">
              <a:extLst>
                <a:ext uri="{FF2B5EF4-FFF2-40B4-BE49-F238E27FC236}">
                  <a16:creationId xmlns:a16="http://schemas.microsoft.com/office/drawing/2014/main" id="{35850BAE-B88F-7D67-8CB4-852AD1A878C1}"/>
                </a:ext>
              </a:extLst>
            </p:cNvPr>
            <p:cNvSpPr/>
            <p:nvPr userDrawn="1"/>
          </p:nvSpPr>
          <p:spPr bwMode="gray">
            <a:xfrm>
              <a:off x="11155598" y="518144"/>
              <a:ext cx="1036402" cy="2072803"/>
            </a:xfrm>
            <a:custGeom>
              <a:avLst/>
              <a:gdLst>
                <a:gd name="connsiteX0" fmla="*/ 1036402 w 1036402"/>
                <a:gd name="connsiteY0" fmla="*/ 0 h 2072803"/>
                <a:gd name="connsiteX1" fmla="*/ 1036402 w 1036402"/>
                <a:gd name="connsiteY1" fmla="*/ 2072803 h 2072803"/>
                <a:gd name="connsiteX2" fmla="*/ 0 w 1036402"/>
                <a:gd name="connsiteY2" fmla="*/ 1036402 h 2072803"/>
                <a:gd name="connsiteX3" fmla="*/ 1036402 w 1036402"/>
                <a:gd name="connsiteY3" fmla="*/ 0 h 2072803"/>
              </a:gdLst>
              <a:ahLst/>
              <a:cxnLst>
                <a:cxn ang="0">
                  <a:pos x="connsiteX0" y="connsiteY0"/>
                </a:cxn>
                <a:cxn ang="0">
                  <a:pos x="connsiteX1" y="connsiteY1"/>
                </a:cxn>
                <a:cxn ang="0">
                  <a:pos x="connsiteX2" y="connsiteY2"/>
                </a:cxn>
                <a:cxn ang="0">
                  <a:pos x="connsiteX3" y="connsiteY3"/>
                </a:cxn>
              </a:cxnLst>
              <a:rect l="l" t="t" r="r" b="b"/>
              <a:pathLst>
                <a:path w="1036402" h="2072803">
                  <a:moveTo>
                    <a:pt x="1036402" y="0"/>
                  </a:moveTo>
                  <a:lnTo>
                    <a:pt x="1036402" y="2072803"/>
                  </a:lnTo>
                  <a:lnTo>
                    <a:pt x="0" y="1036402"/>
                  </a:lnTo>
                  <a:lnTo>
                    <a:pt x="1036402" y="0"/>
                  </a:ln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solidFill>
                  <a:schemeClr val="tx1"/>
                </a:solidFill>
              </a:endParaRPr>
            </a:p>
          </p:txBody>
        </p:sp>
        <p:sp>
          <p:nvSpPr>
            <p:cNvPr id="10" name="Freeform 9">
              <a:extLst>
                <a:ext uri="{FF2B5EF4-FFF2-40B4-BE49-F238E27FC236}">
                  <a16:creationId xmlns:a16="http://schemas.microsoft.com/office/drawing/2014/main" id="{877880F8-8ACE-47D8-B315-4A1E0BE7E229}"/>
                </a:ext>
              </a:extLst>
            </p:cNvPr>
            <p:cNvSpPr/>
            <p:nvPr userDrawn="1"/>
          </p:nvSpPr>
          <p:spPr bwMode="gray">
            <a:xfrm>
              <a:off x="5852146" y="3977728"/>
              <a:ext cx="5303453" cy="2880272"/>
            </a:xfrm>
            <a:custGeom>
              <a:avLst/>
              <a:gdLst>
                <a:gd name="connsiteX0" fmla="*/ 2880272 w 5303453"/>
                <a:gd name="connsiteY0" fmla="*/ 0 h 2880272"/>
                <a:gd name="connsiteX1" fmla="*/ 5303453 w 5303453"/>
                <a:gd name="connsiteY1" fmla="*/ 2423182 h 2880272"/>
                <a:gd name="connsiteX2" fmla="*/ 5303453 w 5303453"/>
                <a:gd name="connsiteY2" fmla="*/ 2423183 h 2880272"/>
                <a:gd name="connsiteX3" fmla="*/ 5303453 w 5303453"/>
                <a:gd name="connsiteY3" fmla="*/ 2423183 h 2880272"/>
                <a:gd name="connsiteX4" fmla="*/ 4846365 w 5303453"/>
                <a:gd name="connsiteY4" fmla="*/ 2880272 h 2880272"/>
                <a:gd name="connsiteX5" fmla="*/ 0 w 5303453"/>
                <a:gd name="connsiteY5" fmla="*/ 2880272 h 2880272"/>
                <a:gd name="connsiteX6" fmla="*/ 2880272 w 5303453"/>
                <a:gd name="connsiteY6" fmla="*/ 0 h 2880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3453" h="2880272">
                  <a:moveTo>
                    <a:pt x="2880272" y="0"/>
                  </a:moveTo>
                  <a:lnTo>
                    <a:pt x="5303453" y="2423182"/>
                  </a:lnTo>
                  <a:lnTo>
                    <a:pt x="5303453" y="2423183"/>
                  </a:lnTo>
                  <a:lnTo>
                    <a:pt x="5303453" y="2423183"/>
                  </a:lnTo>
                  <a:lnTo>
                    <a:pt x="4846365" y="2880272"/>
                  </a:lnTo>
                  <a:lnTo>
                    <a:pt x="0" y="2880272"/>
                  </a:lnTo>
                  <a:lnTo>
                    <a:pt x="2880272" y="0"/>
                  </a:ln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solidFill>
                  <a:schemeClr val="tx1"/>
                </a:solidFill>
              </a:endParaRPr>
            </a:p>
          </p:txBody>
        </p:sp>
        <p:sp>
          <p:nvSpPr>
            <p:cNvPr id="12" name="Freeform 11">
              <a:extLst>
                <a:ext uri="{FF2B5EF4-FFF2-40B4-BE49-F238E27FC236}">
                  <a16:creationId xmlns:a16="http://schemas.microsoft.com/office/drawing/2014/main" id="{4895CB59-D6BA-8061-1F63-160A8A6EF975}"/>
                </a:ext>
              </a:extLst>
            </p:cNvPr>
            <p:cNvSpPr/>
            <p:nvPr userDrawn="1"/>
          </p:nvSpPr>
          <p:spPr bwMode="gray">
            <a:xfrm>
              <a:off x="11155598" y="5364508"/>
              <a:ext cx="1036402" cy="1493492"/>
            </a:xfrm>
            <a:custGeom>
              <a:avLst/>
              <a:gdLst>
                <a:gd name="connsiteX0" fmla="*/ 1036402 w 1036402"/>
                <a:gd name="connsiteY0" fmla="*/ 0 h 1493492"/>
                <a:gd name="connsiteX1" fmla="*/ 1036402 w 1036402"/>
                <a:gd name="connsiteY1" fmla="*/ 1493492 h 1493492"/>
                <a:gd name="connsiteX2" fmla="*/ 457089 w 1036402"/>
                <a:gd name="connsiteY2" fmla="*/ 1493492 h 1493492"/>
                <a:gd name="connsiteX3" fmla="*/ 0 w 1036402"/>
                <a:gd name="connsiteY3" fmla="*/ 1036403 h 1493492"/>
                <a:gd name="connsiteX4" fmla="*/ 1 w 1036402"/>
                <a:gd name="connsiteY4" fmla="*/ 1036403 h 1493492"/>
                <a:gd name="connsiteX5" fmla="*/ 0 w 1036402"/>
                <a:gd name="connsiteY5" fmla="*/ 1036402 h 1493492"/>
                <a:gd name="connsiteX6" fmla="*/ 1036402 w 1036402"/>
                <a:gd name="connsiteY6" fmla="*/ 0 h 149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6402" h="1493492">
                  <a:moveTo>
                    <a:pt x="1036402" y="0"/>
                  </a:moveTo>
                  <a:lnTo>
                    <a:pt x="1036402" y="1493492"/>
                  </a:lnTo>
                  <a:lnTo>
                    <a:pt x="457089" y="1493492"/>
                  </a:lnTo>
                  <a:lnTo>
                    <a:pt x="0" y="1036403"/>
                  </a:lnTo>
                  <a:lnTo>
                    <a:pt x="1" y="1036403"/>
                  </a:lnTo>
                  <a:lnTo>
                    <a:pt x="0" y="1036402"/>
                  </a:lnTo>
                  <a:lnTo>
                    <a:pt x="1036402" y="0"/>
                  </a:ln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solidFill>
                  <a:schemeClr val="tx1"/>
                </a:solidFill>
              </a:endParaRPr>
            </a:p>
          </p:txBody>
        </p:sp>
      </p:grpSp>
      <p:pic>
        <p:nvPicPr>
          <p:cNvPr id="4" name="Image 1">
            <a:extLst>
              <a:ext uri="{FF2B5EF4-FFF2-40B4-BE49-F238E27FC236}">
                <a16:creationId xmlns:a16="http://schemas.microsoft.com/office/drawing/2014/main" id="{6D007905-5626-FF02-7E8E-F3350BB9CD58}"/>
              </a:ext>
            </a:extLst>
          </p:cNvPr>
          <p:cNvPicPr>
            <a:picLocks noChangeAspect="1"/>
          </p:cNvPicPr>
          <p:nvPr userDrawn="1"/>
        </p:nvPicPr>
        <p:blipFill>
          <a:blip r:embed="rId3"/>
          <a:srcRect l="49175" t="-5533" r="-1" b="-1"/>
          <a:stretch/>
        </p:blipFill>
        <p:spPr>
          <a:xfrm>
            <a:off x="2214872" y="343046"/>
            <a:ext cx="1863371" cy="459222"/>
          </a:xfrm>
          <a:prstGeom prst="rect">
            <a:avLst/>
          </a:prstGeom>
        </p:spPr>
      </p:pic>
    </p:spTree>
    <p:extLst>
      <p:ext uri="{BB962C8B-B14F-4D97-AF65-F5344CB8AC3E}">
        <p14:creationId xmlns:p14="http://schemas.microsoft.com/office/powerpoint/2010/main" val="30350509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1"/>
            </p:custDataLst>
            <p:extLst>
              <p:ext uri="{D42A27DB-BD31-4B8C-83A1-F6EECF244321}">
                <p14:modId xmlns:p14="http://schemas.microsoft.com/office/powerpoint/2010/main" val="6444246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3" name="Objek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el 1"/>
          <p:cNvSpPr>
            <a:spLocks noGrp="1"/>
          </p:cNvSpPr>
          <p:nvPr>
            <p:ph type="title" hasCustomPrompt="1"/>
          </p:nvPr>
        </p:nvSpPr>
        <p:spPr bwMode="gray"/>
        <p:txBody>
          <a:bodyPr/>
          <a:lstStyle>
            <a:lvl1pPr>
              <a:spcBef>
                <a:spcPts val="0"/>
              </a:spcBef>
              <a:spcAft>
                <a:spcPts val="600"/>
              </a:spcAft>
              <a:defRPr sz="1600" b="0"/>
            </a:lvl1pPr>
          </a:lstStyle>
          <a:p>
            <a:r>
              <a:rPr lang="en-US" noProof="0"/>
              <a:t>Headline</a:t>
            </a:r>
          </a:p>
        </p:txBody>
      </p:sp>
      <p:sp>
        <p:nvSpPr>
          <p:cNvPr id="5" name="Foliennummernplatzhalter 4"/>
          <p:cNvSpPr>
            <a:spLocks noGrp="1"/>
          </p:cNvSpPr>
          <p:nvPr>
            <p:ph type="sldNum" sz="quarter" idx="12"/>
          </p:nvPr>
        </p:nvSpPr>
        <p:spPr bwMode="gray"/>
        <p:txBody>
          <a:bodyPr/>
          <a:lstStyle>
            <a:lvl1pPr>
              <a:spcBef>
                <a:spcPts val="0"/>
              </a:spcBef>
              <a:spcAft>
                <a:spcPts val="600"/>
              </a:spcAft>
              <a:defRPr/>
            </a:lvl1pPr>
          </a:lstStyle>
          <a:p>
            <a:fld id="{8FF9B0DE-3FEB-4AA0-B465-B80EF7C1333D}" type="slidenum">
              <a:rPr lang="en-US" noProof="0" smtClean="0"/>
              <a:pPr/>
              <a:t>‹N°›</a:t>
            </a:fld>
            <a:endParaRPr lang="en-US" noProof="0"/>
          </a:p>
        </p:txBody>
      </p:sp>
      <p:sp>
        <p:nvSpPr>
          <p:cNvPr id="6" name="Textplatzhalter 15"/>
          <p:cNvSpPr>
            <a:spLocks noGrp="1"/>
          </p:cNvSpPr>
          <p:nvPr>
            <p:ph type="body" sz="quarter" idx="16" hasCustomPrompt="1"/>
          </p:nvPr>
        </p:nvSpPr>
        <p:spPr>
          <a:xfrm>
            <a:off x="479424" y="6164263"/>
            <a:ext cx="11233149" cy="288925"/>
          </a:xfrm>
        </p:spPr>
        <p:txBody>
          <a:bodyPr anchor="b"/>
          <a:lstStyle>
            <a:lvl1pPr marL="0" indent="0">
              <a:spcBef>
                <a:spcPts val="0"/>
              </a:spcBef>
              <a:spcAft>
                <a:spcPts val="0"/>
              </a:spcAft>
              <a:buFont typeface="Arial" panose="020B0604020202020204" pitchFamily="34" charset="0"/>
              <a:buNone/>
              <a:defRPr sz="1100" b="0">
                <a:solidFill>
                  <a:schemeClr val="tx1">
                    <a:lumMod val="50000"/>
                    <a:lumOff val="50000"/>
                  </a:schemeClr>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noProof="0"/>
              <a:t>Source / Question / Sample</a:t>
            </a:r>
          </a:p>
        </p:txBody>
      </p:sp>
      <p:pic>
        <p:nvPicPr>
          <p:cNvPr id="4" name="Image 1">
            <a:extLst>
              <a:ext uri="{FF2B5EF4-FFF2-40B4-BE49-F238E27FC236}">
                <a16:creationId xmlns:a16="http://schemas.microsoft.com/office/drawing/2014/main" id="{78577CB5-BF95-A84D-5EF0-5797BBCC724D}"/>
              </a:ext>
            </a:extLst>
          </p:cNvPr>
          <p:cNvPicPr>
            <a:picLocks noChangeAspect="1"/>
          </p:cNvPicPr>
          <p:nvPr userDrawn="1"/>
        </p:nvPicPr>
        <p:blipFill>
          <a:blip r:embed="rId5"/>
          <a:srcRect l="49175" t="-5533" r="-1" b="-1"/>
          <a:stretch/>
        </p:blipFill>
        <p:spPr>
          <a:xfrm>
            <a:off x="10381340" y="672550"/>
            <a:ext cx="1570515" cy="387049"/>
          </a:xfrm>
          <a:prstGeom prst="rect">
            <a:avLst/>
          </a:prstGeom>
        </p:spPr>
      </p:pic>
    </p:spTree>
    <p:extLst>
      <p:ext uri="{BB962C8B-B14F-4D97-AF65-F5344CB8AC3E}">
        <p14:creationId xmlns:p14="http://schemas.microsoft.com/office/powerpoint/2010/main" val="30614635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nly Title + Sous-Titr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1"/>
            </p:custDataLst>
            <p:extLst>
              <p:ext uri="{D42A27DB-BD31-4B8C-83A1-F6EECF244321}">
                <p14:modId xmlns:p14="http://schemas.microsoft.com/office/powerpoint/2010/main" val="6444246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3" name="Objek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el 1"/>
          <p:cNvSpPr>
            <a:spLocks noGrp="1"/>
          </p:cNvSpPr>
          <p:nvPr>
            <p:ph type="title" hasCustomPrompt="1"/>
          </p:nvPr>
        </p:nvSpPr>
        <p:spPr bwMode="gray"/>
        <p:txBody>
          <a:bodyPr/>
          <a:lstStyle>
            <a:lvl1pPr>
              <a:spcBef>
                <a:spcPts val="0"/>
              </a:spcBef>
              <a:spcAft>
                <a:spcPts val="600"/>
              </a:spcAft>
              <a:defRPr sz="1600" b="0"/>
            </a:lvl1pPr>
          </a:lstStyle>
          <a:p>
            <a:r>
              <a:rPr lang="en-US" noProof="0"/>
              <a:t>Headline</a:t>
            </a:r>
          </a:p>
        </p:txBody>
      </p:sp>
      <p:sp>
        <p:nvSpPr>
          <p:cNvPr id="5" name="Foliennummernplatzhalter 4"/>
          <p:cNvSpPr>
            <a:spLocks noGrp="1"/>
          </p:cNvSpPr>
          <p:nvPr>
            <p:ph type="sldNum" sz="quarter" idx="12"/>
          </p:nvPr>
        </p:nvSpPr>
        <p:spPr bwMode="gray"/>
        <p:txBody>
          <a:bodyPr/>
          <a:lstStyle>
            <a:lvl1pPr>
              <a:spcBef>
                <a:spcPts val="0"/>
              </a:spcBef>
              <a:spcAft>
                <a:spcPts val="600"/>
              </a:spcAft>
              <a:defRPr/>
            </a:lvl1pPr>
          </a:lstStyle>
          <a:p>
            <a:fld id="{8FF9B0DE-3FEB-4AA0-B465-B80EF7C1333D}" type="slidenum">
              <a:rPr lang="en-US" noProof="0" smtClean="0"/>
              <a:pPr/>
              <a:t>‹N°›</a:t>
            </a:fld>
            <a:endParaRPr lang="en-US" noProof="0"/>
          </a:p>
        </p:txBody>
      </p:sp>
      <p:sp>
        <p:nvSpPr>
          <p:cNvPr id="6" name="Textplatzhalter 15"/>
          <p:cNvSpPr>
            <a:spLocks noGrp="1"/>
          </p:cNvSpPr>
          <p:nvPr>
            <p:ph type="body" sz="quarter" idx="16" hasCustomPrompt="1"/>
          </p:nvPr>
        </p:nvSpPr>
        <p:spPr>
          <a:xfrm>
            <a:off x="479424" y="6164263"/>
            <a:ext cx="11233149" cy="288925"/>
          </a:xfrm>
        </p:spPr>
        <p:txBody>
          <a:bodyPr anchor="b"/>
          <a:lstStyle>
            <a:lvl1pPr marL="0" indent="0">
              <a:spcBef>
                <a:spcPts val="0"/>
              </a:spcBef>
              <a:spcAft>
                <a:spcPts val="0"/>
              </a:spcAft>
              <a:buFont typeface="Arial" panose="020B0604020202020204" pitchFamily="34" charset="0"/>
              <a:buNone/>
              <a:defRPr sz="1100" b="0">
                <a:solidFill>
                  <a:schemeClr val="tx1">
                    <a:lumMod val="50000"/>
                    <a:lumOff val="50000"/>
                  </a:schemeClr>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noProof="0"/>
              <a:t>Source / Question / Sample</a:t>
            </a:r>
          </a:p>
        </p:txBody>
      </p:sp>
      <p:sp>
        <p:nvSpPr>
          <p:cNvPr id="8" name="Text Placeholder 7">
            <a:extLst>
              <a:ext uri="{FF2B5EF4-FFF2-40B4-BE49-F238E27FC236}">
                <a16:creationId xmlns:a16="http://schemas.microsoft.com/office/drawing/2014/main" id="{14F52709-067C-4C47-33FD-32E3055A3296}"/>
              </a:ext>
            </a:extLst>
          </p:cNvPr>
          <p:cNvSpPr>
            <a:spLocks noGrp="1"/>
          </p:cNvSpPr>
          <p:nvPr>
            <p:ph type="body" sz="quarter" idx="17" hasCustomPrompt="1"/>
          </p:nvPr>
        </p:nvSpPr>
        <p:spPr>
          <a:xfrm>
            <a:off x="479375" y="1311157"/>
            <a:ext cx="9648575" cy="258852"/>
          </a:xfrm>
        </p:spPr>
        <p:txBody>
          <a:bodyPr/>
          <a:lstStyle>
            <a:lvl1pPr>
              <a:defRPr/>
            </a:lvl1pPr>
          </a:lstStyle>
          <a:p>
            <a:pPr lvl="0"/>
            <a:r>
              <a:rPr lang="fr-FR"/>
              <a:t>Sous-titre</a:t>
            </a:r>
            <a:endParaRPr lang="en-US"/>
          </a:p>
        </p:txBody>
      </p:sp>
      <p:pic>
        <p:nvPicPr>
          <p:cNvPr id="4" name="Image 1">
            <a:extLst>
              <a:ext uri="{FF2B5EF4-FFF2-40B4-BE49-F238E27FC236}">
                <a16:creationId xmlns:a16="http://schemas.microsoft.com/office/drawing/2014/main" id="{19D7AC13-4503-0D0F-0A7A-12E51DEFD48E}"/>
              </a:ext>
            </a:extLst>
          </p:cNvPr>
          <p:cNvPicPr>
            <a:picLocks noChangeAspect="1"/>
          </p:cNvPicPr>
          <p:nvPr userDrawn="1"/>
        </p:nvPicPr>
        <p:blipFill>
          <a:blip r:embed="rId5"/>
          <a:srcRect l="49175" t="-5533" r="-1" b="-1"/>
          <a:stretch/>
        </p:blipFill>
        <p:spPr>
          <a:xfrm>
            <a:off x="10381340" y="672550"/>
            <a:ext cx="1570515" cy="387049"/>
          </a:xfrm>
          <a:prstGeom prst="rect">
            <a:avLst/>
          </a:prstGeom>
        </p:spPr>
      </p:pic>
    </p:spTree>
    <p:extLst>
      <p:ext uri="{BB962C8B-B14F-4D97-AF65-F5344CB8AC3E}">
        <p14:creationId xmlns:p14="http://schemas.microsoft.com/office/powerpoint/2010/main" val="16580681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2">
    <p:spTree>
      <p:nvGrpSpPr>
        <p:cNvPr id="1" name=""/>
        <p:cNvGrpSpPr/>
        <p:nvPr/>
      </p:nvGrpSpPr>
      <p:grpSpPr>
        <a:xfrm>
          <a:off x="0" y="0"/>
          <a:ext cx="0" cy="0"/>
          <a:chOff x="0" y="0"/>
          <a:chExt cx="0" cy="0"/>
        </a:xfrm>
      </p:grpSpPr>
      <p:sp>
        <p:nvSpPr>
          <p:cNvPr id="21" name="Freeform 20">
            <a:extLst>
              <a:ext uri="{FF2B5EF4-FFF2-40B4-BE49-F238E27FC236}">
                <a16:creationId xmlns:a16="http://schemas.microsoft.com/office/drawing/2014/main" id="{EF9649F4-3EB1-D516-AA2A-A21646B6A3EA}"/>
              </a:ext>
            </a:extLst>
          </p:cNvPr>
          <p:cNvSpPr/>
          <p:nvPr userDrawn="1"/>
        </p:nvSpPr>
        <p:spPr bwMode="gray">
          <a:xfrm>
            <a:off x="11530809" y="5144497"/>
            <a:ext cx="279" cy="5528"/>
          </a:xfrm>
          <a:custGeom>
            <a:avLst/>
            <a:gdLst>
              <a:gd name="connsiteX0" fmla="*/ 0 w 279"/>
              <a:gd name="connsiteY0" fmla="*/ 0 h 5528"/>
              <a:gd name="connsiteX1" fmla="*/ 279 w 279"/>
              <a:gd name="connsiteY1" fmla="*/ 5528 h 5528"/>
              <a:gd name="connsiteX2" fmla="*/ 0 w 279"/>
              <a:gd name="connsiteY2" fmla="*/ 5528 h 5528"/>
              <a:gd name="connsiteX3" fmla="*/ 0 w 279"/>
              <a:gd name="connsiteY3" fmla="*/ 0 h 5528"/>
            </a:gdLst>
            <a:ahLst/>
            <a:cxnLst>
              <a:cxn ang="0">
                <a:pos x="connsiteX0" y="connsiteY0"/>
              </a:cxn>
              <a:cxn ang="0">
                <a:pos x="connsiteX1" y="connsiteY1"/>
              </a:cxn>
              <a:cxn ang="0">
                <a:pos x="connsiteX2" y="connsiteY2"/>
              </a:cxn>
              <a:cxn ang="0">
                <a:pos x="connsiteX3" y="connsiteY3"/>
              </a:cxn>
            </a:cxnLst>
            <a:rect l="l" t="t" r="r" b="b"/>
            <a:pathLst>
              <a:path w="279" h="5528">
                <a:moveTo>
                  <a:pt x="0" y="0"/>
                </a:moveTo>
                <a:lnTo>
                  <a:pt x="279" y="5528"/>
                </a:lnTo>
                <a:lnTo>
                  <a:pt x="0" y="5528"/>
                </a:lnTo>
                <a:lnTo>
                  <a:pt x="0" y="0"/>
                </a:ln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2" name="Titel 1"/>
          <p:cNvSpPr>
            <a:spLocks noGrp="1"/>
          </p:cNvSpPr>
          <p:nvPr>
            <p:ph type="ctrTitle" hasCustomPrompt="1"/>
          </p:nvPr>
        </p:nvSpPr>
        <p:spPr bwMode="gray">
          <a:xfrm>
            <a:off x="6881717" y="1557338"/>
            <a:ext cx="4830857" cy="2829502"/>
          </a:xfrm>
        </p:spPr>
        <p:txBody>
          <a:bodyPr anchor="b"/>
          <a:lstStyle>
            <a:lvl1pPr algn="r">
              <a:lnSpc>
                <a:spcPct val="80000"/>
              </a:lnSpc>
              <a:spcAft>
                <a:spcPts val="600"/>
              </a:spcAft>
              <a:defRPr sz="4800" b="1" i="0" spc="0">
                <a:solidFill>
                  <a:schemeClr val="bg2"/>
                </a:solidFill>
                <a:latin typeface="+mj-lt"/>
              </a:defRPr>
            </a:lvl1pPr>
          </a:lstStyle>
          <a:p>
            <a:r>
              <a:rPr lang="en-US" noProof="0"/>
              <a:t>Title of your presentation</a:t>
            </a:r>
          </a:p>
        </p:txBody>
      </p:sp>
      <p:sp>
        <p:nvSpPr>
          <p:cNvPr id="3" name="Untertitel 2"/>
          <p:cNvSpPr>
            <a:spLocks noGrp="1"/>
          </p:cNvSpPr>
          <p:nvPr>
            <p:ph type="subTitle" idx="1" hasCustomPrompt="1"/>
          </p:nvPr>
        </p:nvSpPr>
        <p:spPr bwMode="gray">
          <a:xfrm>
            <a:off x="6881131" y="4567474"/>
            <a:ext cx="4829202" cy="648000"/>
          </a:xfrm>
        </p:spPr>
        <p:txBody>
          <a:bodyPr/>
          <a:lstStyle>
            <a:lvl1pPr marL="0" indent="0" algn="r">
              <a:lnSpc>
                <a:spcPct val="100000"/>
              </a:lnSpc>
              <a:spcBef>
                <a:spcPts val="0"/>
              </a:spcBef>
              <a:spcAft>
                <a:spcPts val="600"/>
              </a:spcAft>
              <a:buFont typeface="Arial" panose="020B0604020202020204" pitchFamily="34" charset="0"/>
              <a:buNone/>
              <a:defRPr sz="2400" b="0">
                <a:solidFill>
                  <a:schemeClr val="accent3"/>
                </a:solidFill>
                <a:latin typeface="+mn-lt"/>
              </a:defRPr>
            </a:lvl1pPr>
            <a:lvl2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9pPr>
          </a:lstStyle>
          <a:p>
            <a:r>
              <a:rPr lang="en-US" noProof="0"/>
              <a:t>Subtitle</a:t>
            </a:r>
          </a:p>
        </p:txBody>
      </p:sp>
      <p:sp>
        <p:nvSpPr>
          <p:cNvPr id="5" name="Textplatzhalter 6">
            <a:extLst>
              <a:ext uri="{FF2B5EF4-FFF2-40B4-BE49-F238E27FC236}">
                <a16:creationId xmlns:a16="http://schemas.microsoft.com/office/drawing/2014/main" id="{6393D150-D85F-61A0-A0B8-C282C3758CAF}"/>
              </a:ext>
            </a:extLst>
          </p:cNvPr>
          <p:cNvSpPr>
            <a:spLocks noGrp="1"/>
          </p:cNvSpPr>
          <p:nvPr>
            <p:ph type="body" sz="quarter" idx="15" hasCustomPrompt="1"/>
          </p:nvPr>
        </p:nvSpPr>
        <p:spPr>
          <a:xfrm>
            <a:off x="8146676" y="6227609"/>
            <a:ext cx="3563657" cy="216000"/>
          </a:xfrm>
        </p:spPr>
        <p:txBody>
          <a:bodyPr anchor="t"/>
          <a:lstStyle>
            <a:lvl1pPr marL="0" indent="0" algn="r">
              <a:lnSpc>
                <a:spcPct val="100000"/>
              </a:lnSpc>
              <a:spcAft>
                <a:spcPts val="600"/>
              </a:spcAft>
              <a:buFont typeface="Arial" panose="020B0604020202020204" pitchFamily="34" charset="0"/>
              <a:buNone/>
              <a:defRPr sz="10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Description</a:t>
            </a:r>
          </a:p>
        </p:txBody>
      </p:sp>
      <p:sp>
        <p:nvSpPr>
          <p:cNvPr id="6" name="Textplatzhalter 6">
            <a:extLst>
              <a:ext uri="{FF2B5EF4-FFF2-40B4-BE49-F238E27FC236}">
                <a16:creationId xmlns:a16="http://schemas.microsoft.com/office/drawing/2014/main" id="{306FEFFC-A594-55FC-CCED-7F3F1E948318}"/>
              </a:ext>
            </a:extLst>
          </p:cNvPr>
          <p:cNvSpPr>
            <a:spLocks noGrp="1"/>
          </p:cNvSpPr>
          <p:nvPr>
            <p:ph type="body" sz="quarter" idx="16" hasCustomPrompt="1"/>
          </p:nvPr>
        </p:nvSpPr>
        <p:spPr>
          <a:xfrm>
            <a:off x="8146676" y="6011585"/>
            <a:ext cx="3563657" cy="216000"/>
          </a:xfrm>
        </p:spPr>
        <p:txBody>
          <a:bodyPr anchor="t"/>
          <a:lstStyle>
            <a:lvl1pPr marL="0" indent="0" algn="r">
              <a:lnSpc>
                <a:spcPct val="100000"/>
              </a:lnSpc>
              <a:spcAft>
                <a:spcPts val="600"/>
              </a:spcAft>
              <a:buFont typeface="Arial" panose="020B0604020202020204" pitchFamily="34" charset="0"/>
              <a:buNone/>
              <a:defRPr sz="10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Project number | Date</a:t>
            </a:r>
          </a:p>
        </p:txBody>
      </p:sp>
      <p:sp>
        <p:nvSpPr>
          <p:cNvPr id="7" name="Textplatzhalter 6">
            <a:extLst>
              <a:ext uri="{FF2B5EF4-FFF2-40B4-BE49-F238E27FC236}">
                <a16:creationId xmlns:a16="http://schemas.microsoft.com/office/drawing/2014/main" id="{F879799E-2B36-D1F9-B9D2-533E148BA3B0}"/>
              </a:ext>
            </a:extLst>
          </p:cNvPr>
          <p:cNvSpPr>
            <a:spLocks noGrp="1"/>
          </p:cNvSpPr>
          <p:nvPr>
            <p:ph type="body" sz="quarter" idx="18" hasCustomPrompt="1"/>
          </p:nvPr>
        </p:nvSpPr>
        <p:spPr>
          <a:xfrm>
            <a:off x="8146676" y="5687573"/>
            <a:ext cx="3563657" cy="216000"/>
          </a:xfrm>
        </p:spPr>
        <p:txBody>
          <a:bodyPr anchor="b"/>
          <a:lstStyle>
            <a:lvl1pPr marL="0" indent="0" algn="r">
              <a:lnSpc>
                <a:spcPct val="100000"/>
              </a:lnSpc>
              <a:spcAft>
                <a:spcPts val="600"/>
              </a:spcAft>
              <a:buFont typeface="Arial" panose="020B0604020202020204" pitchFamily="34" charset="0"/>
              <a:buNone/>
              <a:defRPr sz="1050" b="1" cap="none" baseline="0">
                <a:solidFill>
                  <a:schemeClr val="bg2"/>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Author name</a:t>
            </a:r>
          </a:p>
        </p:txBody>
      </p:sp>
      <p:pic>
        <p:nvPicPr>
          <p:cNvPr id="4" name="Graphic 3">
            <a:extLst>
              <a:ext uri="{FF2B5EF4-FFF2-40B4-BE49-F238E27FC236}">
                <a16:creationId xmlns:a16="http://schemas.microsoft.com/office/drawing/2014/main" id="{4E3677C5-9AE5-7553-64B5-67E5E1164EE4}"/>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977449" y="414391"/>
            <a:ext cx="1732884" cy="316533"/>
          </a:xfrm>
          <a:prstGeom prst="rect">
            <a:avLst/>
          </a:prstGeom>
        </p:spPr>
      </p:pic>
      <p:pic>
        <p:nvPicPr>
          <p:cNvPr id="9" name="Graphic 8">
            <a:extLst>
              <a:ext uri="{FF2B5EF4-FFF2-40B4-BE49-F238E27FC236}">
                <a16:creationId xmlns:a16="http://schemas.microsoft.com/office/drawing/2014/main" id="{84457161-B9E3-2308-1973-11E49129E9D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815" y="-46890"/>
            <a:ext cx="6844261" cy="6960265"/>
          </a:xfrm>
          <a:prstGeom prst="rect">
            <a:avLst/>
          </a:prstGeom>
        </p:spPr>
      </p:pic>
    </p:spTree>
    <p:extLst>
      <p:ext uri="{BB962C8B-B14F-4D97-AF65-F5344CB8AC3E}">
        <p14:creationId xmlns:p14="http://schemas.microsoft.com/office/powerpoint/2010/main" val="20407447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bwMode="gray"/>
        <p:txBody>
          <a:bodyPr/>
          <a:lstStyle>
            <a:lvl1pPr>
              <a:spcAft>
                <a:spcPts val="600"/>
              </a:spcAft>
              <a:defRPr/>
            </a:lvl1pPr>
          </a:lstStyle>
          <a:p>
            <a:fld id="{8FF9B0DE-3FEB-4AA0-B465-B80EF7C1333D}" type="slidenum">
              <a:rPr lang="en-US" noProof="0" smtClean="0"/>
              <a:pPr/>
              <a:t>‹N°›</a:t>
            </a:fld>
            <a:endParaRPr lang="en-US" noProof="0"/>
          </a:p>
        </p:txBody>
      </p:sp>
      <p:sp>
        <p:nvSpPr>
          <p:cNvPr id="5" name="Textplatzhalter 15"/>
          <p:cNvSpPr>
            <a:spLocks noGrp="1"/>
          </p:cNvSpPr>
          <p:nvPr>
            <p:ph type="body" sz="quarter" idx="16" hasCustomPrompt="1"/>
          </p:nvPr>
        </p:nvSpPr>
        <p:spPr>
          <a:xfrm>
            <a:off x="479424" y="6164263"/>
            <a:ext cx="11233149" cy="288925"/>
          </a:xfrm>
        </p:spPr>
        <p:txBody>
          <a:bodyPr anchor="b"/>
          <a:lstStyle>
            <a:lvl1pPr marL="0" indent="0">
              <a:spcAft>
                <a:spcPts val="0"/>
              </a:spcAft>
              <a:buFont typeface="Arial" panose="020B0604020202020204" pitchFamily="34" charset="0"/>
              <a:buNone/>
              <a:defRPr sz="1100" b="0">
                <a:solidFill>
                  <a:schemeClr val="tx1">
                    <a:lumMod val="50000"/>
                    <a:lumOff val="50000"/>
                  </a:schemeClr>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noProof="0"/>
              <a:t>Source / Question / Sample</a:t>
            </a:r>
          </a:p>
        </p:txBody>
      </p:sp>
      <p:pic>
        <p:nvPicPr>
          <p:cNvPr id="2" name="Image 1">
            <a:extLst>
              <a:ext uri="{FF2B5EF4-FFF2-40B4-BE49-F238E27FC236}">
                <a16:creationId xmlns:a16="http://schemas.microsoft.com/office/drawing/2014/main" id="{792140AC-3A01-F967-1082-43080DBE6200}"/>
              </a:ext>
            </a:extLst>
          </p:cNvPr>
          <p:cNvPicPr>
            <a:picLocks noChangeAspect="1"/>
          </p:cNvPicPr>
          <p:nvPr userDrawn="1"/>
        </p:nvPicPr>
        <p:blipFill>
          <a:blip r:embed="rId2"/>
          <a:srcRect l="49175" t="-5533" r="-1" b="-1"/>
          <a:stretch/>
        </p:blipFill>
        <p:spPr>
          <a:xfrm>
            <a:off x="10381340" y="672550"/>
            <a:ext cx="1570515" cy="387049"/>
          </a:xfrm>
          <a:prstGeom prst="rect">
            <a:avLst/>
          </a:prstGeom>
        </p:spPr>
      </p:pic>
    </p:spTree>
    <p:extLst>
      <p:ext uri="{BB962C8B-B14F-4D97-AF65-F5344CB8AC3E}">
        <p14:creationId xmlns:p14="http://schemas.microsoft.com/office/powerpoint/2010/main" val="24709929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Intro / Outro">
    <p:bg>
      <p:bgPr>
        <a:solidFill>
          <a:schemeClr val="bg1"/>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F282AA0B-A9DE-1FC1-286D-56636E095E94}"/>
              </a:ext>
            </a:extLst>
          </p:cNvPr>
          <p:cNvPicPr>
            <a:picLocks noChangeAspect="1"/>
          </p:cNvPicPr>
          <p:nvPr userDrawn="1"/>
        </p:nvPicPr>
        <p:blipFill>
          <a:blip>
            <a:extLst>
              <a:ext uri="{96DAC541-7B7A-43D3-8B79-37D633B846F1}">
                <asvg:svgBlip xmlns:asvg="http://schemas.microsoft.com/office/drawing/2016/SVG/main" r:embed="rId2"/>
              </a:ext>
            </a:extLst>
          </a:blip>
          <a:srcRect l="11091" t="4546" b="4546"/>
          <a:stretch/>
        </p:blipFill>
        <p:spPr>
          <a:xfrm>
            <a:off x="0" y="0"/>
            <a:ext cx="6707124" cy="6858000"/>
          </a:xfrm>
          <a:prstGeom prst="rect">
            <a:avLst/>
          </a:prstGeom>
        </p:spPr>
      </p:pic>
      <p:pic>
        <p:nvPicPr>
          <p:cNvPr id="4" name="Graphic 3">
            <a:extLst>
              <a:ext uri="{FF2B5EF4-FFF2-40B4-BE49-F238E27FC236}">
                <a16:creationId xmlns:a16="http://schemas.microsoft.com/office/drawing/2014/main" id="{1E16C475-044C-C66C-C43C-730145FE37F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460687" y="2952661"/>
            <a:ext cx="5148706" cy="956416"/>
          </a:xfrm>
          <a:prstGeom prst="rect">
            <a:avLst/>
          </a:prstGeom>
        </p:spPr>
      </p:pic>
      <p:pic>
        <p:nvPicPr>
          <p:cNvPr id="2" name="Image 1">
            <a:extLst>
              <a:ext uri="{FF2B5EF4-FFF2-40B4-BE49-F238E27FC236}">
                <a16:creationId xmlns:a16="http://schemas.microsoft.com/office/drawing/2014/main" id="{409111F9-CCF5-1F1B-C47B-4D47C8AB158D}"/>
              </a:ext>
            </a:extLst>
          </p:cNvPr>
          <p:cNvPicPr>
            <a:picLocks noChangeAspect="1"/>
          </p:cNvPicPr>
          <p:nvPr userDrawn="1"/>
        </p:nvPicPr>
        <p:blipFill>
          <a:blip r:embed="rId4"/>
          <a:srcRect l="49175" t="-5533" r="-1" b="-1"/>
          <a:stretch/>
        </p:blipFill>
        <p:spPr>
          <a:xfrm>
            <a:off x="4874945" y="4073236"/>
            <a:ext cx="2880556" cy="709904"/>
          </a:xfrm>
          <a:prstGeom prst="rect">
            <a:avLst/>
          </a:prstGeom>
        </p:spPr>
      </p:pic>
    </p:spTree>
    <p:extLst>
      <p:ext uri="{BB962C8B-B14F-4D97-AF65-F5344CB8AC3E}">
        <p14:creationId xmlns:p14="http://schemas.microsoft.com/office/powerpoint/2010/main" val="403947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End slide (light)">
    <p:bg>
      <p:bgPr>
        <a:solidFill>
          <a:schemeClr val="bg1"/>
        </a:solidFill>
        <a:effectLst/>
      </p:bgPr>
    </p:bg>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F282AA0B-A9DE-1FC1-286D-56636E095E94}"/>
              </a:ext>
            </a:extLst>
          </p:cNvPr>
          <p:cNvPicPr>
            <a:picLocks noChangeAspect="1"/>
          </p:cNvPicPr>
          <p:nvPr userDrawn="1"/>
        </p:nvPicPr>
        <p:blipFill>
          <a:blip>
            <a:extLst>
              <a:ext uri="{96DAC541-7B7A-43D3-8B79-37D633B846F1}">
                <asvg:svgBlip xmlns:asvg="http://schemas.microsoft.com/office/drawing/2016/SVG/main" r:embed="rId2"/>
              </a:ext>
            </a:extLst>
          </a:blip>
          <a:srcRect l="11091" t="4546" b="4546"/>
          <a:stretch/>
        </p:blipFill>
        <p:spPr>
          <a:xfrm>
            <a:off x="0" y="0"/>
            <a:ext cx="6707124" cy="6858000"/>
          </a:xfrm>
          <a:prstGeom prst="rect">
            <a:avLst/>
          </a:prstGeom>
        </p:spPr>
      </p:pic>
      <p:sp>
        <p:nvSpPr>
          <p:cNvPr id="53" name="TextBox 52">
            <a:extLst>
              <a:ext uri="{FF2B5EF4-FFF2-40B4-BE49-F238E27FC236}">
                <a16:creationId xmlns:a16="http://schemas.microsoft.com/office/drawing/2014/main" id="{66C9622E-0C86-E29B-D008-3248ECD298B0}"/>
              </a:ext>
            </a:extLst>
          </p:cNvPr>
          <p:cNvSpPr txBox="1"/>
          <p:nvPr userDrawn="1"/>
        </p:nvSpPr>
        <p:spPr bwMode="gray">
          <a:xfrm>
            <a:off x="5018190" y="6299300"/>
            <a:ext cx="2155620" cy="153888"/>
          </a:xfrm>
          <a:prstGeom prst="rect">
            <a:avLst/>
          </a:prstGeom>
          <a:noFill/>
        </p:spPr>
        <p:txBody>
          <a:bodyPr wrap="square" lIns="0" tIns="0" rIns="0" bIns="0" anchor="b">
            <a:spAutoFit/>
          </a:bodyPr>
          <a:lstStyle/>
          <a:p>
            <a:pPr algn="ctr"/>
            <a:r>
              <a:rPr lang="en-US" sz="1000" noProof="0">
                <a:solidFill>
                  <a:schemeClr val="tx1"/>
                </a:solidFill>
              </a:rPr>
              <a:t>www.tolunacorporate.com</a:t>
            </a:r>
          </a:p>
        </p:txBody>
      </p:sp>
      <p:pic>
        <p:nvPicPr>
          <p:cNvPr id="4" name="Graphic 3">
            <a:extLst>
              <a:ext uri="{FF2B5EF4-FFF2-40B4-BE49-F238E27FC236}">
                <a16:creationId xmlns:a16="http://schemas.microsoft.com/office/drawing/2014/main" id="{1E16C475-044C-C66C-C43C-730145FE37F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3460687" y="2952661"/>
            <a:ext cx="5148706" cy="956416"/>
          </a:xfrm>
          <a:prstGeom prst="rect">
            <a:avLst/>
          </a:prstGeom>
        </p:spPr>
      </p:pic>
      <p:pic>
        <p:nvPicPr>
          <p:cNvPr id="2" name="Image 1">
            <a:extLst>
              <a:ext uri="{FF2B5EF4-FFF2-40B4-BE49-F238E27FC236}">
                <a16:creationId xmlns:a16="http://schemas.microsoft.com/office/drawing/2014/main" id="{52A2851E-AF6D-3EF8-200D-A06D2FD16EE4}"/>
              </a:ext>
            </a:extLst>
          </p:cNvPr>
          <p:cNvPicPr>
            <a:picLocks noChangeAspect="1"/>
          </p:cNvPicPr>
          <p:nvPr userDrawn="1"/>
        </p:nvPicPr>
        <p:blipFill>
          <a:blip r:embed="rId4"/>
          <a:srcRect l="49175" t="-5533" r="-1" b="-1"/>
          <a:stretch/>
        </p:blipFill>
        <p:spPr>
          <a:xfrm>
            <a:off x="4874945" y="4073236"/>
            <a:ext cx="2880556" cy="709904"/>
          </a:xfrm>
          <a:prstGeom prst="rect">
            <a:avLst/>
          </a:prstGeom>
        </p:spPr>
      </p:pic>
    </p:spTree>
    <p:extLst>
      <p:ext uri="{BB962C8B-B14F-4D97-AF65-F5344CB8AC3E}">
        <p14:creationId xmlns:p14="http://schemas.microsoft.com/office/powerpoint/2010/main" val="4835500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p:spTree>
      <p:nvGrpSpPr>
        <p:cNvPr id="1" name=""/>
        <p:cNvGrpSpPr/>
        <p:nvPr/>
      </p:nvGrpSpPr>
      <p:grpSpPr>
        <a:xfrm>
          <a:off x="0" y="0"/>
          <a:ext cx="0" cy="0"/>
          <a:chOff x="0" y="0"/>
          <a:chExt cx="0" cy="0"/>
        </a:xfrm>
      </p:grpSpPr>
      <p:sp>
        <p:nvSpPr>
          <p:cNvPr id="7" name="Textplatzhalter 6">
            <a:extLst>
              <a:ext uri="{FF2B5EF4-FFF2-40B4-BE49-F238E27FC236}">
                <a16:creationId xmlns:a16="http://schemas.microsoft.com/office/drawing/2014/main" id="{AD39845A-299B-8683-51A8-5741826A6035}"/>
              </a:ext>
            </a:extLst>
          </p:cNvPr>
          <p:cNvSpPr>
            <a:spLocks noGrp="1"/>
          </p:cNvSpPr>
          <p:nvPr>
            <p:ph type="body" sz="quarter" idx="15" hasCustomPrompt="1"/>
          </p:nvPr>
        </p:nvSpPr>
        <p:spPr>
          <a:xfrm>
            <a:off x="8148918" y="6227609"/>
            <a:ext cx="3563657" cy="216000"/>
          </a:xfrm>
        </p:spPr>
        <p:txBody>
          <a:bodyPr anchor="t"/>
          <a:lstStyle>
            <a:lvl1pPr marL="0" indent="0" algn="r">
              <a:lnSpc>
                <a:spcPct val="100000"/>
              </a:lnSpc>
              <a:spcAft>
                <a:spcPts val="600"/>
              </a:spcAft>
              <a:buFont typeface="Arial" panose="020B0604020202020204" pitchFamily="34" charset="0"/>
              <a:buNone/>
              <a:defRPr sz="10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Description</a:t>
            </a:r>
          </a:p>
        </p:txBody>
      </p:sp>
      <p:sp>
        <p:nvSpPr>
          <p:cNvPr id="8" name="Textplatzhalter 6">
            <a:extLst>
              <a:ext uri="{FF2B5EF4-FFF2-40B4-BE49-F238E27FC236}">
                <a16:creationId xmlns:a16="http://schemas.microsoft.com/office/drawing/2014/main" id="{D039E008-6102-2781-AADF-533109F661D9}"/>
              </a:ext>
            </a:extLst>
          </p:cNvPr>
          <p:cNvSpPr>
            <a:spLocks noGrp="1"/>
          </p:cNvSpPr>
          <p:nvPr>
            <p:ph type="body" sz="quarter" idx="16" hasCustomPrompt="1"/>
          </p:nvPr>
        </p:nvSpPr>
        <p:spPr>
          <a:xfrm>
            <a:off x="8148918" y="6011585"/>
            <a:ext cx="3563657" cy="216000"/>
          </a:xfrm>
        </p:spPr>
        <p:txBody>
          <a:bodyPr anchor="t"/>
          <a:lstStyle>
            <a:lvl1pPr marL="0" indent="0" algn="r">
              <a:lnSpc>
                <a:spcPct val="100000"/>
              </a:lnSpc>
              <a:spcAft>
                <a:spcPts val="600"/>
              </a:spcAft>
              <a:buFont typeface="Arial" panose="020B0604020202020204" pitchFamily="34" charset="0"/>
              <a:buNone/>
              <a:defRPr sz="1000" b="0" cap="none" baseline="0">
                <a:solidFill>
                  <a:schemeClr val="tx1"/>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Project number | Date</a:t>
            </a:r>
          </a:p>
        </p:txBody>
      </p:sp>
      <p:sp>
        <p:nvSpPr>
          <p:cNvPr id="9" name="Textplatzhalter 6">
            <a:extLst>
              <a:ext uri="{FF2B5EF4-FFF2-40B4-BE49-F238E27FC236}">
                <a16:creationId xmlns:a16="http://schemas.microsoft.com/office/drawing/2014/main" id="{B5C6A9BF-B2A5-7D55-532D-F6D3A3CBBF9F}"/>
              </a:ext>
            </a:extLst>
          </p:cNvPr>
          <p:cNvSpPr>
            <a:spLocks noGrp="1"/>
          </p:cNvSpPr>
          <p:nvPr>
            <p:ph type="body" sz="quarter" idx="18" hasCustomPrompt="1"/>
          </p:nvPr>
        </p:nvSpPr>
        <p:spPr>
          <a:xfrm>
            <a:off x="8148918" y="5687573"/>
            <a:ext cx="3563657" cy="216000"/>
          </a:xfrm>
        </p:spPr>
        <p:txBody>
          <a:bodyPr anchor="b"/>
          <a:lstStyle>
            <a:lvl1pPr marL="0" indent="0" algn="r">
              <a:lnSpc>
                <a:spcPct val="100000"/>
              </a:lnSpc>
              <a:spcAft>
                <a:spcPts val="600"/>
              </a:spcAft>
              <a:buFont typeface="Arial" panose="020B0604020202020204" pitchFamily="34" charset="0"/>
              <a:buNone/>
              <a:defRPr sz="1050" b="1" cap="none" baseline="0">
                <a:solidFill>
                  <a:schemeClr val="bg2"/>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Author name</a:t>
            </a:r>
          </a:p>
        </p:txBody>
      </p:sp>
      <p:sp>
        <p:nvSpPr>
          <p:cNvPr id="2" name="Picture Placeholder 10">
            <a:extLst>
              <a:ext uri="{FF2B5EF4-FFF2-40B4-BE49-F238E27FC236}">
                <a16:creationId xmlns:a16="http://schemas.microsoft.com/office/drawing/2014/main" id="{50A01641-1943-4FD1-613B-FC961DD2D450}"/>
              </a:ext>
            </a:extLst>
          </p:cNvPr>
          <p:cNvSpPr>
            <a:spLocks noGrp="1"/>
          </p:cNvSpPr>
          <p:nvPr>
            <p:ph type="pic" sz="quarter" idx="20"/>
          </p:nvPr>
        </p:nvSpPr>
        <p:spPr bwMode="gray">
          <a:xfrm>
            <a:off x="0" y="0"/>
            <a:ext cx="7160282" cy="6227763"/>
          </a:xfrm>
          <a:custGeom>
            <a:avLst/>
            <a:gdLst>
              <a:gd name="connsiteX0" fmla="*/ 1 w 7160282"/>
              <a:gd name="connsiteY0" fmla="*/ 0 h 6227763"/>
              <a:gd name="connsiteX1" fmla="*/ 6942645 w 7160282"/>
              <a:gd name="connsiteY1" fmla="*/ 0 h 6227763"/>
              <a:gd name="connsiteX2" fmla="*/ 7160282 w 7160282"/>
              <a:gd name="connsiteY2" fmla="*/ 589660 h 6227763"/>
              <a:gd name="connsiteX3" fmla="*/ 4666978 w 7160282"/>
              <a:gd name="connsiteY3" fmla="*/ 1510849 h 6227763"/>
              <a:gd name="connsiteX4" fmla="*/ 7083092 w 7160282"/>
              <a:gd name="connsiteY4" fmla="*/ 2624250 h 6227763"/>
              <a:gd name="connsiteX5" fmla="*/ 6335123 w 7160282"/>
              <a:gd name="connsiteY5" fmla="*/ 4247363 h 6227763"/>
              <a:gd name="connsiteX6" fmla="*/ 3919010 w 7160282"/>
              <a:gd name="connsiteY6" fmla="*/ 3133960 h 6227763"/>
              <a:gd name="connsiteX7" fmla="*/ 4838807 w 7160282"/>
              <a:gd name="connsiteY7" fmla="*/ 5628550 h 6227763"/>
              <a:gd name="connsiteX8" fmla="*/ 3216973 w 7160282"/>
              <a:gd name="connsiteY8" fmla="*/ 6227763 h 6227763"/>
              <a:gd name="connsiteX9" fmla="*/ 3155571 w 7160282"/>
              <a:gd name="connsiteY9" fmla="*/ 6227763 h 6227763"/>
              <a:gd name="connsiteX10" fmla="*/ 2243137 w 7160282"/>
              <a:gd name="connsiteY10" fmla="*/ 3753139 h 6227763"/>
              <a:gd name="connsiteX11" fmla="*/ 1130564 w 7160282"/>
              <a:gd name="connsiteY11" fmla="*/ 6167452 h 6227763"/>
              <a:gd name="connsiteX12" fmla="*/ 1 w 7160282"/>
              <a:gd name="connsiteY12" fmla="*/ 5646460 h 6227763"/>
              <a:gd name="connsiteX13" fmla="*/ 1 w 7160282"/>
              <a:gd name="connsiteY13" fmla="*/ 4353430 h 6227763"/>
              <a:gd name="connsiteX14" fmla="*/ 621085 w 7160282"/>
              <a:gd name="connsiteY14" fmla="*/ 3005661 h 6227763"/>
              <a:gd name="connsiteX15" fmla="*/ 0 w 7160282"/>
              <a:gd name="connsiteY15" fmla="*/ 3235130 h 6227763"/>
              <a:gd name="connsiteX16" fmla="*/ 1 w 7160282"/>
              <a:gd name="connsiteY16" fmla="*/ 1330491 h 6227763"/>
              <a:gd name="connsiteX17" fmla="*/ 3019 w 7160282"/>
              <a:gd name="connsiteY17" fmla="*/ 1329377 h 6227763"/>
              <a:gd name="connsiteX18" fmla="*/ 1 w 7160282"/>
              <a:gd name="connsiteY18" fmla="*/ 1327985 h 6227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160282" h="6227763">
                <a:moveTo>
                  <a:pt x="1" y="0"/>
                </a:moveTo>
                <a:lnTo>
                  <a:pt x="6942645" y="0"/>
                </a:lnTo>
                <a:lnTo>
                  <a:pt x="7160282" y="589660"/>
                </a:lnTo>
                <a:lnTo>
                  <a:pt x="4666978" y="1510849"/>
                </a:lnTo>
                <a:lnTo>
                  <a:pt x="7083092" y="2624250"/>
                </a:lnTo>
                <a:lnTo>
                  <a:pt x="6335123" y="4247363"/>
                </a:lnTo>
                <a:lnTo>
                  <a:pt x="3919010" y="3133960"/>
                </a:lnTo>
                <a:lnTo>
                  <a:pt x="4838807" y="5628550"/>
                </a:lnTo>
                <a:lnTo>
                  <a:pt x="3216973" y="6227763"/>
                </a:lnTo>
                <a:lnTo>
                  <a:pt x="3155571" y="6227763"/>
                </a:lnTo>
                <a:lnTo>
                  <a:pt x="2243137" y="3753139"/>
                </a:lnTo>
                <a:lnTo>
                  <a:pt x="1130564" y="6167452"/>
                </a:lnTo>
                <a:lnTo>
                  <a:pt x="1" y="5646460"/>
                </a:lnTo>
                <a:lnTo>
                  <a:pt x="1" y="4353430"/>
                </a:lnTo>
                <a:lnTo>
                  <a:pt x="621085" y="3005661"/>
                </a:lnTo>
                <a:lnTo>
                  <a:pt x="0" y="3235130"/>
                </a:lnTo>
                <a:lnTo>
                  <a:pt x="1" y="1330491"/>
                </a:lnTo>
                <a:lnTo>
                  <a:pt x="3019" y="1329377"/>
                </a:lnTo>
                <a:lnTo>
                  <a:pt x="1" y="1327985"/>
                </a:lnTo>
                <a:close/>
              </a:path>
            </a:pathLst>
          </a:custGeom>
          <a:solidFill>
            <a:schemeClr val="tx2"/>
          </a:solidFill>
        </p:spPr>
        <p:txBody>
          <a:bodyPr wrap="square" anchor="ctr">
            <a:noAutofit/>
          </a:bodyPr>
          <a:lstStyle>
            <a:lvl1pPr algn="ctr">
              <a:defRPr/>
            </a:lvl1pPr>
          </a:lstStyle>
          <a:p>
            <a:r>
              <a:rPr lang="fr-FR" noProof="0"/>
              <a:t>Cliquez sur l'icône pour ajouter une image</a:t>
            </a:r>
            <a:endParaRPr lang="en-US" noProof="0"/>
          </a:p>
        </p:txBody>
      </p:sp>
      <p:pic>
        <p:nvPicPr>
          <p:cNvPr id="10" name="Graphic 9">
            <a:extLst>
              <a:ext uri="{FF2B5EF4-FFF2-40B4-BE49-F238E27FC236}">
                <a16:creationId xmlns:a16="http://schemas.microsoft.com/office/drawing/2014/main" id="{4EEEDAFA-4A14-411B-A39D-BE8B3C330DB8}"/>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008573" y="414391"/>
            <a:ext cx="1704002" cy="316533"/>
          </a:xfrm>
          <a:prstGeom prst="rect">
            <a:avLst/>
          </a:prstGeom>
        </p:spPr>
      </p:pic>
      <p:sp>
        <p:nvSpPr>
          <p:cNvPr id="3" name="Titel 1">
            <a:extLst>
              <a:ext uri="{FF2B5EF4-FFF2-40B4-BE49-F238E27FC236}">
                <a16:creationId xmlns:a16="http://schemas.microsoft.com/office/drawing/2014/main" id="{05EDC5C8-7289-D971-5CC5-E8361C7BCF04}"/>
              </a:ext>
            </a:extLst>
          </p:cNvPr>
          <p:cNvSpPr>
            <a:spLocks noGrp="1"/>
          </p:cNvSpPr>
          <p:nvPr>
            <p:ph type="ctrTitle" hasCustomPrompt="1"/>
          </p:nvPr>
        </p:nvSpPr>
        <p:spPr bwMode="gray">
          <a:xfrm>
            <a:off x="6881717" y="1557338"/>
            <a:ext cx="4830857" cy="2829502"/>
          </a:xfrm>
        </p:spPr>
        <p:txBody>
          <a:bodyPr anchor="b"/>
          <a:lstStyle>
            <a:lvl1pPr algn="r">
              <a:lnSpc>
                <a:spcPct val="80000"/>
              </a:lnSpc>
              <a:spcAft>
                <a:spcPts val="600"/>
              </a:spcAft>
              <a:defRPr sz="4800" b="1" i="0" spc="0">
                <a:solidFill>
                  <a:schemeClr val="bg2"/>
                </a:solidFill>
                <a:latin typeface="+mj-lt"/>
              </a:defRPr>
            </a:lvl1pPr>
          </a:lstStyle>
          <a:p>
            <a:r>
              <a:rPr lang="en-US" noProof="0"/>
              <a:t>Title of your presentation</a:t>
            </a:r>
          </a:p>
        </p:txBody>
      </p:sp>
      <p:sp>
        <p:nvSpPr>
          <p:cNvPr id="6" name="Untertitel 2">
            <a:extLst>
              <a:ext uri="{FF2B5EF4-FFF2-40B4-BE49-F238E27FC236}">
                <a16:creationId xmlns:a16="http://schemas.microsoft.com/office/drawing/2014/main" id="{C675B235-304B-B539-2EB5-F2EE6F002CE6}"/>
              </a:ext>
            </a:extLst>
          </p:cNvPr>
          <p:cNvSpPr>
            <a:spLocks noGrp="1"/>
          </p:cNvSpPr>
          <p:nvPr>
            <p:ph type="subTitle" idx="1" hasCustomPrompt="1"/>
          </p:nvPr>
        </p:nvSpPr>
        <p:spPr bwMode="gray">
          <a:xfrm>
            <a:off x="6881131" y="4567474"/>
            <a:ext cx="4829202" cy="648000"/>
          </a:xfrm>
        </p:spPr>
        <p:txBody>
          <a:bodyPr/>
          <a:lstStyle>
            <a:lvl1pPr marL="0" indent="0" algn="r">
              <a:lnSpc>
                <a:spcPct val="100000"/>
              </a:lnSpc>
              <a:spcBef>
                <a:spcPts val="0"/>
              </a:spcBef>
              <a:spcAft>
                <a:spcPts val="600"/>
              </a:spcAft>
              <a:buFont typeface="Arial" panose="020B0604020202020204" pitchFamily="34" charset="0"/>
              <a:buNone/>
              <a:defRPr sz="2400" b="0">
                <a:solidFill>
                  <a:schemeClr val="accent3"/>
                </a:solidFill>
                <a:latin typeface="+mn-lt"/>
              </a:defRPr>
            </a:lvl1pPr>
            <a:lvl2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2pPr>
            <a:lvl3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3pPr>
            <a:lvl4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4pPr>
            <a:lvl5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5pPr>
            <a:lvl6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6pPr>
            <a:lvl7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7pPr>
            <a:lvl8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8pPr>
            <a:lvl9pPr marL="0" indent="0" algn="l">
              <a:lnSpc>
                <a:spcPct val="100000"/>
              </a:lnSpc>
              <a:spcBef>
                <a:spcPts val="0"/>
              </a:spcBef>
              <a:spcAft>
                <a:spcPts val="0"/>
              </a:spcAft>
              <a:buFont typeface="Arial" panose="020B0604020202020204" pitchFamily="34" charset="0"/>
              <a:buNone/>
              <a:defRPr sz="2000" b="0">
                <a:solidFill>
                  <a:schemeClr val="tx1"/>
                </a:solidFill>
                <a:latin typeface="+mn-lt"/>
              </a:defRPr>
            </a:lvl9pPr>
          </a:lstStyle>
          <a:p>
            <a:r>
              <a:rPr lang="en-US" noProof="0"/>
              <a:t>Subtitle</a:t>
            </a:r>
          </a:p>
        </p:txBody>
      </p:sp>
    </p:spTree>
    <p:extLst>
      <p:ext uri="{BB962C8B-B14F-4D97-AF65-F5344CB8AC3E}">
        <p14:creationId xmlns:p14="http://schemas.microsoft.com/office/powerpoint/2010/main" val="31797938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OLUNA TITLE">
    <p:spTree>
      <p:nvGrpSpPr>
        <p:cNvPr id="1" name=""/>
        <p:cNvGrpSpPr/>
        <p:nvPr/>
      </p:nvGrpSpPr>
      <p:grpSpPr>
        <a:xfrm>
          <a:off x="0" y="0"/>
          <a:ext cx="0" cy="0"/>
          <a:chOff x="0" y="0"/>
          <a:chExt cx="0" cy="0"/>
        </a:xfrm>
      </p:grpSpPr>
      <p:sp>
        <p:nvSpPr>
          <p:cNvPr id="2" name="Titel 1"/>
          <p:cNvSpPr>
            <a:spLocks noGrp="1"/>
          </p:cNvSpPr>
          <p:nvPr>
            <p:ph type="ctrTitle" hasCustomPrompt="1"/>
          </p:nvPr>
        </p:nvSpPr>
        <p:spPr bwMode="gray">
          <a:xfrm>
            <a:off x="479425" y="1557338"/>
            <a:ext cx="5125848" cy="2201364"/>
          </a:xfrm>
        </p:spPr>
        <p:txBody>
          <a:bodyPr anchor="b"/>
          <a:lstStyle>
            <a:lvl1pPr marL="0" marR="0" indent="0" algn="l" defTabSz="914400" rtl="0" eaLnBrk="1" fontAlgn="auto" latinLnBrk="0" hangingPunct="1">
              <a:lnSpc>
                <a:spcPct val="80000"/>
              </a:lnSpc>
              <a:spcBef>
                <a:spcPct val="0"/>
              </a:spcBef>
              <a:spcAft>
                <a:spcPts val="600"/>
              </a:spcAft>
              <a:buClrTx/>
              <a:buSzTx/>
              <a:buFontTx/>
              <a:buNone/>
              <a:tabLst/>
              <a:defRPr sz="4800" b="1" i="0">
                <a:latin typeface="+mj-lt"/>
              </a:defRPr>
            </a:lvl1pPr>
          </a:lstStyle>
          <a:p>
            <a:r>
              <a:rPr lang="en-US" noProof="0"/>
              <a:t>Title of your presentation</a:t>
            </a:r>
          </a:p>
        </p:txBody>
      </p:sp>
      <p:sp>
        <p:nvSpPr>
          <p:cNvPr id="3" name="Untertitel 2"/>
          <p:cNvSpPr>
            <a:spLocks noGrp="1"/>
          </p:cNvSpPr>
          <p:nvPr>
            <p:ph type="subTitle" idx="1" hasCustomPrompt="1"/>
          </p:nvPr>
        </p:nvSpPr>
        <p:spPr bwMode="gray">
          <a:xfrm>
            <a:off x="479425" y="3963209"/>
            <a:ext cx="5125848" cy="648000"/>
          </a:xfrm>
        </p:spPr>
        <p:txBody>
          <a:bodyPr/>
          <a:lstStyle>
            <a:lvl1pPr marL="0" indent="0" algn="l">
              <a:lnSpc>
                <a:spcPct val="100000"/>
              </a:lnSpc>
              <a:spcBef>
                <a:spcPts val="0"/>
              </a:spcBef>
              <a:spcAft>
                <a:spcPts val="600"/>
              </a:spcAft>
              <a:buFont typeface="Arial" panose="020B0604020202020204" pitchFamily="34" charset="0"/>
              <a:buNone/>
              <a:defRPr sz="2400" b="0">
                <a:solidFill>
                  <a:schemeClr val="accent3"/>
                </a:solidFill>
                <a:latin typeface="+mn-lt"/>
              </a:defRPr>
            </a:lvl1pPr>
            <a:lvl2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2pPr>
            <a:lvl3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3pPr>
            <a:lvl4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4pPr>
            <a:lvl5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5pPr>
            <a:lvl6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6pPr>
            <a:lvl7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7pPr>
            <a:lvl8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8pPr>
            <a:lvl9pPr marL="0" indent="0" algn="r">
              <a:lnSpc>
                <a:spcPct val="100000"/>
              </a:lnSpc>
              <a:spcBef>
                <a:spcPts val="0"/>
              </a:spcBef>
              <a:spcAft>
                <a:spcPts val="0"/>
              </a:spcAft>
              <a:buFont typeface="Arial" panose="020B0604020202020204" pitchFamily="34" charset="0"/>
              <a:buNone/>
              <a:defRPr sz="2000" b="0">
                <a:solidFill>
                  <a:schemeClr val="tx1"/>
                </a:solidFill>
                <a:latin typeface="+mn-lt"/>
              </a:defRPr>
            </a:lvl9pPr>
          </a:lstStyle>
          <a:p>
            <a:r>
              <a:rPr lang="en-US" noProof="0"/>
              <a:t>Subtitle</a:t>
            </a:r>
          </a:p>
        </p:txBody>
      </p:sp>
      <p:sp>
        <p:nvSpPr>
          <p:cNvPr id="25" name="Textplatzhalter 6">
            <a:extLst>
              <a:ext uri="{FF2B5EF4-FFF2-40B4-BE49-F238E27FC236}">
                <a16:creationId xmlns:a16="http://schemas.microsoft.com/office/drawing/2014/main" id="{6BD9B3CB-B30E-98F2-C303-762A7547B59C}"/>
              </a:ext>
            </a:extLst>
          </p:cNvPr>
          <p:cNvSpPr>
            <a:spLocks noGrp="1"/>
          </p:cNvSpPr>
          <p:nvPr>
            <p:ph type="body" sz="quarter" idx="18" hasCustomPrompt="1"/>
          </p:nvPr>
        </p:nvSpPr>
        <p:spPr>
          <a:xfrm>
            <a:off x="479425" y="6280728"/>
            <a:ext cx="5616575" cy="297100"/>
          </a:xfrm>
        </p:spPr>
        <p:txBody>
          <a:bodyPr anchor="b"/>
          <a:lstStyle>
            <a:lvl1pPr marL="0" indent="0" algn="l">
              <a:lnSpc>
                <a:spcPct val="100000"/>
              </a:lnSpc>
              <a:spcAft>
                <a:spcPts val="600"/>
              </a:spcAft>
              <a:buFont typeface="Arial" panose="020B0604020202020204" pitchFamily="34" charset="0"/>
              <a:buNone/>
              <a:defRPr sz="1050" b="1" cap="none" baseline="0">
                <a:solidFill>
                  <a:schemeClr val="bg2"/>
                </a:solidFill>
              </a:defRPr>
            </a:lvl1pPr>
            <a:lvl2pPr marL="0" indent="0" algn="r">
              <a:lnSpc>
                <a:spcPct val="100000"/>
              </a:lnSpc>
              <a:buFont typeface="Arial" panose="020B0604020202020204" pitchFamily="34" charset="0"/>
              <a:buNone/>
              <a:defRPr sz="1200" b="0" cap="none" baseline="0">
                <a:solidFill>
                  <a:schemeClr val="tx1"/>
                </a:solidFill>
              </a:defRPr>
            </a:lvl2pPr>
            <a:lvl3pPr marL="0" indent="0" algn="r">
              <a:lnSpc>
                <a:spcPct val="100000"/>
              </a:lnSpc>
              <a:buNone/>
              <a:defRPr sz="1200" b="0" cap="none" baseline="0">
                <a:solidFill>
                  <a:schemeClr val="tx1"/>
                </a:solidFill>
              </a:defRPr>
            </a:lvl3pPr>
            <a:lvl4pPr marL="0" indent="0" algn="r">
              <a:lnSpc>
                <a:spcPct val="100000"/>
              </a:lnSpc>
              <a:buNone/>
              <a:defRPr sz="1200" b="0" cap="none" baseline="0">
                <a:solidFill>
                  <a:schemeClr val="tx1"/>
                </a:solidFill>
              </a:defRPr>
            </a:lvl4pPr>
            <a:lvl5pPr marL="0" indent="0" algn="r">
              <a:lnSpc>
                <a:spcPct val="100000"/>
              </a:lnSpc>
              <a:buNone/>
              <a:defRPr sz="1200" b="0" cap="none" baseline="0">
                <a:solidFill>
                  <a:schemeClr val="tx1"/>
                </a:solidFill>
              </a:defRPr>
            </a:lvl5pPr>
            <a:lvl6pPr marL="0" indent="0" algn="r">
              <a:lnSpc>
                <a:spcPct val="100000"/>
              </a:lnSpc>
              <a:buNone/>
              <a:defRPr sz="1200" b="0" cap="none" baseline="0">
                <a:solidFill>
                  <a:schemeClr val="tx1"/>
                </a:solidFill>
              </a:defRPr>
            </a:lvl6pPr>
            <a:lvl7pPr marL="0" indent="0" algn="r">
              <a:lnSpc>
                <a:spcPct val="100000"/>
              </a:lnSpc>
              <a:buNone/>
              <a:defRPr sz="1200" b="0" cap="none" baseline="0">
                <a:solidFill>
                  <a:schemeClr val="tx1"/>
                </a:solidFill>
              </a:defRPr>
            </a:lvl7pPr>
            <a:lvl8pPr marL="0" indent="0" algn="r">
              <a:lnSpc>
                <a:spcPct val="100000"/>
              </a:lnSpc>
              <a:buNone/>
              <a:defRPr sz="1200" b="0" cap="none" baseline="0">
                <a:solidFill>
                  <a:schemeClr val="tx1"/>
                </a:solidFill>
              </a:defRPr>
            </a:lvl8pPr>
            <a:lvl9pPr marL="0" indent="0" algn="r">
              <a:lnSpc>
                <a:spcPct val="100000"/>
              </a:lnSpc>
              <a:buNone/>
              <a:defRPr sz="1200" b="0" cap="none" baseline="0">
                <a:solidFill>
                  <a:schemeClr val="tx1"/>
                </a:solidFill>
              </a:defRPr>
            </a:lvl9pPr>
          </a:lstStyle>
          <a:p>
            <a:pPr lvl="0"/>
            <a:r>
              <a:rPr lang="en-US" noProof="0"/>
              <a:t>Author name</a:t>
            </a:r>
          </a:p>
        </p:txBody>
      </p:sp>
      <p:sp>
        <p:nvSpPr>
          <p:cNvPr id="23" name="Picture Placeholder 22">
            <a:extLst>
              <a:ext uri="{FF2B5EF4-FFF2-40B4-BE49-F238E27FC236}">
                <a16:creationId xmlns:a16="http://schemas.microsoft.com/office/drawing/2014/main" id="{338F51AC-5C84-8D3C-8D57-DD8BA7B5AACD}"/>
              </a:ext>
            </a:extLst>
          </p:cNvPr>
          <p:cNvSpPr>
            <a:spLocks noGrp="1"/>
          </p:cNvSpPr>
          <p:nvPr>
            <p:ph type="pic" sz="quarter" idx="19"/>
          </p:nvPr>
        </p:nvSpPr>
        <p:spPr bwMode="gray">
          <a:xfrm>
            <a:off x="6017282" y="-1"/>
            <a:ext cx="6174718" cy="6858001"/>
          </a:xfrm>
          <a:custGeom>
            <a:avLst/>
            <a:gdLst>
              <a:gd name="connsiteX0" fmla="*/ 1239625 w 6174718"/>
              <a:gd name="connsiteY0" fmla="*/ 0 h 6858001"/>
              <a:gd name="connsiteX1" fmla="*/ 3238713 w 6174718"/>
              <a:gd name="connsiteY1" fmla="*/ 0 h 6858001"/>
              <a:gd name="connsiteX2" fmla="*/ 4302847 w 6174718"/>
              <a:gd name="connsiteY2" fmla="*/ 1064623 h 6858001"/>
              <a:gd name="connsiteX3" fmla="*/ 4302847 w 6174718"/>
              <a:gd name="connsiteY3" fmla="*/ 0 h 6858001"/>
              <a:gd name="connsiteX4" fmla="*/ 6174718 w 6174718"/>
              <a:gd name="connsiteY4" fmla="*/ 0 h 6858001"/>
              <a:gd name="connsiteX5" fmla="*/ 6174718 w 6174718"/>
              <a:gd name="connsiteY5" fmla="*/ 6858001 h 6858001"/>
              <a:gd name="connsiteX6" fmla="*/ 4302847 w 6174718"/>
              <a:gd name="connsiteY6" fmla="*/ 6858001 h 6858001"/>
              <a:gd name="connsiteX7" fmla="*/ 4302847 w 6174718"/>
              <a:gd name="connsiteY7" fmla="*/ 5793378 h 6858001"/>
              <a:gd name="connsiteX8" fmla="*/ 3238714 w 6174718"/>
              <a:gd name="connsiteY8" fmla="*/ 6858001 h 6858001"/>
              <a:gd name="connsiteX9" fmla="*/ 1239624 w 6174718"/>
              <a:gd name="connsiteY9" fmla="*/ 6858001 h 6858001"/>
              <a:gd name="connsiteX10" fmla="*/ 854794 w 6174718"/>
              <a:gd name="connsiteY10" fmla="*/ 6472994 h 6858001"/>
              <a:gd name="connsiteX11" fmla="*/ 2918472 w 6174718"/>
              <a:gd name="connsiteY11" fmla="*/ 4408365 h 6858001"/>
              <a:gd name="connsiteX12" fmla="*/ 0 w 6174718"/>
              <a:gd name="connsiteY12" fmla="*/ 4408365 h 6858001"/>
              <a:gd name="connsiteX13" fmla="*/ 0 w 6174718"/>
              <a:gd name="connsiteY13" fmla="*/ 2449636 h 6858001"/>
              <a:gd name="connsiteX14" fmla="*/ 2918472 w 6174718"/>
              <a:gd name="connsiteY14" fmla="*/ 2449636 h 6858001"/>
              <a:gd name="connsiteX15" fmla="*/ 854794 w 6174718"/>
              <a:gd name="connsiteY15" fmla="*/ 38500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4718" h="6858001">
                <a:moveTo>
                  <a:pt x="1239625" y="0"/>
                </a:moveTo>
                <a:lnTo>
                  <a:pt x="3238713" y="0"/>
                </a:lnTo>
                <a:lnTo>
                  <a:pt x="4302847" y="1064623"/>
                </a:lnTo>
                <a:lnTo>
                  <a:pt x="4302847" y="0"/>
                </a:lnTo>
                <a:lnTo>
                  <a:pt x="6174718" y="0"/>
                </a:lnTo>
                <a:lnTo>
                  <a:pt x="6174718" y="6858001"/>
                </a:lnTo>
                <a:lnTo>
                  <a:pt x="4302847" y="6858001"/>
                </a:lnTo>
                <a:lnTo>
                  <a:pt x="4302847" y="5793378"/>
                </a:lnTo>
                <a:lnTo>
                  <a:pt x="3238714" y="6858001"/>
                </a:lnTo>
                <a:lnTo>
                  <a:pt x="1239624" y="6858001"/>
                </a:lnTo>
                <a:lnTo>
                  <a:pt x="854794" y="6472994"/>
                </a:lnTo>
                <a:lnTo>
                  <a:pt x="2918472" y="4408365"/>
                </a:lnTo>
                <a:lnTo>
                  <a:pt x="0" y="4408365"/>
                </a:lnTo>
                <a:lnTo>
                  <a:pt x="0" y="2449636"/>
                </a:lnTo>
                <a:lnTo>
                  <a:pt x="2918472" y="2449636"/>
                </a:lnTo>
                <a:lnTo>
                  <a:pt x="854794" y="385007"/>
                </a:lnTo>
                <a:close/>
              </a:path>
            </a:pathLst>
          </a:custGeom>
          <a:solidFill>
            <a:schemeClr val="bg1">
              <a:lumMod val="95000"/>
            </a:schemeClr>
          </a:solidFill>
        </p:spPr>
        <p:txBody>
          <a:bodyPr wrap="square" anchor="ctr">
            <a:noAutofit/>
          </a:bodyPr>
          <a:lstStyle>
            <a:lvl1pPr algn="ctr">
              <a:defRPr/>
            </a:lvl1pPr>
          </a:lstStyle>
          <a:p>
            <a:r>
              <a:rPr lang="fr-FR" noProof="0"/>
              <a:t>Cliquez sur l'icône pour ajouter une image</a:t>
            </a:r>
            <a:endParaRPr lang="en-US" noProof="0"/>
          </a:p>
        </p:txBody>
      </p:sp>
      <p:sp>
        <p:nvSpPr>
          <p:cNvPr id="5" name="Foliennummernplatzhalter 5">
            <a:extLst>
              <a:ext uri="{FF2B5EF4-FFF2-40B4-BE49-F238E27FC236}">
                <a16:creationId xmlns:a16="http://schemas.microsoft.com/office/drawing/2014/main" id="{00697D96-6978-7EBB-FB05-8A6ABE687263}"/>
              </a:ext>
            </a:extLst>
          </p:cNvPr>
          <p:cNvSpPr>
            <a:spLocks noGrp="1"/>
          </p:cNvSpPr>
          <p:nvPr>
            <p:ph type="sldNum" sz="quarter" idx="12"/>
          </p:nvPr>
        </p:nvSpPr>
        <p:spPr bwMode="gray">
          <a:xfrm>
            <a:off x="11712575" y="6453352"/>
            <a:ext cx="479425" cy="404648"/>
          </a:xfrm>
        </p:spPr>
        <p:txBody>
          <a:bodyPr/>
          <a:lstStyle/>
          <a:p>
            <a:fld id="{8FF9B0DE-3FEB-4AA0-B465-B80EF7C1333D}" type="slidenum">
              <a:rPr lang="en-US" smtClean="0"/>
              <a:t>‹N°›</a:t>
            </a:fld>
            <a:endParaRPr lang="en-US"/>
          </a:p>
        </p:txBody>
      </p:sp>
      <p:pic>
        <p:nvPicPr>
          <p:cNvPr id="6" name="Image 5" descr="Une image contenant Graphique, Police, graphisme, capture d’écran&#10;&#10;Le contenu généré par l’IA peut être incorrect.">
            <a:extLst>
              <a:ext uri="{FF2B5EF4-FFF2-40B4-BE49-F238E27FC236}">
                <a16:creationId xmlns:a16="http://schemas.microsoft.com/office/drawing/2014/main" id="{96BBC855-49D8-7776-FA5C-0271D7E85E0B}"/>
              </a:ext>
            </a:extLst>
          </p:cNvPr>
          <p:cNvPicPr>
            <a:picLocks noChangeAspect="1"/>
          </p:cNvPicPr>
          <p:nvPr userDrawn="1"/>
        </p:nvPicPr>
        <p:blipFill>
          <a:blip r:embed="rId2"/>
          <a:stretch>
            <a:fillRect/>
          </a:stretch>
        </p:blipFill>
        <p:spPr>
          <a:xfrm>
            <a:off x="437352" y="248422"/>
            <a:ext cx="3582617" cy="513823"/>
          </a:xfrm>
          <a:prstGeom prst="rect">
            <a:avLst/>
          </a:prstGeom>
        </p:spPr>
      </p:pic>
    </p:spTree>
    <p:extLst>
      <p:ext uri="{BB962C8B-B14F-4D97-AF65-F5344CB8AC3E}">
        <p14:creationId xmlns:p14="http://schemas.microsoft.com/office/powerpoint/2010/main" val="606819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 Agenda">
    <p:spTree>
      <p:nvGrpSpPr>
        <p:cNvPr id="1" name=""/>
        <p:cNvGrpSpPr/>
        <p:nvPr/>
      </p:nvGrpSpPr>
      <p:grpSpPr>
        <a:xfrm>
          <a:off x="0" y="0"/>
          <a:ext cx="0" cy="0"/>
          <a:chOff x="0" y="0"/>
          <a:chExt cx="0" cy="0"/>
        </a:xfrm>
      </p:grpSpPr>
      <p:sp>
        <p:nvSpPr>
          <p:cNvPr id="2" name="Titel 1"/>
          <p:cNvSpPr>
            <a:spLocks noGrp="1"/>
          </p:cNvSpPr>
          <p:nvPr>
            <p:ph type="title" hasCustomPrompt="1"/>
          </p:nvPr>
        </p:nvSpPr>
        <p:spPr bwMode="gray">
          <a:xfrm>
            <a:off x="479376" y="1557338"/>
            <a:ext cx="4705234" cy="1296000"/>
          </a:xfrm>
        </p:spPr>
        <p:txBody>
          <a:bodyPr anchor="b"/>
          <a:lstStyle>
            <a:lvl1pPr>
              <a:lnSpc>
                <a:spcPct val="100000"/>
              </a:lnSpc>
              <a:spcBef>
                <a:spcPts val="0"/>
              </a:spcBef>
              <a:spcAft>
                <a:spcPts val="600"/>
              </a:spcAft>
              <a:defRPr sz="2800"/>
            </a:lvl1pPr>
          </a:lstStyle>
          <a:p>
            <a:r>
              <a:rPr lang="en-US" noProof="0"/>
              <a:t>Agenda</a:t>
            </a:r>
          </a:p>
        </p:txBody>
      </p:sp>
      <p:sp>
        <p:nvSpPr>
          <p:cNvPr id="3" name="Textplatzhalter 2"/>
          <p:cNvSpPr>
            <a:spLocks noGrp="1"/>
          </p:cNvSpPr>
          <p:nvPr>
            <p:ph type="body" idx="1" hasCustomPrompt="1"/>
          </p:nvPr>
        </p:nvSpPr>
        <p:spPr bwMode="gray">
          <a:xfrm>
            <a:off x="479376" y="3069362"/>
            <a:ext cx="4705234" cy="3378860"/>
          </a:xfrm>
        </p:spPr>
        <p:txBody>
          <a:bodyPr/>
          <a:lstStyle>
            <a:lvl1pPr marL="268288" indent="-268288">
              <a:spcBef>
                <a:spcPts val="0"/>
              </a:spcBef>
              <a:spcAft>
                <a:spcPts val="600"/>
              </a:spcAft>
              <a:buClr>
                <a:schemeClr val="accent1"/>
              </a:buClr>
              <a:buSzPct val="100000"/>
              <a:buFont typeface="+mj-lt"/>
              <a:buAutoNum type="arabicPeriod"/>
              <a:tabLst/>
              <a:defRPr sz="1800" b="0">
                <a:solidFill>
                  <a:schemeClr val="tx1"/>
                </a:solidFill>
              </a:defRPr>
            </a:lvl1pPr>
            <a:lvl2pPr marL="268288" indent="-268288">
              <a:spcBef>
                <a:spcPts val="0"/>
              </a:spcBef>
              <a:spcAft>
                <a:spcPts val="600"/>
              </a:spcAft>
              <a:buClr>
                <a:schemeClr val="accent1"/>
              </a:buClr>
              <a:buSzPct val="100000"/>
              <a:buFont typeface="+mj-lt"/>
              <a:buAutoNum type="arabicPeriod"/>
              <a:tabLst/>
              <a:defRPr sz="1800" b="0">
                <a:solidFill>
                  <a:schemeClr val="tx1"/>
                </a:solidFill>
              </a:defRPr>
            </a:lvl2pPr>
            <a:lvl3pPr marL="180000" indent="-180000">
              <a:spcBef>
                <a:spcPts val="0"/>
              </a:spcBef>
              <a:spcAft>
                <a:spcPts val="0"/>
              </a:spcAft>
              <a:buSzPct val="100000"/>
              <a:buFont typeface="+mj-lt"/>
              <a:buAutoNum type="arabicPeriod"/>
              <a:defRPr sz="2000" b="0">
                <a:solidFill>
                  <a:schemeClr val="tx1"/>
                </a:solidFill>
              </a:defRPr>
            </a:lvl3pPr>
            <a:lvl4pPr marL="268288" indent="-268288">
              <a:spcBef>
                <a:spcPts val="0"/>
              </a:spcBef>
              <a:spcAft>
                <a:spcPts val="600"/>
              </a:spcAft>
              <a:buClr>
                <a:schemeClr val="accent1"/>
              </a:buClr>
              <a:buSzPct val="100000"/>
              <a:buFont typeface="+mj-lt"/>
              <a:buAutoNum type="arabicPeriod"/>
              <a:tabLst/>
              <a:defRPr sz="1800" b="0">
                <a:solidFill>
                  <a:schemeClr val="tx1"/>
                </a:solidFill>
              </a:defRPr>
            </a:lvl4pPr>
            <a:lvl5pPr marL="268288" indent="-268288">
              <a:spcBef>
                <a:spcPts val="0"/>
              </a:spcBef>
              <a:spcAft>
                <a:spcPts val="600"/>
              </a:spcAft>
              <a:buClr>
                <a:schemeClr val="accent1"/>
              </a:buClr>
              <a:buSzPct val="100000"/>
              <a:buFont typeface="+mj-lt"/>
              <a:buAutoNum type="arabicPeriod"/>
              <a:tabLst/>
              <a:defRPr sz="1800" b="0">
                <a:solidFill>
                  <a:schemeClr val="tx1"/>
                </a:solidFill>
              </a:defRPr>
            </a:lvl5pPr>
            <a:lvl6pPr marL="268288" indent="-268288">
              <a:spcBef>
                <a:spcPts val="0"/>
              </a:spcBef>
              <a:spcAft>
                <a:spcPts val="600"/>
              </a:spcAft>
              <a:buClr>
                <a:schemeClr val="accent1"/>
              </a:buClr>
              <a:buSzPct val="100000"/>
              <a:buFont typeface="+mj-lt"/>
              <a:buAutoNum type="arabicPeriod"/>
              <a:tabLst/>
              <a:defRPr sz="1800" b="0">
                <a:solidFill>
                  <a:schemeClr val="tx1"/>
                </a:solidFill>
              </a:defRPr>
            </a:lvl6pPr>
            <a:lvl7pPr marL="268288" indent="-268288">
              <a:spcBef>
                <a:spcPts val="0"/>
              </a:spcBef>
              <a:spcAft>
                <a:spcPts val="600"/>
              </a:spcAft>
              <a:buClr>
                <a:schemeClr val="accent1"/>
              </a:buClr>
              <a:buSzPct val="100000"/>
              <a:buFont typeface="+mj-lt"/>
              <a:buAutoNum type="arabicPeriod"/>
              <a:tabLst/>
              <a:defRPr sz="1800" b="0">
                <a:solidFill>
                  <a:schemeClr val="tx1"/>
                </a:solidFill>
              </a:defRPr>
            </a:lvl7pPr>
            <a:lvl8pPr marL="268288" indent="-268288">
              <a:spcBef>
                <a:spcPts val="0"/>
              </a:spcBef>
              <a:spcAft>
                <a:spcPts val="600"/>
              </a:spcAft>
              <a:buClr>
                <a:schemeClr val="accent1"/>
              </a:buClr>
              <a:buSzPct val="100000"/>
              <a:buFont typeface="+mj-lt"/>
              <a:buAutoNum type="arabicPeriod"/>
              <a:tabLst/>
              <a:defRPr sz="1800" b="0">
                <a:solidFill>
                  <a:schemeClr val="tx1"/>
                </a:solidFill>
              </a:defRPr>
            </a:lvl8pPr>
            <a:lvl9pPr marL="268288" indent="-268288">
              <a:spcBef>
                <a:spcPts val="0"/>
              </a:spcBef>
              <a:spcAft>
                <a:spcPts val="600"/>
              </a:spcAft>
              <a:buClr>
                <a:schemeClr val="accent1"/>
              </a:buClr>
              <a:buSzPct val="100000"/>
              <a:buFont typeface="+mj-lt"/>
              <a:buAutoNum type="arabicPeriod"/>
              <a:tabLst/>
              <a:defRPr sz="1800" b="0">
                <a:solidFill>
                  <a:schemeClr val="tx1"/>
                </a:solidFill>
              </a:defRPr>
            </a:lvl9pPr>
          </a:lstStyle>
          <a:p>
            <a:pPr lvl="0"/>
            <a:r>
              <a:rPr lang="en-US" noProof="0"/>
              <a:t>Click to edit Master subtitle style</a:t>
            </a:r>
          </a:p>
          <a:p>
            <a:pPr lvl="1"/>
            <a:r>
              <a:rPr lang="en-US" noProof="0"/>
              <a:t>Second level</a:t>
            </a:r>
          </a:p>
          <a:p>
            <a:pPr lvl="4"/>
            <a:r>
              <a:rPr lang="en-US" noProof="0"/>
              <a:t>Third level</a:t>
            </a:r>
          </a:p>
          <a:p>
            <a:pPr lvl="3"/>
            <a:r>
              <a:rPr lang="en-US" noProof="0"/>
              <a:t>Fourth level</a:t>
            </a:r>
          </a:p>
          <a:p>
            <a:pPr lvl="4"/>
            <a:r>
              <a:rPr lang="en-US" noProof="0"/>
              <a:t>Fifth level</a:t>
            </a:r>
          </a:p>
          <a:p>
            <a:pPr lvl="5"/>
            <a:r>
              <a:rPr lang="en-US" noProof="0"/>
              <a:t>Sixth level</a:t>
            </a:r>
          </a:p>
          <a:p>
            <a:pPr lvl="6"/>
            <a:r>
              <a:rPr lang="en-US" noProof="0"/>
              <a:t>Seventh level</a:t>
            </a:r>
          </a:p>
          <a:p>
            <a:pPr lvl="7"/>
            <a:r>
              <a:rPr lang="en-US" noProof="0"/>
              <a:t>Eighth level</a:t>
            </a:r>
          </a:p>
          <a:p>
            <a:pPr lvl="8"/>
            <a:r>
              <a:rPr lang="en-US" noProof="0"/>
              <a:t>Ninth level</a:t>
            </a:r>
          </a:p>
        </p:txBody>
      </p:sp>
      <p:pic>
        <p:nvPicPr>
          <p:cNvPr id="4" name="Graphic 3">
            <a:extLst>
              <a:ext uri="{FF2B5EF4-FFF2-40B4-BE49-F238E27FC236}">
                <a16:creationId xmlns:a16="http://schemas.microsoft.com/office/drawing/2014/main" id="{BFC740E1-553E-3A3C-5819-E0F5368FC96A}"/>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479425" y="414391"/>
            <a:ext cx="1704002" cy="316533"/>
          </a:xfrm>
          <a:prstGeom prst="rect">
            <a:avLst/>
          </a:prstGeom>
        </p:spPr>
      </p:pic>
      <p:grpSp>
        <p:nvGrpSpPr>
          <p:cNvPr id="14" name="Group 13">
            <a:extLst>
              <a:ext uri="{FF2B5EF4-FFF2-40B4-BE49-F238E27FC236}">
                <a16:creationId xmlns:a16="http://schemas.microsoft.com/office/drawing/2014/main" id="{EB9B17ED-F409-4131-8F71-62C8B320241A}"/>
              </a:ext>
            </a:extLst>
          </p:cNvPr>
          <p:cNvGrpSpPr/>
          <p:nvPr userDrawn="1"/>
        </p:nvGrpSpPr>
        <p:grpSpPr>
          <a:xfrm flipV="1">
            <a:off x="4754689" y="1"/>
            <a:ext cx="7437311" cy="6857999"/>
            <a:chOff x="4754689" y="1"/>
            <a:chExt cx="7437311" cy="6857999"/>
          </a:xfrm>
        </p:grpSpPr>
        <p:sp>
          <p:nvSpPr>
            <p:cNvPr id="15" name="Freeform 14">
              <a:extLst>
                <a:ext uri="{FF2B5EF4-FFF2-40B4-BE49-F238E27FC236}">
                  <a16:creationId xmlns:a16="http://schemas.microsoft.com/office/drawing/2014/main" id="{28017F58-368E-C4AD-5594-F14828213BAB}"/>
                </a:ext>
              </a:extLst>
            </p:cNvPr>
            <p:cNvSpPr/>
            <p:nvPr userDrawn="1"/>
          </p:nvSpPr>
          <p:spPr bwMode="gray">
            <a:xfrm>
              <a:off x="8732416" y="1554546"/>
              <a:ext cx="3459584" cy="4846365"/>
            </a:xfrm>
            <a:custGeom>
              <a:avLst/>
              <a:gdLst>
                <a:gd name="connsiteX0" fmla="*/ 2423182 w 3459584"/>
                <a:gd name="connsiteY0" fmla="*/ 0 h 4846365"/>
                <a:gd name="connsiteX1" fmla="*/ 3459584 w 3459584"/>
                <a:gd name="connsiteY1" fmla="*/ 1036401 h 4846365"/>
                <a:gd name="connsiteX2" fmla="*/ 3459584 w 3459584"/>
                <a:gd name="connsiteY2" fmla="*/ 3809962 h 4846365"/>
                <a:gd name="connsiteX3" fmla="*/ 2423182 w 3459584"/>
                <a:gd name="connsiteY3" fmla="*/ 4846365 h 4846365"/>
                <a:gd name="connsiteX4" fmla="*/ 0 w 3459584"/>
                <a:gd name="connsiteY4" fmla="*/ 2423182 h 4846365"/>
                <a:gd name="connsiteX5" fmla="*/ 2423182 w 3459584"/>
                <a:gd name="connsiteY5" fmla="*/ 0 h 484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584" h="4846365">
                  <a:moveTo>
                    <a:pt x="2423182" y="0"/>
                  </a:moveTo>
                  <a:lnTo>
                    <a:pt x="3459584" y="1036401"/>
                  </a:lnTo>
                  <a:lnTo>
                    <a:pt x="3459584" y="3809962"/>
                  </a:lnTo>
                  <a:lnTo>
                    <a:pt x="2423182" y="4846365"/>
                  </a:lnTo>
                  <a:lnTo>
                    <a:pt x="0" y="2423182"/>
                  </a:lnTo>
                  <a:lnTo>
                    <a:pt x="2423182" y="0"/>
                  </a:lnTo>
                  <a:close/>
                </a:path>
              </a:pathLst>
            </a:cu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16" name="Freeform 15">
              <a:extLst>
                <a:ext uri="{FF2B5EF4-FFF2-40B4-BE49-F238E27FC236}">
                  <a16:creationId xmlns:a16="http://schemas.microsoft.com/office/drawing/2014/main" id="{CF6A75CD-2337-3075-C78B-ED50559FB37B}"/>
                </a:ext>
              </a:extLst>
            </p:cNvPr>
            <p:cNvSpPr/>
            <p:nvPr userDrawn="1"/>
          </p:nvSpPr>
          <p:spPr bwMode="gray">
            <a:xfrm>
              <a:off x="4754689" y="1"/>
              <a:ext cx="6400909" cy="3977727"/>
            </a:xfrm>
            <a:custGeom>
              <a:avLst/>
              <a:gdLst>
                <a:gd name="connsiteX0" fmla="*/ 0 w 6400909"/>
                <a:gd name="connsiteY0" fmla="*/ 0 h 3977727"/>
                <a:gd name="connsiteX1" fmla="*/ 4846365 w 6400909"/>
                <a:gd name="connsiteY1" fmla="*/ 0 h 3977727"/>
                <a:gd name="connsiteX2" fmla="*/ 6400909 w 6400909"/>
                <a:gd name="connsiteY2" fmla="*/ 1554545 h 3977727"/>
                <a:gd name="connsiteX3" fmla="*/ 3977727 w 6400909"/>
                <a:gd name="connsiteY3" fmla="*/ 3977727 h 3977727"/>
                <a:gd name="connsiteX4" fmla="*/ 0 w 6400909"/>
                <a:gd name="connsiteY4" fmla="*/ 0 h 3977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909" h="3977727">
                  <a:moveTo>
                    <a:pt x="0" y="0"/>
                  </a:moveTo>
                  <a:lnTo>
                    <a:pt x="4846365" y="0"/>
                  </a:lnTo>
                  <a:lnTo>
                    <a:pt x="6400909" y="1554545"/>
                  </a:lnTo>
                  <a:lnTo>
                    <a:pt x="3977727" y="3977727"/>
                  </a:lnTo>
                  <a:lnTo>
                    <a:pt x="0" y="0"/>
                  </a:ln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19" name="Freeform 18">
              <a:extLst>
                <a:ext uri="{FF2B5EF4-FFF2-40B4-BE49-F238E27FC236}">
                  <a16:creationId xmlns:a16="http://schemas.microsoft.com/office/drawing/2014/main" id="{24A3292B-F5B3-991A-B6D0-2A118D71B0FD}"/>
                </a:ext>
              </a:extLst>
            </p:cNvPr>
            <p:cNvSpPr/>
            <p:nvPr userDrawn="1"/>
          </p:nvSpPr>
          <p:spPr bwMode="gray">
            <a:xfrm>
              <a:off x="11155598" y="518144"/>
              <a:ext cx="1036402" cy="2072803"/>
            </a:xfrm>
            <a:custGeom>
              <a:avLst/>
              <a:gdLst>
                <a:gd name="connsiteX0" fmla="*/ 1036402 w 1036402"/>
                <a:gd name="connsiteY0" fmla="*/ 0 h 2072803"/>
                <a:gd name="connsiteX1" fmla="*/ 1036402 w 1036402"/>
                <a:gd name="connsiteY1" fmla="*/ 2072803 h 2072803"/>
                <a:gd name="connsiteX2" fmla="*/ 0 w 1036402"/>
                <a:gd name="connsiteY2" fmla="*/ 1036402 h 2072803"/>
                <a:gd name="connsiteX3" fmla="*/ 1036402 w 1036402"/>
                <a:gd name="connsiteY3" fmla="*/ 0 h 2072803"/>
              </a:gdLst>
              <a:ahLst/>
              <a:cxnLst>
                <a:cxn ang="0">
                  <a:pos x="connsiteX0" y="connsiteY0"/>
                </a:cxn>
                <a:cxn ang="0">
                  <a:pos x="connsiteX1" y="connsiteY1"/>
                </a:cxn>
                <a:cxn ang="0">
                  <a:pos x="connsiteX2" y="connsiteY2"/>
                </a:cxn>
                <a:cxn ang="0">
                  <a:pos x="connsiteX3" y="connsiteY3"/>
                </a:cxn>
              </a:cxnLst>
              <a:rect l="l" t="t" r="r" b="b"/>
              <a:pathLst>
                <a:path w="1036402" h="2072803">
                  <a:moveTo>
                    <a:pt x="1036402" y="0"/>
                  </a:moveTo>
                  <a:lnTo>
                    <a:pt x="1036402" y="2072803"/>
                  </a:lnTo>
                  <a:lnTo>
                    <a:pt x="0" y="1036402"/>
                  </a:lnTo>
                  <a:lnTo>
                    <a:pt x="1036402" y="0"/>
                  </a:ln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20" name="Freeform 19">
              <a:extLst>
                <a:ext uri="{FF2B5EF4-FFF2-40B4-BE49-F238E27FC236}">
                  <a16:creationId xmlns:a16="http://schemas.microsoft.com/office/drawing/2014/main" id="{38ECC26C-8BA2-2452-6A66-8C7C55497028}"/>
                </a:ext>
              </a:extLst>
            </p:cNvPr>
            <p:cNvSpPr/>
            <p:nvPr userDrawn="1"/>
          </p:nvSpPr>
          <p:spPr bwMode="gray">
            <a:xfrm>
              <a:off x="5852146" y="3977728"/>
              <a:ext cx="5303453" cy="2880272"/>
            </a:xfrm>
            <a:custGeom>
              <a:avLst/>
              <a:gdLst>
                <a:gd name="connsiteX0" fmla="*/ 2880272 w 5303453"/>
                <a:gd name="connsiteY0" fmla="*/ 0 h 2880272"/>
                <a:gd name="connsiteX1" fmla="*/ 5303453 w 5303453"/>
                <a:gd name="connsiteY1" fmla="*/ 2423182 h 2880272"/>
                <a:gd name="connsiteX2" fmla="*/ 5303453 w 5303453"/>
                <a:gd name="connsiteY2" fmla="*/ 2423183 h 2880272"/>
                <a:gd name="connsiteX3" fmla="*/ 5303453 w 5303453"/>
                <a:gd name="connsiteY3" fmla="*/ 2423183 h 2880272"/>
                <a:gd name="connsiteX4" fmla="*/ 4846365 w 5303453"/>
                <a:gd name="connsiteY4" fmla="*/ 2880272 h 2880272"/>
                <a:gd name="connsiteX5" fmla="*/ 0 w 5303453"/>
                <a:gd name="connsiteY5" fmla="*/ 2880272 h 2880272"/>
                <a:gd name="connsiteX6" fmla="*/ 2880272 w 5303453"/>
                <a:gd name="connsiteY6" fmla="*/ 0 h 2880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3453" h="2880272">
                  <a:moveTo>
                    <a:pt x="2880272" y="0"/>
                  </a:moveTo>
                  <a:lnTo>
                    <a:pt x="5303453" y="2423182"/>
                  </a:lnTo>
                  <a:lnTo>
                    <a:pt x="5303453" y="2423183"/>
                  </a:lnTo>
                  <a:lnTo>
                    <a:pt x="5303453" y="2423183"/>
                  </a:lnTo>
                  <a:lnTo>
                    <a:pt x="4846365" y="2880272"/>
                  </a:lnTo>
                  <a:lnTo>
                    <a:pt x="0" y="2880272"/>
                  </a:lnTo>
                  <a:lnTo>
                    <a:pt x="2880272" y="0"/>
                  </a:ln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sp>
          <p:nvSpPr>
            <p:cNvPr id="21" name="Freeform 20">
              <a:extLst>
                <a:ext uri="{FF2B5EF4-FFF2-40B4-BE49-F238E27FC236}">
                  <a16:creationId xmlns:a16="http://schemas.microsoft.com/office/drawing/2014/main" id="{9A210F55-E6BA-FECB-41DD-81E99D195EE8}"/>
                </a:ext>
              </a:extLst>
            </p:cNvPr>
            <p:cNvSpPr/>
            <p:nvPr userDrawn="1"/>
          </p:nvSpPr>
          <p:spPr bwMode="gray">
            <a:xfrm>
              <a:off x="11155598" y="5364508"/>
              <a:ext cx="1036402" cy="1493492"/>
            </a:xfrm>
            <a:custGeom>
              <a:avLst/>
              <a:gdLst>
                <a:gd name="connsiteX0" fmla="*/ 1036402 w 1036402"/>
                <a:gd name="connsiteY0" fmla="*/ 0 h 1493492"/>
                <a:gd name="connsiteX1" fmla="*/ 1036402 w 1036402"/>
                <a:gd name="connsiteY1" fmla="*/ 1493492 h 1493492"/>
                <a:gd name="connsiteX2" fmla="*/ 457089 w 1036402"/>
                <a:gd name="connsiteY2" fmla="*/ 1493492 h 1493492"/>
                <a:gd name="connsiteX3" fmla="*/ 0 w 1036402"/>
                <a:gd name="connsiteY3" fmla="*/ 1036403 h 1493492"/>
                <a:gd name="connsiteX4" fmla="*/ 1 w 1036402"/>
                <a:gd name="connsiteY4" fmla="*/ 1036403 h 1493492"/>
                <a:gd name="connsiteX5" fmla="*/ 0 w 1036402"/>
                <a:gd name="connsiteY5" fmla="*/ 1036402 h 1493492"/>
                <a:gd name="connsiteX6" fmla="*/ 1036402 w 1036402"/>
                <a:gd name="connsiteY6" fmla="*/ 0 h 149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6402" h="1493492">
                  <a:moveTo>
                    <a:pt x="1036402" y="0"/>
                  </a:moveTo>
                  <a:lnTo>
                    <a:pt x="1036402" y="1493492"/>
                  </a:lnTo>
                  <a:lnTo>
                    <a:pt x="457089" y="1493492"/>
                  </a:lnTo>
                  <a:lnTo>
                    <a:pt x="0" y="1036403"/>
                  </a:lnTo>
                  <a:lnTo>
                    <a:pt x="1" y="1036403"/>
                  </a:lnTo>
                  <a:lnTo>
                    <a:pt x="0" y="1036402"/>
                  </a:lnTo>
                  <a:lnTo>
                    <a:pt x="1036402" y="0"/>
                  </a:ln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noProof="0">
                <a:solidFill>
                  <a:schemeClr val="tx1"/>
                </a:solidFill>
              </a:endParaRPr>
            </a:p>
          </p:txBody>
        </p:sp>
      </p:grpSp>
      <p:sp>
        <p:nvSpPr>
          <p:cNvPr id="5" name="Foliennummernplatzhalter 5">
            <a:extLst>
              <a:ext uri="{FF2B5EF4-FFF2-40B4-BE49-F238E27FC236}">
                <a16:creationId xmlns:a16="http://schemas.microsoft.com/office/drawing/2014/main" id="{EE38B275-6ADE-4648-14B5-70AB4E729657}"/>
              </a:ext>
            </a:extLst>
          </p:cNvPr>
          <p:cNvSpPr>
            <a:spLocks noGrp="1"/>
          </p:cNvSpPr>
          <p:nvPr>
            <p:ph type="sldNum" sz="quarter" idx="12"/>
          </p:nvPr>
        </p:nvSpPr>
        <p:spPr bwMode="gray">
          <a:xfrm>
            <a:off x="11712575" y="6453352"/>
            <a:ext cx="479425" cy="404648"/>
          </a:xfrm>
        </p:spPr>
        <p:txBody>
          <a:bodyPr/>
          <a:lstStyle/>
          <a:p>
            <a:fld id="{8FF9B0DE-3FEB-4AA0-B465-B80EF7C1333D}" type="slidenum">
              <a:rPr lang="en-US" smtClean="0"/>
              <a:t>‹N°›</a:t>
            </a:fld>
            <a:endParaRPr lang="en-US"/>
          </a:p>
        </p:txBody>
      </p:sp>
    </p:spTree>
    <p:extLst>
      <p:ext uri="{BB962C8B-B14F-4D97-AF65-F5344CB8AC3E}">
        <p14:creationId xmlns:p14="http://schemas.microsoft.com/office/powerpoint/2010/main" val="3574778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without picture">
    <p:bg>
      <p:bgPr>
        <a:solidFill>
          <a:schemeClr val="bg1"/>
        </a:solidFill>
        <a:effectLst/>
      </p:bgPr>
    </p:bg>
    <p:spTree>
      <p:nvGrpSpPr>
        <p:cNvPr id="1" name=""/>
        <p:cNvGrpSpPr/>
        <p:nvPr/>
      </p:nvGrpSpPr>
      <p:grpSpPr>
        <a:xfrm>
          <a:off x="0" y="0"/>
          <a:ext cx="0" cy="0"/>
          <a:chOff x="0" y="0"/>
          <a:chExt cx="0" cy="0"/>
        </a:xfrm>
      </p:grpSpPr>
      <p:sp>
        <p:nvSpPr>
          <p:cNvPr id="11" name="Foliennummernplatzhalter 5">
            <a:extLst>
              <a:ext uri="{FF2B5EF4-FFF2-40B4-BE49-F238E27FC236}">
                <a16:creationId xmlns:a16="http://schemas.microsoft.com/office/drawing/2014/main" id="{BA1332E4-F12F-4F31-9613-9185ADB2FA06}"/>
              </a:ext>
            </a:extLst>
          </p:cNvPr>
          <p:cNvSpPr>
            <a:spLocks noGrp="1"/>
          </p:cNvSpPr>
          <p:nvPr>
            <p:ph type="sldNum" sz="quarter" idx="12"/>
          </p:nvPr>
        </p:nvSpPr>
        <p:spPr bwMode="gray">
          <a:xfrm>
            <a:off x="11712575" y="6453352"/>
            <a:ext cx="479425" cy="404648"/>
          </a:xfrm>
        </p:spPr>
        <p:txBody>
          <a:bodyPr/>
          <a:lstStyle/>
          <a:p>
            <a:fld id="{8FF9B0DE-3FEB-4AA0-B465-B80EF7C1333D}" type="slidenum">
              <a:rPr lang="en-US" smtClean="0"/>
              <a:t>‹N°›</a:t>
            </a:fld>
            <a:endParaRPr lang="en-US"/>
          </a:p>
        </p:txBody>
      </p:sp>
      <p:sp>
        <p:nvSpPr>
          <p:cNvPr id="48" name="Text Placeholder 47">
            <a:extLst>
              <a:ext uri="{FF2B5EF4-FFF2-40B4-BE49-F238E27FC236}">
                <a16:creationId xmlns:a16="http://schemas.microsoft.com/office/drawing/2014/main" id="{BDFE627B-B834-14F5-8878-795728D0C3B0}"/>
              </a:ext>
            </a:extLst>
          </p:cNvPr>
          <p:cNvSpPr>
            <a:spLocks noGrp="1"/>
          </p:cNvSpPr>
          <p:nvPr>
            <p:ph type="body" sz="quarter" idx="14" hasCustomPrompt="1"/>
          </p:nvPr>
        </p:nvSpPr>
        <p:spPr>
          <a:xfrm>
            <a:off x="479426" y="1557338"/>
            <a:ext cx="4977158" cy="4464050"/>
          </a:xfrm>
        </p:spPr>
        <p:txBody>
          <a:bodyPr rIns="0" anchor="ctr"/>
          <a:lstStyle>
            <a:lvl1pPr>
              <a:lnSpc>
                <a:spcPct val="80000"/>
              </a:lnSpc>
              <a:defRPr sz="4800"/>
            </a:lvl1pPr>
          </a:lstStyle>
          <a:p>
            <a:pPr lvl="0"/>
            <a:r>
              <a:rPr lang="en-US"/>
              <a:t>Place your divider title here</a:t>
            </a:r>
          </a:p>
        </p:txBody>
      </p:sp>
      <p:grpSp>
        <p:nvGrpSpPr>
          <p:cNvPr id="2" name="Group 1">
            <a:extLst>
              <a:ext uri="{FF2B5EF4-FFF2-40B4-BE49-F238E27FC236}">
                <a16:creationId xmlns:a16="http://schemas.microsoft.com/office/drawing/2014/main" id="{CA2D8D4E-6CC5-BD24-191D-F2262364C952}"/>
              </a:ext>
            </a:extLst>
          </p:cNvPr>
          <p:cNvGrpSpPr/>
          <p:nvPr userDrawn="1"/>
        </p:nvGrpSpPr>
        <p:grpSpPr>
          <a:xfrm flipV="1">
            <a:off x="4754689" y="1"/>
            <a:ext cx="7437311" cy="6857999"/>
            <a:chOff x="4754689" y="1"/>
            <a:chExt cx="7437311" cy="6857999"/>
          </a:xfrm>
        </p:grpSpPr>
        <p:sp>
          <p:nvSpPr>
            <p:cNvPr id="7" name="Freeform 6">
              <a:extLst>
                <a:ext uri="{FF2B5EF4-FFF2-40B4-BE49-F238E27FC236}">
                  <a16:creationId xmlns:a16="http://schemas.microsoft.com/office/drawing/2014/main" id="{CB502D43-48FB-81A1-1942-922C80DC6391}"/>
                </a:ext>
              </a:extLst>
            </p:cNvPr>
            <p:cNvSpPr/>
            <p:nvPr userDrawn="1"/>
          </p:nvSpPr>
          <p:spPr bwMode="gray">
            <a:xfrm>
              <a:off x="8732416" y="1554546"/>
              <a:ext cx="3459584" cy="4846365"/>
            </a:xfrm>
            <a:custGeom>
              <a:avLst/>
              <a:gdLst>
                <a:gd name="connsiteX0" fmla="*/ 2423182 w 3459584"/>
                <a:gd name="connsiteY0" fmla="*/ 0 h 4846365"/>
                <a:gd name="connsiteX1" fmla="*/ 3459584 w 3459584"/>
                <a:gd name="connsiteY1" fmla="*/ 1036401 h 4846365"/>
                <a:gd name="connsiteX2" fmla="*/ 3459584 w 3459584"/>
                <a:gd name="connsiteY2" fmla="*/ 3809962 h 4846365"/>
                <a:gd name="connsiteX3" fmla="*/ 2423182 w 3459584"/>
                <a:gd name="connsiteY3" fmla="*/ 4846365 h 4846365"/>
                <a:gd name="connsiteX4" fmla="*/ 0 w 3459584"/>
                <a:gd name="connsiteY4" fmla="*/ 2423182 h 4846365"/>
                <a:gd name="connsiteX5" fmla="*/ 2423182 w 3459584"/>
                <a:gd name="connsiteY5" fmla="*/ 0 h 4846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59584" h="4846365">
                  <a:moveTo>
                    <a:pt x="2423182" y="0"/>
                  </a:moveTo>
                  <a:lnTo>
                    <a:pt x="3459584" y="1036401"/>
                  </a:lnTo>
                  <a:lnTo>
                    <a:pt x="3459584" y="3809962"/>
                  </a:lnTo>
                  <a:lnTo>
                    <a:pt x="2423182" y="4846365"/>
                  </a:lnTo>
                  <a:lnTo>
                    <a:pt x="0" y="2423182"/>
                  </a:lnTo>
                  <a:lnTo>
                    <a:pt x="2423182" y="0"/>
                  </a:lnTo>
                  <a:close/>
                </a:path>
              </a:pathLst>
            </a:cu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solidFill>
                  <a:schemeClr val="tx1"/>
                </a:solidFill>
              </a:endParaRPr>
            </a:p>
          </p:txBody>
        </p:sp>
        <p:sp>
          <p:nvSpPr>
            <p:cNvPr id="8" name="Freeform 7">
              <a:extLst>
                <a:ext uri="{FF2B5EF4-FFF2-40B4-BE49-F238E27FC236}">
                  <a16:creationId xmlns:a16="http://schemas.microsoft.com/office/drawing/2014/main" id="{08BB49E8-5810-46F8-6C94-A377FE2CF8D2}"/>
                </a:ext>
              </a:extLst>
            </p:cNvPr>
            <p:cNvSpPr/>
            <p:nvPr userDrawn="1"/>
          </p:nvSpPr>
          <p:spPr bwMode="gray">
            <a:xfrm>
              <a:off x="4754689" y="1"/>
              <a:ext cx="6400909" cy="3977727"/>
            </a:xfrm>
            <a:custGeom>
              <a:avLst/>
              <a:gdLst>
                <a:gd name="connsiteX0" fmla="*/ 0 w 6400909"/>
                <a:gd name="connsiteY0" fmla="*/ 0 h 3977727"/>
                <a:gd name="connsiteX1" fmla="*/ 4846365 w 6400909"/>
                <a:gd name="connsiteY1" fmla="*/ 0 h 3977727"/>
                <a:gd name="connsiteX2" fmla="*/ 6400909 w 6400909"/>
                <a:gd name="connsiteY2" fmla="*/ 1554545 h 3977727"/>
                <a:gd name="connsiteX3" fmla="*/ 3977727 w 6400909"/>
                <a:gd name="connsiteY3" fmla="*/ 3977727 h 3977727"/>
                <a:gd name="connsiteX4" fmla="*/ 0 w 6400909"/>
                <a:gd name="connsiteY4" fmla="*/ 0 h 397772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909" h="3977727">
                  <a:moveTo>
                    <a:pt x="0" y="0"/>
                  </a:moveTo>
                  <a:lnTo>
                    <a:pt x="4846365" y="0"/>
                  </a:lnTo>
                  <a:lnTo>
                    <a:pt x="6400909" y="1554545"/>
                  </a:lnTo>
                  <a:lnTo>
                    <a:pt x="3977727" y="3977727"/>
                  </a:lnTo>
                  <a:lnTo>
                    <a:pt x="0" y="0"/>
                  </a:ln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solidFill>
                  <a:schemeClr val="tx1"/>
                </a:solidFill>
              </a:endParaRPr>
            </a:p>
          </p:txBody>
        </p:sp>
        <p:sp>
          <p:nvSpPr>
            <p:cNvPr id="9" name="Freeform 8">
              <a:extLst>
                <a:ext uri="{FF2B5EF4-FFF2-40B4-BE49-F238E27FC236}">
                  <a16:creationId xmlns:a16="http://schemas.microsoft.com/office/drawing/2014/main" id="{35850BAE-B88F-7D67-8CB4-852AD1A878C1}"/>
                </a:ext>
              </a:extLst>
            </p:cNvPr>
            <p:cNvSpPr/>
            <p:nvPr userDrawn="1"/>
          </p:nvSpPr>
          <p:spPr bwMode="gray">
            <a:xfrm>
              <a:off x="11155598" y="518144"/>
              <a:ext cx="1036402" cy="2072803"/>
            </a:xfrm>
            <a:custGeom>
              <a:avLst/>
              <a:gdLst>
                <a:gd name="connsiteX0" fmla="*/ 1036402 w 1036402"/>
                <a:gd name="connsiteY0" fmla="*/ 0 h 2072803"/>
                <a:gd name="connsiteX1" fmla="*/ 1036402 w 1036402"/>
                <a:gd name="connsiteY1" fmla="*/ 2072803 h 2072803"/>
                <a:gd name="connsiteX2" fmla="*/ 0 w 1036402"/>
                <a:gd name="connsiteY2" fmla="*/ 1036402 h 2072803"/>
                <a:gd name="connsiteX3" fmla="*/ 1036402 w 1036402"/>
                <a:gd name="connsiteY3" fmla="*/ 0 h 2072803"/>
              </a:gdLst>
              <a:ahLst/>
              <a:cxnLst>
                <a:cxn ang="0">
                  <a:pos x="connsiteX0" y="connsiteY0"/>
                </a:cxn>
                <a:cxn ang="0">
                  <a:pos x="connsiteX1" y="connsiteY1"/>
                </a:cxn>
                <a:cxn ang="0">
                  <a:pos x="connsiteX2" y="connsiteY2"/>
                </a:cxn>
                <a:cxn ang="0">
                  <a:pos x="connsiteX3" y="connsiteY3"/>
                </a:cxn>
              </a:cxnLst>
              <a:rect l="l" t="t" r="r" b="b"/>
              <a:pathLst>
                <a:path w="1036402" h="2072803">
                  <a:moveTo>
                    <a:pt x="1036402" y="0"/>
                  </a:moveTo>
                  <a:lnTo>
                    <a:pt x="1036402" y="2072803"/>
                  </a:lnTo>
                  <a:lnTo>
                    <a:pt x="0" y="1036402"/>
                  </a:lnTo>
                  <a:lnTo>
                    <a:pt x="1036402" y="0"/>
                  </a:ln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solidFill>
                  <a:schemeClr val="tx1"/>
                </a:solidFill>
              </a:endParaRPr>
            </a:p>
          </p:txBody>
        </p:sp>
        <p:sp>
          <p:nvSpPr>
            <p:cNvPr id="10" name="Freeform 9">
              <a:extLst>
                <a:ext uri="{FF2B5EF4-FFF2-40B4-BE49-F238E27FC236}">
                  <a16:creationId xmlns:a16="http://schemas.microsoft.com/office/drawing/2014/main" id="{877880F8-8ACE-47D8-B315-4A1E0BE7E229}"/>
                </a:ext>
              </a:extLst>
            </p:cNvPr>
            <p:cNvSpPr/>
            <p:nvPr userDrawn="1"/>
          </p:nvSpPr>
          <p:spPr bwMode="gray">
            <a:xfrm>
              <a:off x="5852146" y="3977728"/>
              <a:ext cx="5303453" cy="2880272"/>
            </a:xfrm>
            <a:custGeom>
              <a:avLst/>
              <a:gdLst>
                <a:gd name="connsiteX0" fmla="*/ 2880272 w 5303453"/>
                <a:gd name="connsiteY0" fmla="*/ 0 h 2880272"/>
                <a:gd name="connsiteX1" fmla="*/ 5303453 w 5303453"/>
                <a:gd name="connsiteY1" fmla="*/ 2423182 h 2880272"/>
                <a:gd name="connsiteX2" fmla="*/ 5303453 w 5303453"/>
                <a:gd name="connsiteY2" fmla="*/ 2423183 h 2880272"/>
                <a:gd name="connsiteX3" fmla="*/ 5303453 w 5303453"/>
                <a:gd name="connsiteY3" fmla="*/ 2423183 h 2880272"/>
                <a:gd name="connsiteX4" fmla="*/ 4846365 w 5303453"/>
                <a:gd name="connsiteY4" fmla="*/ 2880272 h 2880272"/>
                <a:gd name="connsiteX5" fmla="*/ 0 w 5303453"/>
                <a:gd name="connsiteY5" fmla="*/ 2880272 h 2880272"/>
                <a:gd name="connsiteX6" fmla="*/ 2880272 w 5303453"/>
                <a:gd name="connsiteY6" fmla="*/ 0 h 2880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03453" h="2880272">
                  <a:moveTo>
                    <a:pt x="2880272" y="0"/>
                  </a:moveTo>
                  <a:lnTo>
                    <a:pt x="5303453" y="2423182"/>
                  </a:lnTo>
                  <a:lnTo>
                    <a:pt x="5303453" y="2423183"/>
                  </a:lnTo>
                  <a:lnTo>
                    <a:pt x="5303453" y="2423183"/>
                  </a:lnTo>
                  <a:lnTo>
                    <a:pt x="4846365" y="2880272"/>
                  </a:lnTo>
                  <a:lnTo>
                    <a:pt x="0" y="2880272"/>
                  </a:lnTo>
                  <a:lnTo>
                    <a:pt x="2880272" y="0"/>
                  </a:lnTo>
                  <a:close/>
                </a:path>
              </a:pathLst>
            </a:cu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solidFill>
                  <a:schemeClr val="tx1"/>
                </a:solidFill>
              </a:endParaRPr>
            </a:p>
          </p:txBody>
        </p:sp>
        <p:sp>
          <p:nvSpPr>
            <p:cNvPr id="12" name="Freeform 11">
              <a:extLst>
                <a:ext uri="{FF2B5EF4-FFF2-40B4-BE49-F238E27FC236}">
                  <a16:creationId xmlns:a16="http://schemas.microsoft.com/office/drawing/2014/main" id="{4895CB59-D6BA-8061-1F63-160A8A6EF975}"/>
                </a:ext>
              </a:extLst>
            </p:cNvPr>
            <p:cNvSpPr/>
            <p:nvPr userDrawn="1"/>
          </p:nvSpPr>
          <p:spPr bwMode="gray">
            <a:xfrm>
              <a:off x="11155598" y="5364508"/>
              <a:ext cx="1036402" cy="1493492"/>
            </a:xfrm>
            <a:custGeom>
              <a:avLst/>
              <a:gdLst>
                <a:gd name="connsiteX0" fmla="*/ 1036402 w 1036402"/>
                <a:gd name="connsiteY0" fmla="*/ 0 h 1493492"/>
                <a:gd name="connsiteX1" fmla="*/ 1036402 w 1036402"/>
                <a:gd name="connsiteY1" fmla="*/ 1493492 h 1493492"/>
                <a:gd name="connsiteX2" fmla="*/ 457089 w 1036402"/>
                <a:gd name="connsiteY2" fmla="*/ 1493492 h 1493492"/>
                <a:gd name="connsiteX3" fmla="*/ 0 w 1036402"/>
                <a:gd name="connsiteY3" fmla="*/ 1036403 h 1493492"/>
                <a:gd name="connsiteX4" fmla="*/ 1 w 1036402"/>
                <a:gd name="connsiteY4" fmla="*/ 1036403 h 1493492"/>
                <a:gd name="connsiteX5" fmla="*/ 0 w 1036402"/>
                <a:gd name="connsiteY5" fmla="*/ 1036402 h 1493492"/>
                <a:gd name="connsiteX6" fmla="*/ 1036402 w 1036402"/>
                <a:gd name="connsiteY6" fmla="*/ 0 h 1493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36402" h="1493492">
                  <a:moveTo>
                    <a:pt x="1036402" y="0"/>
                  </a:moveTo>
                  <a:lnTo>
                    <a:pt x="1036402" y="1493492"/>
                  </a:lnTo>
                  <a:lnTo>
                    <a:pt x="457089" y="1493492"/>
                  </a:lnTo>
                  <a:lnTo>
                    <a:pt x="0" y="1036403"/>
                  </a:lnTo>
                  <a:lnTo>
                    <a:pt x="1" y="1036403"/>
                  </a:lnTo>
                  <a:lnTo>
                    <a:pt x="0" y="1036402"/>
                  </a:lnTo>
                  <a:lnTo>
                    <a:pt x="1036402" y="0"/>
                  </a:lnTo>
                  <a:close/>
                </a:path>
              </a:pathLst>
            </a:cu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600">
                <a:solidFill>
                  <a:schemeClr val="tx1"/>
                </a:solidFill>
              </a:endParaRPr>
            </a:p>
          </p:txBody>
        </p:sp>
      </p:grpSp>
      <p:pic>
        <p:nvPicPr>
          <p:cNvPr id="4" name="Image 3" descr="Une image contenant Graphique, Police, graphisme, capture d’écran&#10;&#10;Le contenu généré par l’IA peut être incorrect.">
            <a:extLst>
              <a:ext uri="{FF2B5EF4-FFF2-40B4-BE49-F238E27FC236}">
                <a16:creationId xmlns:a16="http://schemas.microsoft.com/office/drawing/2014/main" id="{F955D4AA-FFC1-06DC-9388-7435D5D2116D}"/>
              </a:ext>
            </a:extLst>
          </p:cNvPr>
          <p:cNvPicPr>
            <a:picLocks noChangeAspect="1"/>
          </p:cNvPicPr>
          <p:nvPr userDrawn="1"/>
        </p:nvPicPr>
        <p:blipFill>
          <a:blip r:embed="rId2"/>
          <a:stretch>
            <a:fillRect/>
          </a:stretch>
        </p:blipFill>
        <p:spPr>
          <a:xfrm>
            <a:off x="479427" y="402498"/>
            <a:ext cx="2931688" cy="420466"/>
          </a:xfrm>
          <a:prstGeom prst="rect">
            <a:avLst/>
          </a:prstGeom>
        </p:spPr>
      </p:pic>
    </p:spTree>
    <p:extLst>
      <p:ext uri="{BB962C8B-B14F-4D97-AF65-F5344CB8AC3E}">
        <p14:creationId xmlns:p14="http://schemas.microsoft.com/office/powerpoint/2010/main" val="3889754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1"/>
            </p:custDataLst>
            <p:extLst>
              <p:ext uri="{D42A27DB-BD31-4B8C-83A1-F6EECF244321}">
                <p14:modId xmlns:p14="http://schemas.microsoft.com/office/powerpoint/2010/main" val="6444246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3" name="Objek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el 1"/>
          <p:cNvSpPr>
            <a:spLocks noGrp="1"/>
          </p:cNvSpPr>
          <p:nvPr>
            <p:ph type="title" hasCustomPrompt="1"/>
          </p:nvPr>
        </p:nvSpPr>
        <p:spPr bwMode="gray"/>
        <p:txBody>
          <a:bodyPr/>
          <a:lstStyle>
            <a:lvl1pPr>
              <a:spcBef>
                <a:spcPts val="0"/>
              </a:spcBef>
              <a:spcAft>
                <a:spcPts val="600"/>
              </a:spcAft>
              <a:defRPr sz="1600" b="0"/>
            </a:lvl1pPr>
          </a:lstStyle>
          <a:p>
            <a:r>
              <a:rPr lang="en-US" noProof="0"/>
              <a:t>Headline</a:t>
            </a:r>
          </a:p>
        </p:txBody>
      </p:sp>
      <p:sp>
        <p:nvSpPr>
          <p:cNvPr id="5" name="Foliennummernplatzhalter 4"/>
          <p:cNvSpPr>
            <a:spLocks noGrp="1"/>
          </p:cNvSpPr>
          <p:nvPr>
            <p:ph type="sldNum" sz="quarter" idx="12"/>
          </p:nvPr>
        </p:nvSpPr>
        <p:spPr bwMode="gray"/>
        <p:txBody>
          <a:bodyPr/>
          <a:lstStyle>
            <a:lvl1pPr>
              <a:spcBef>
                <a:spcPts val="0"/>
              </a:spcBef>
              <a:spcAft>
                <a:spcPts val="600"/>
              </a:spcAft>
              <a:defRPr/>
            </a:lvl1pPr>
          </a:lstStyle>
          <a:p>
            <a:fld id="{8FF9B0DE-3FEB-4AA0-B465-B80EF7C1333D}" type="slidenum">
              <a:rPr lang="en-US" noProof="0" smtClean="0"/>
              <a:pPr/>
              <a:t>‹N°›</a:t>
            </a:fld>
            <a:endParaRPr lang="en-US" noProof="0"/>
          </a:p>
        </p:txBody>
      </p:sp>
      <p:sp>
        <p:nvSpPr>
          <p:cNvPr id="6" name="Textplatzhalter 15"/>
          <p:cNvSpPr>
            <a:spLocks noGrp="1"/>
          </p:cNvSpPr>
          <p:nvPr>
            <p:ph type="body" sz="quarter" idx="16" hasCustomPrompt="1"/>
          </p:nvPr>
        </p:nvSpPr>
        <p:spPr>
          <a:xfrm>
            <a:off x="479424" y="6164263"/>
            <a:ext cx="11233149" cy="288925"/>
          </a:xfrm>
        </p:spPr>
        <p:txBody>
          <a:bodyPr anchor="b"/>
          <a:lstStyle>
            <a:lvl1pPr marL="0" indent="0">
              <a:spcBef>
                <a:spcPts val="0"/>
              </a:spcBef>
              <a:spcAft>
                <a:spcPts val="0"/>
              </a:spcAft>
              <a:buFont typeface="Arial" panose="020B0604020202020204" pitchFamily="34" charset="0"/>
              <a:buNone/>
              <a:defRPr sz="1100" b="0">
                <a:solidFill>
                  <a:schemeClr val="tx1">
                    <a:lumMod val="50000"/>
                    <a:lumOff val="50000"/>
                  </a:schemeClr>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noProof="0"/>
              <a:t>Source / Question / Sample</a:t>
            </a:r>
          </a:p>
        </p:txBody>
      </p:sp>
      <p:pic>
        <p:nvPicPr>
          <p:cNvPr id="4" name="Image 3">
            <a:extLst>
              <a:ext uri="{FF2B5EF4-FFF2-40B4-BE49-F238E27FC236}">
                <a16:creationId xmlns:a16="http://schemas.microsoft.com/office/drawing/2014/main" id="{9C2E24E3-2844-A7D1-CEB0-8D2507AEA6D9}"/>
              </a:ext>
            </a:extLst>
          </p:cNvPr>
          <p:cNvPicPr>
            <a:picLocks noChangeAspect="1"/>
          </p:cNvPicPr>
          <p:nvPr userDrawn="1"/>
        </p:nvPicPr>
        <p:blipFill>
          <a:blip r:embed="rId5"/>
          <a:stretch>
            <a:fillRect/>
          </a:stretch>
        </p:blipFill>
        <p:spPr>
          <a:xfrm>
            <a:off x="10477470" y="770608"/>
            <a:ext cx="1262400" cy="432489"/>
          </a:xfrm>
          <a:prstGeom prst="rect">
            <a:avLst/>
          </a:prstGeom>
        </p:spPr>
      </p:pic>
    </p:spTree>
    <p:extLst>
      <p:ext uri="{BB962C8B-B14F-4D97-AF65-F5344CB8AC3E}">
        <p14:creationId xmlns:p14="http://schemas.microsoft.com/office/powerpoint/2010/main" val="2538990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nly Title + Sous-Titre">
    <p:spTree>
      <p:nvGrpSpPr>
        <p:cNvPr id="1" name=""/>
        <p:cNvGrpSpPr/>
        <p:nvPr/>
      </p:nvGrpSpPr>
      <p:grpSpPr>
        <a:xfrm>
          <a:off x="0" y="0"/>
          <a:ext cx="0" cy="0"/>
          <a:chOff x="0" y="0"/>
          <a:chExt cx="0" cy="0"/>
        </a:xfrm>
      </p:grpSpPr>
      <p:graphicFrame>
        <p:nvGraphicFramePr>
          <p:cNvPr id="3" name="Objekt 2" hidden="1"/>
          <p:cNvGraphicFramePr>
            <a:graphicFrameLocks noChangeAspect="1"/>
          </p:cNvGraphicFramePr>
          <p:nvPr userDrawn="1">
            <p:custDataLst>
              <p:tags r:id="rId1"/>
            </p:custDataLst>
            <p:extLst>
              <p:ext uri="{D42A27DB-BD31-4B8C-83A1-F6EECF244321}">
                <p14:modId xmlns:p14="http://schemas.microsoft.com/office/powerpoint/2010/main" val="64442464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3" imgW="306" imgH="306" progId="TCLayout.ActiveDocument.1">
                  <p:embed/>
                </p:oleObj>
              </mc:Choice>
              <mc:Fallback>
                <p:oleObj name="think-cell Folie" r:id="rId3" imgW="306" imgH="306" progId="TCLayout.ActiveDocument.1">
                  <p:embed/>
                  <p:pic>
                    <p:nvPicPr>
                      <p:cNvPr id="3" name="Objek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2" name="Titel 1"/>
          <p:cNvSpPr>
            <a:spLocks noGrp="1"/>
          </p:cNvSpPr>
          <p:nvPr>
            <p:ph type="title" hasCustomPrompt="1"/>
          </p:nvPr>
        </p:nvSpPr>
        <p:spPr bwMode="gray"/>
        <p:txBody>
          <a:bodyPr/>
          <a:lstStyle>
            <a:lvl1pPr>
              <a:spcBef>
                <a:spcPts val="0"/>
              </a:spcBef>
              <a:spcAft>
                <a:spcPts val="600"/>
              </a:spcAft>
              <a:defRPr sz="1600" b="0"/>
            </a:lvl1pPr>
          </a:lstStyle>
          <a:p>
            <a:r>
              <a:rPr lang="en-US" noProof="0"/>
              <a:t>Headline</a:t>
            </a:r>
          </a:p>
        </p:txBody>
      </p:sp>
      <p:sp>
        <p:nvSpPr>
          <p:cNvPr id="5" name="Foliennummernplatzhalter 4"/>
          <p:cNvSpPr>
            <a:spLocks noGrp="1"/>
          </p:cNvSpPr>
          <p:nvPr>
            <p:ph type="sldNum" sz="quarter" idx="12"/>
          </p:nvPr>
        </p:nvSpPr>
        <p:spPr bwMode="gray"/>
        <p:txBody>
          <a:bodyPr/>
          <a:lstStyle>
            <a:lvl1pPr>
              <a:spcBef>
                <a:spcPts val="0"/>
              </a:spcBef>
              <a:spcAft>
                <a:spcPts val="600"/>
              </a:spcAft>
              <a:defRPr/>
            </a:lvl1pPr>
          </a:lstStyle>
          <a:p>
            <a:fld id="{8FF9B0DE-3FEB-4AA0-B465-B80EF7C1333D}" type="slidenum">
              <a:rPr lang="en-US" noProof="0" smtClean="0"/>
              <a:pPr/>
              <a:t>‹N°›</a:t>
            </a:fld>
            <a:endParaRPr lang="en-US" noProof="0"/>
          </a:p>
        </p:txBody>
      </p:sp>
      <p:sp>
        <p:nvSpPr>
          <p:cNvPr id="6" name="Textplatzhalter 15"/>
          <p:cNvSpPr>
            <a:spLocks noGrp="1"/>
          </p:cNvSpPr>
          <p:nvPr>
            <p:ph type="body" sz="quarter" idx="16" hasCustomPrompt="1"/>
          </p:nvPr>
        </p:nvSpPr>
        <p:spPr>
          <a:xfrm>
            <a:off x="479424" y="6164263"/>
            <a:ext cx="11233149" cy="288925"/>
          </a:xfrm>
        </p:spPr>
        <p:txBody>
          <a:bodyPr anchor="b"/>
          <a:lstStyle>
            <a:lvl1pPr marL="0" indent="0">
              <a:spcBef>
                <a:spcPts val="0"/>
              </a:spcBef>
              <a:spcAft>
                <a:spcPts val="0"/>
              </a:spcAft>
              <a:buFont typeface="Arial" panose="020B0604020202020204" pitchFamily="34" charset="0"/>
              <a:buNone/>
              <a:defRPr sz="1100" b="0">
                <a:solidFill>
                  <a:schemeClr val="tx1">
                    <a:lumMod val="50000"/>
                    <a:lumOff val="50000"/>
                  </a:schemeClr>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noProof="0"/>
              <a:t>Source / Question / Sample</a:t>
            </a:r>
          </a:p>
        </p:txBody>
      </p:sp>
      <p:sp>
        <p:nvSpPr>
          <p:cNvPr id="8" name="Text Placeholder 7">
            <a:extLst>
              <a:ext uri="{FF2B5EF4-FFF2-40B4-BE49-F238E27FC236}">
                <a16:creationId xmlns:a16="http://schemas.microsoft.com/office/drawing/2014/main" id="{14F52709-067C-4C47-33FD-32E3055A3296}"/>
              </a:ext>
            </a:extLst>
          </p:cNvPr>
          <p:cNvSpPr>
            <a:spLocks noGrp="1"/>
          </p:cNvSpPr>
          <p:nvPr>
            <p:ph type="body" sz="quarter" idx="17" hasCustomPrompt="1"/>
          </p:nvPr>
        </p:nvSpPr>
        <p:spPr>
          <a:xfrm>
            <a:off x="479375" y="1311157"/>
            <a:ext cx="9648575" cy="258852"/>
          </a:xfrm>
        </p:spPr>
        <p:txBody>
          <a:bodyPr/>
          <a:lstStyle>
            <a:lvl1pPr>
              <a:defRPr/>
            </a:lvl1pPr>
          </a:lstStyle>
          <a:p>
            <a:pPr lvl="0"/>
            <a:r>
              <a:rPr lang="fr-FR"/>
              <a:t>Sous-titre</a:t>
            </a:r>
            <a:endParaRPr lang="en-US"/>
          </a:p>
        </p:txBody>
      </p:sp>
    </p:spTree>
    <p:extLst>
      <p:ext uri="{BB962C8B-B14F-4D97-AF65-F5344CB8AC3E}">
        <p14:creationId xmlns:p14="http://schemas.microsoft.com/office/powerpoint/2010/main" val="40031731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bwMode="gray"/>
        <p:txBody>
          <a:bodyPr/>
          <a:lstStyle>
            <a:lvl1pPr>
              <a:spcAft>
                <a:spcPts val="600"/>
              </a:spcAft>
              <a:defRPr/>
            </a:lvl1pPr>
          </a:lstStyle>
          <a:p>
            <a:fld id="{8FF9B0DE-3FEB-4AA0-B465-B80EF7C1333D}" type="slidenum">
              <a:rPr lang="en-US" noProof="0" smtClean="0"/>
              <a:pPr/>
              <a:t>‹N°›</a:t>
            </a:fld>
            <a:endParaRPr lang="en-US" noProof="0"/>
          </a:p>
        </p:txBody>
      </p:sp>
      <p:sp>
        <p:nvSpPr>
          <p:cNvPr id="5" name="Textplatzhalter 15"/>
          <p:cNvSpPr>
            <a:spLocks noGrp="1"/>
          </p:cNvSpPr>
          <p:nvPr>
            <p:ph type="body" sz="quarter" idx="16" hasCustomPrompt="1"/>
          </p:nvPr>
        </p:nvSpPr>
        <p:spPr>
          <a:xfrm>
            <a:off x="479424" y="6164263"/>
            <a:ext cx="11233149" cy="288925"/>
          </a:xfrm>
        </p:spPr>
        <p:txBody>
          <a:bodyPr anchor="b"/>
          <a:lstStyle>
            <a:lvl1pPr marL="0" indent="0">
              <a:spcAft>
                <a:spcPts val="0"/>
              </a:spcAft>
              <a:buFont typeface="Arial" panose="020B0604020202020204" pitchFamily="34" charset="0"/>
              <a:buNone/>
              <a:defRPr sz="1100" b="0">
                <a:solidFill>
                  <a:schemeClr val="tx1">
                    <a:lumMod val="50000"/>
                    <a:lumOff val="50000"/>
                  </a:schemeClr>
                </a:solidFill>
              </a:defRPr>
            </a:lvl1pPr>
            <a:lvl2pPr marL="0" indent="0">
              <a:buFont typeface="Arial" panose="020B0604020202020204" pitchFamily="34" charset="0"/>
              <a:buNone/>
              <a:defRPr sz="1000" b="0">
                <a:solidFill>
                  <a:schemeClr val="tx1"/>
                </a:solidFill>
              </a:defRPr>
            </a:lvl2pPr>
            <a:lvl3pPr marL="0" indent="0">
              <a:buNone/>
              <a:defRPr sz="1000" b="0">
                <a:solidFill>
                  <a:schemeClr val="tx1"/>
                </a:solidFill>
              </a:defRPr>
            </a:lvl3pPr>
            <a:lvl4pPr marL="0" indent="0">
              <a:buNone/>
              <a:defRPr sz="1000" b="0">
                <a:solidFill>
                  <a:schemeClr val="tx1"/>
                </a:solidFill>
              </a:defRPr>
            </a:lvl4pPr>
            <a:lvl5pPr marL="0" indent="0">
              <a:buNone/>
              <a:defRPr sz="1000" b="0">
                <a:solidFill>
                  <a:schemeClr val="tx1"/>
                </a:solidFill>
              </a:defRPr>
            </a:lvl5pPr>
          </a:lstStyle>
          <a:p>
            <a:pPr lvl="0"/>
            <a:r>
              <a:rPr lang="en-US" noProof="0"/>
              <a:t>Source / Question / Sample</a:t>
            </a:r>
          </a:p>
        </p:txBody>
      </p:sp>
    </p:spTree>
    <p:extLst>
      <p:ext uri="{BB962C8B-B14F-4D97-AF65-F5344CB8AC3E}">
        <p14:creationId xmlns:p14="http://schemas.microsoft.com/office/powerpoint/2010/main" val="4164875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18"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4.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7.xml"/><Relationship Id="rId18" Type="http://schemas.openxmlformats.org/officeDocument/2006/relationships/image" Target="../media/image2.sv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1.emf"/><Relationship Id="rId2" Type="http://schemas.openxmlformats.org/officeDocument/2006/relationships/slideLayout" Target="../slideLayouts/slideLayout13.xml"/><Relationship Id="rId16" Type="http://schemas.openxmlformats.org/officeDocument/2006/relationships/oleObject" Target="../embeddings/oleObject1.bin"/><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ags" Target="../tags/tag9.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13"/>
            </p:custDataLst>
            <p:extLst>
              <p:ext uri="{D42A27DB-BD31-4B8C-83A1-F6EECF244321}">
                <p14:modId xmlns:p14="http://schemas.microsoft.com/office/powerpoint/2010/main" val="320359549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16" imgW="306" imgH="306" progId="TCLayout.ActiveDocument.1">
                  <p:embed/>
                </p:oleObj>
              </mc:Choice>
              <mc:Fallback>
                <p:oleObj name="think-cell Folie" r:id="rId16" imgW="306" imgH="306" progId="TCLayout.ActiveDocument.1">
                  <p:embed/>
                  <p:pic>
                    <p:nvPicPr>
                      <p:cNvPr id="4" name="Objekt 3" hidden="1"/>
                      <p:cNvPicPr/>
                      <p:nvPr/>
                    </p:nvPicPr>
                    <p:blipFill>
                      <a:blip r:embed="rId17"/>
                      <a:stretch>
                        <a:fillRect/>
                      </a:stretch>
                    </p:blipFill>
                    <p:spPr>
                      <a:xfrm>
                        <a:off x="1588" y="1588"/>
                        <a:ext cx="1587" cy="1587"/>
                      </a:xfrm>
                      <a:prstGeom prst="rect">
                        <a:avLst/>
                      </a:prstGeom>
                    </p:spPr>
                  </p:pic>
                </p:oleObj>
              </mc:Fallback>
            </mc:AlternateContent>
          </a:graphicData>
        </a:graphic>
      </p:graphicFrame>
      <p:sp>
        <p:nvSpPr>
          <p:cNvPr id="2" name="Titelplatzhalter 1"/>
          <p:cNvSpPr>
            <a:spLocks noGrp="1"/>
          </p:cNvSpPr>
          <p:nvPr>
            <p:ph type="title"/>
          </p:nvPr>
        </p:nvSpPr>
        <p:spPr bwMode="gray">
          <a:xfrm>
            <a:off x="479375" y="404712"/>
            <a:ext cx="9648575" cy="720000"/>
          </a:xfrm>
          <a:prstGeom prst="rect">
            <a:avLst/>
          </a:prstGeom>
        </p:spPr>
        <p:txBody>
          <a:bodyPr vert="horz" lIns="0" tIns="18000" rIns="0" bIns="0" rtlCol="0" anchor="t">
            <a:noAutofit/>
          </a:bodyPr>
          <a:lstStyle/>
          <a:p>
            <a:r>
              <a:rPr lang="en-US" noProof="0"/>
              <a:t>Headline</a:t>
            </a:r>
          </a:p>
        </p:txBody>
      </p:sp>
      <p:sp>
        <p:nvSpPr>
          <p:cNvPr id="3" name="Textplatzhalter 2"/>
          <p:cNvSpPr>
            <a:spLocks noGrp="1"/>
          </p:cNvSpPr>
          <p:nvPr>
            <p:ph type="body" idx="1"/>
            <p:custDataLst>
              <p:tags r:id="rId14"/>
            </p:custDataLst>
          </p:nvPr>
        </p:nvSpPr>
        <p:spPr bwMode="gray">
          <a:xfrm>
            <a:off x="479376" y="1557312"/>
            <a:ext cx="11232000" cy="4464000"/>
          </a:xfrm>
          <a:prstGeom prst="rect">
            <a:avLst/>
          </a:prstGeom>
        </p:spPr>
        <p:txBody>
          <a:bodyPr vert="horz" lIns="0" tIns="0" rIns="0" bIns="0" rtlCol="0">
            <a:noAutofit/>
          </a:bodyPr>
          <a:lstStyle/>
          <a:p>
            <a:pPr lvl="0"/>
            <a:r>
              <a:rPr lang="en-US" noProof="0"/>
              <a:t>Content area // The list levels can be assigned using the commands "Increase list level" and "Decrease list level". You find this function on the tab page Home.</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Sixth level</a:t>
            </a:r>
          </a:p>
          <a:p>
            <a:pPr lvl="6"/>
            <a:r>
              <a:rPr lang="en-US" noProof="0"/>
              <a:t>Seventh level</a:t>
            </a:r>
          </a:p>
          <a:p>
            <a:pPr lvl="7"/>
            <a:r>
              <a:rPr lang="en-US" noProof="0"/>
              <a:t>Eighth level</a:t>
            </a:r>
          </a:p>
          <a:p>
            <a:pPr lvl="8"/>
            <a:r>
              <a:rPr lang="en-US" noProof="0"/>
              <a:t>Ninth level</a:t>
            </a:r>
          </a:p>
        </p:txBody>
      </p:sp>
      <p:sp>
        <p:nvSpPr>
          <p:cNvPr id="6" name="Foliennummernplatzhalter 5"/>
          <p:cNvSpPr>
            <a:spLocks noGrp="1"/>
          </p:cNvSpPr>
          <p:nvPr>
            <p:ph type="sldNum" sz="quarter" idx="4"/>
          </p:nvPr>
        </p:nvSpPr>
        <p:spPr bwMode="gray">
          <a:xfrm>
            <a:off x="11712574" y="6453352"/>
            <a:ext cx="479425" cy="404648"/>
          </a:xfrm>
          <a:prstGeom prst="rect">
            <a:avLst/>
          </a:prstGeom>
        </p:spPr>
        <p:txBody>
          <a:bodyPr vert="horz" lIns="0" tIns="0" rIns="0" bIns="0" rtlCol="0" anchor="ctr">
            <a:noAutofit/>
          </a:bodyPr>
          <a:lstStyle>
            <a:lvl1pPr algn="ctr">
              <a:defRPr sz="1000">
                <a:solidFill>
                  <a:schemeClr val="tx1"/>
                </a:solidFill>
              </a:defRPr>
            </a:lvl1pPr>
          </a:lstStyle>
          <a:p>
            <a:fld id="{8FF9B0DE-3FEB-4AA0-B465-B80EF7C1333D}" type="slidenum">
              <a:rPr lang="en-US" noProof="0" smtClean="0"/>
              <a:pPr/>
              <a:t>‹N°›</a:t>
            </a:fld>
            <a:endParaRPr lang="en-US" noProof="0"/>
          </a:p>
        </p:txBody>
      </p:sp>
      <p:grpSp>
        <p:nvGrpSpPr>
          <p:cNvPr id="21" name="Gruppieren 20"/>
          <p:cNvGrpSpPr/>
          <p:nvPr/>
        </p:nvGrpSpPr>
        <p:grpSpPr bwMode="gray">
          <a:xfrm>
            <a:off x="479376" y="-171400"/>
            <a:ext cx="11233248" cy="72000"/>
            <a:chOff x="479376" y="-243408"/>
            <a:chExt cx="11233248" cy="216000"/>
          </a:xfrm>
        </p:grpSpPr>
        <p:cxnSp>
          <p:nvCxnSpPr>
            <p:cNvPr id="13" name="Gerader Verbinder 12"/>
            <p:cNvCxnSpPr/>
            <p:nvPr userDrawn="1"/>
          </p:nvCxnSpPr>
          <p:spPr bwMode="gray">
            <a:xfrm>
              <a:off x="479376"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userDrawn="1"/>
          </p:nvCxnSpPr>
          <p:spPr bwMode="gray">
            <a:xfrm>
              <a:off x="4079776"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Gerader Verbinder 14"/>
            <p:cNvCxnSpPr/>
            <p:nvPr userDrawn="1"/>
          </p:nvCxnSpPr>
          <p:spPr bwMode="gray">
            <a:xfrm>
              <a:off x="4295800"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p:cNvCxnSpPr/>
            <p:nvPr userDrawn="1"/>
          </p:nvCxnSpPr>
          <p:spPr bwMode="gray">
            <a:xfrm>
              <a:off x="5951984"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userDrawn="1"/>
          </p:nvCxnSpPr>
          <p:spPr bwMode="gray">
            <a:xfrm>
              <a:off x="6240016"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Gerader Verbinder 17"/>
            <p:cNvCxnSpPr/>
            <p:nvPr userDrawn="1"/>
          </p:nvCxnSpPr>
          <p:spPr bwMode="gray">
            <a:xfrm>
              <a:off x="7896200"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Gerader Verbinder 18"/>
            <p:cNvCxnSpPr/>
            <p:nvPr userDrawn="1"/>
          </p:nvCxnSpPr>
          <p:spPr bwMode="gray">
            <a:xfrm>
              <a:off x="8112224"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Gerader Verbinder 19"/>
            <p:cNvCxnSpPr/>
            <p:nvPr userDrawn="1"/>
          </p:nvCxnSpPr>
          <p:spPr bwMode="gray">
            <a:xfrm>
              <a:off x="11712624"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 name="Gruppieren 24"/>
          <p:cNvGrpSpPr/>
          <p:nvPr/>
        </p:nvGrpSpPr>
        <p:grpSpPr bwMode="gray">
          <a:xfrm>
            <a:off x="-168688" y="1556792"/>
            <a:ext cx="72000" cy="4464496"/>
            <a:chOff x="-456728" y="1556792"/>
            <a:chExt cx="216000" cy="4464496"/>
          </a:xfrm>
        </p:grpSpPr>
        <p:cxnSp>
          <p:nvCxnSpPr>
            <p:cNvPr id="23" name="Gerader Verbinder 22"/>
            <p:cNvCxnSpPr/>
            <p:nvPr userDrawn="1"/>
          </p:nvCxnSpPr>
          <p:spPr bwMode="gray">
            <a:xfrm>
              <a:off x="-456728" y="1556792"/>
              <a:ext cx="21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r Verbinder 23"/>
            <p:cNvCxnSpPr/>
            <p:nvPr userDrawn="1"/>
          </p:nvCxnSpPr>
          <p:spPr bwMode="gray">
            <a:xfrm>
              <a:off x="-456728" y="6021288"/>
              <a:ext cx="21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 name="VCT_Marker_ID_5" hidden="1"/>
          <p:cNvSpPr/>
          <p:nvPr userDrawn="1">
            <p:custDataLst>
              <p:tags r:id="rId15"/>
            </p:custDataLst>
          </p:nvPr>
        </p:nvSpPr>
        <p:spPr bwMode="gray">
          <a:xfrm>
            <a:off x="1270000" y="127000"/>
            <a:ext cx="127000" cy="127000"/>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chemeClr val="tx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pic>
        <p:nvPicPr>
          <p:cNvPr id="7" name="Graphic 6">
            <a:extLst>
              <a:ext uri="{FF2B5EF4-FFF2-40B4-BE49-F238E27FC236}">
                <a16:creationId xmlns:a16="http://schemas.microsoft.com/office/drawing/2014/main" id="{D81CA7E5-3E7B-101B-67DD-F2C8DFDA506E}"/>
              </a:ext>
            </a:extLst>
          </p:cNvPr>
          <p:cNvPicPr>
            <a:picLocks noChangeAspect="1"/>
          </p:cNvPicPr>
          <p:nvPr userDrawn="1"/>
        </p:nvPicPr>
        <p:blipFill>
          <a:blip>
            <a:extLst>
              <a:ext uri="{96DAC541-7B7A-43D3-8B79-37D633B846F1}">
                <asvg:svgBlip xmlns:asvg="http://schemas.microsoft.com/office/drawing/2016/SVG/main" r:embed="rId18"/>
              </a:ext>
            </a:extLst>
          </a:blip>
          <a:srcRect/>
          <a:stretch/>
        </p:blipFill>
        <p:spPr>
          <a:xfrm>
            <a:off x="10478411" y="414391"/>
            <a:ext cx="1222603" cy="227109"/>
          </a:xfrm>
          <a:prstGeom prst="rect">
            <a:avLst/>
          </a:prstGeom>
        </p:spPr>
      </p:pic>
    </p:spTree>
    <p:extLst>
      <p:ext uri="{BB962C8B-B14F-4D97-AF65-F5344CB8AC3E}">
        <p14:creationId xmlns:p14="http://schemas.microsoft.com/office/powerpoint/2010/main" val="259861064"/>
      </p:ext>
    </p:extLst>
  </p:cSld>
  <p:clrMap bg1="lt1" tx1="dk1" bg2="lt2" tx2="dk2" accent1="accent1" accent2="accent2" accent3="accent3" accent4="accent4" accent5="accent5" accent6="accent6" hlink="hlink" folHlink="folHlink"/>
  <p:sldLayoutIdLst>
    <p:sldLayoutId id="2147483709" r:id="rId1"/>
    <p:sldLayoutId id="2147483700" r:id="rId2"/>
    <p:sldLayoutId id="2147483710" r:id="rId3"/>
    <p:sldLayoutId id="2147483667" r:id="rId4"/>
    <p:sldLayoutId id="2147483705" r:id="rId5"/>
    <p:sldLayoutId id="2147483711" r:id="rId6"/>
    <p:sldLayoutId id="2147483654" r:id="rId7"/>
    <p:sldLayoutId id="2147483794" r:id="rId8"/>
    <p:sldLayoutId id="2147483655" r:id="rId9"/>
    <p:sldLayoutId id="2147483702" r:id="rId10"/>
    <p:sldLayoutId id="2147483756" r:id="rId11"/>
  </p:sldLayoutIdLst>
  <p:hf hdr="0"/>
  <p:txStyles>
    <p:titleStyle>
      <a:lvl1pPr algn="l" defTabSz="914400" rtl="0" eaLnBrk="1" latinLnBrk="0" hangingPunct="1">
        <a:lnSpc>
          <a:spcPct val="100000"/>
        </a:lnSpc>
        <a:spcBef>
          <a:spcPct val="0"/>
        </a:spcBef>
        <a:buNone/>
        <a:defRPr sz="2200" b="1" kern="1200">
          <a:solidFill>
            <a:schemeClr val="bg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400" b="1" kern="1200">
          <a:solidFill>
            <a:schemeClr val="bg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2pPr>
      <a:lvl3pPr marL="18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3pPr>
      <a:lvl4pPr marL="36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4pPr>
      <a:lvl5pPr marL="54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p:bodyStyle>
    <p:otherStyle>
      <a:defPPr>
        <a:defRPr lang="de-DE"/>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02" userDrawn="1">
          <p15:clr>
            <a:srgbClr val="547EBF"/>
          </p15:clr>
        </p15:guide>
        <p15:guide id="2" pos="3840" userDrawn="1">
          <p15:clr>
            <a:srgbClr val="5ACBF0"/>
          </p15:clr>
        </p15:guide>
        <p15:guide id="5" pos="7378" userDrawn="1">
          <p15:clr>
            <a:srgbClr val="547EBF"/>
          </p15:clr>
        </p15:guide>
        <p15:guide id="10" orient="horz" pos="981" userDrawn="1">
          <p15:clr>
            <a:srgbClr val="547EBF"/>
          </p15:clr>
        </p15:guide>
        <p15:guide id="11" orient="horz" pos="3793" userDrawn="1">
          <p15:clr>
            <a:srgbClr val="547EBF"/>
          </p15:clr>
        </p15:guide>
        <p15:guide id="12" orient="horz" pos="4065" userDrawn="1">
          <p15:clr>
            <a:srgbClr val="5ACBF0"/>
          </p15:clr>
        </p15:guide>
        <p15:guide id="13" orient="horz" pos="255" userDrawn="1">
          <p15:clr>
            <a:srgbClr val="547EBF"/>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4" name="Objekt 3" hidden="1"/>
          <p:cNvGraphicFramePr>
            <a:graphicFrameLocks noChangeAspect="1"/>
          </p:cNvGraphicFramePr>
          <p:nvPr userDrawn="1">
            <p:custDataLst>
              <p:tags r:id="rId13"/>
            </p:custDataLst>
            <p:extLst>
              <p:ext uri="{D42A27DB-BD31-4B8C-83A1-F6EECF244321}">
                <p14:modId xmlns:p14="http://schemas.microsoft.com/office/powerpoint/2010/main" val="320359549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Folie" r:id="rId16" imgW="306" imgH="306" progId="TCLayout.ActiveDocument.1">
                  <p:embed/>
                </p:oleObj>
              </mc:Choice>
              <mc:Fallback>
                <p:oleObj name="think-cell Folie" r:id="rId16" imgW="306" imgH="306" progId="TCLayout.ActiveDocument.1">
                  <p:embed/>
                  <p:pic>
                    <p:nvPicPr>
                      <p:cNvPr id="4" name="Objekt 3" hidden="1"/>
                      <p:cNvPicPr/>
                      <p:nvPr/>
                    </p:nvPicPr>
                    <p:blipFill>
                      <a:blip r:embed="rId17"/>
                      <a:stretch>
                        <a:fillRect/>
                      </a:stretch>
                    </p:blipFill>
                    <p:spPr>
                      <a:xfrm>
                        <a:off x="1588" y="1588"/>
                        <a:ext cx="1587" cy="1587"/>
                      </a:xfrm>
                      <a:prstGeom prst="rect">
                        <a:avLst/>
                      </a:prstGeom>
                    </p:spPr>
                  </p:pic>
                </p:oleObj>
              </mc:Fallback>
            </mc:AlternateContent>
          </a:graphicData>
        </a:graphic>
      </p:graphicFrame>
      <p:sp>
        <p:nvSpPr>
          <p:cNvPr id="2" name="Titelplatzhalter 1"/>
          <p:cNvSpPr>
            <a:spLocks noGrp="1"/>
          </p:cNvSpPr>
          <p:nvPr>
            <p:ph type="title"/>
          </p:nvPr>
        </p:nvSpPr>
        <p:spPr bwMode="gray">
          <a:xfrm>
            <a:off x="479375" y="404712"/>
            <a:ext cx="9648575" cy="720000"/>
          </a:xfrm>
          <a:prstGeom prst="rect">
            <a:avLst/>
          </a:prstGeom>
        </p:spPr>
        <p:txBody>
          <a:bodyPr vert="horz" lIns="0" tIns="18000" rIns="0" bIns="0" rtlCol="0" anchor="t">
            <a:noAutofit/>
          </a:bodyPr>
          <a:lstStyle/>
          <a:p>
            <a:r>
              <a:rPr lang="en-US" noProof="0"/>
              <a:t>Headline</a:t>
            </a:r>
          </a:p>
        </p:txBody>
      </p:sp>
      <p:sp>
        <p:nvSpPr>
          <p:cNvPr id="3" name="Textplatzhalter 2"/>
          <p:cNvSpPr>
            <a:spLocks noGrp="1"/>
          </p:cNvSpPr>
          <p:nvPr>
            <p:ph type="body" idx="1"/>
            <p:custDataLst>
              <p:tags r:id="rId14"/>
            </p:custDataLst>
          </p:nvPr>
        </p:nvSpPr>
        <p:spPr bwMode="gray">
          <a:xfrm>
            <a:off x="479376" y="1557312"/>
            <a:ext cx="11232000" cy="4464000"/>
          </a:xfrm>
          <a:prstGeom prst="rect">
            <a:avLst/>
          </a:prstGeom>
        </p:spPr>
        <p:txBody>
          <a:bodyPr vert="horz" lIns="0" tIns="0" rIns="0" bIns="0" rtlCol="0">
            <a:noAutofit/>
          </a:bodyPr>
          <a:lstStyle/>
          <a:p>
            <a:pPr lvl="0"/>
            <a:r>
              <a:rPr lang="en-US" noProof="0"/>
              <a:t>Content area // The list levels can be assigned using the commands "Increase list level" and "Decrease list level". You find this function on the tab page Home.</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Sixth level</a:t>
            </a:r>
          </a:p>
          <a:p>
            <a:pPr lvl="6"/>
            <a:r>
              <a:rPr lang="en-US" noProof="0"/>
              <a:t>Seventh level</a:t>
            </a:r>
          </a:p>
          <a:p>
            <a:pPr lvl="7"/>
            <a:r>
              <a:rPr lang="en-US" noProof="0"/>
              <a:t>Eighth level</a:t>
            </a:r>
          </a:p>
          <a:p>
            <a:pPr lvl="8"/>
            <a:r>
              <a:rPr lang="en-US" noProof="0"/>
              <a:t>Ninth level</a:t>
            </a:r>
          </a:p>
        </p:txBody>
      </p:sp>
      <p:sp>
        <p:nvSpPr>
          <p:cNvPr id="6" name="Foliennummernplatzhalter 5"/>
          <p:cNvSpPr>
            <a:spLocks noGrp="1"/>
          </p:cNvSpPr>
          <p:nvPr>
            <p:ph type="sldNum" sz="quarter" idx="4"/>
          </p:nvPr>
        </p:nvSpPr>
        <p:spPr bwMode="gray">
          <a:xfrm>
            <a:off x="11712574" y="6453352"/>
            <a:ext cx="479425" cy="404648"/>
          </a:xfrm>
          <a:prstGeom prst="rect">
            <a:avLst/>
          </a:prstGeom>
        </p:spPr>
        <p:txBody>
          <a:bodyPr vert="horz" lIns="0" tIns="0" rIns="0" bIns="0" rtlCol="0" anchor="ctr">
            <a:noAutofit/>
          </a:bodyPr>
          <a:lstStyle>
            <a:lvl1pPr algn="ctr">
              <a:defRPr sz="1000">
                <a:solidFill>
                  <a:schemeClr val="tx1"/>
                </a:solidFill>
              </a:defRPr>
            </a:lvl1pPr>
          </a:lstStyle>
          <a:p>
            <a:fld id="{8FF9B0DE-3FEB-4AA0-B465-B80EF7C1333D}" type="slidenum">
              <a:rPr lang="en-US" noProof="0" smtClean="0"/>
              <a:pPr/>
              <a:t>‹N°›</a:t>
            </a:fld>
            <a:endParaRPr lang="en-US" noProof="0"/>
          </a:p>
        </p:txBody>
      </p:sp>
      <p:grpSp>
        <p:nvGrpSpPr>
          <p:cNvPr id="21" name="Gruppieren 20"/>
          <p:cNvGrpSpPr/>
          <p:nvPr/>
        </p:nvGrpSpPr>
        <p:grpSpPr bwMode="gray">
          <a:xfrm>
            <a:off x="479376" y="-171400"/>
            <a:ext cx="11233248" cy="72000"/>
            <a:chOff x="479376" y="-243408"/>
            <a:chExt cx="11233248" cy="216000"/>
          </a:xfrm>
        </p:grpSpPr>
        <p:cxnSp>
          <p:nvCxnSpPr>
            <p:cNvPr id="13" name="Gerader Verbinder 12"/>
            <p:cNvCxnSpPr/>
            <p:nvPr userDrawn="1"/>
          </p:nvCxnSpPr>
          <p:spPr bwMode="gray">
            <a:xfrm>
              <a:off x="479376"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userDrawn="1"/>
          </p:nvCxnSpPr>
          <p:spPr bwMode="gray">
            <a:xfrm>
              <a:off x="4079776"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Gerader Verbinder 14"/>
            <p:cNvCxnSpPr/>
            <p:nvPr userDrawn="1"/>
          </p:nvCxnSpPr>
          <p:spPr bwMode="gray">
            <a:xfrm>
              <a:off x="4295800"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Gerader Verbinder 15"/>
            <p:cNvCxnSpPr/>
            <p:nvPr userDrawn="1"/>
          </p:nvCxnSpPr>
          <p:spPr bwMode="gray">
            <a:xfrm>
              <a:off x="5951984"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userDrawn="1"/>
          </p:nvCxnSpPr>
          <p:spPr bwMode="gray">
            <a:xfrm>
              <a:off x="6240016"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 name="Gerader Verbinder 17"/>
            <p:cNvCxnSpPr/>
            <p:nvPr userDrawn="1"/>
          </p:nvCxnSpPr>
          <p:spPr bwMode="gray">
            <a:xfrm>
              <a:off x="7896200"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Gerader Verbinder 18"/>
            <p:cNvCxnSpPr/>
            <p:nvPr userDrawn="1"/>
          </p:nvCxnSpPr>
          <p:spPr bwMode="gray">
            <a:xfrm>
              <a:off x="8112224"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Gerader Verbinder 19"/>
            <p:cNvCxnSpPr/>
            <p:nvPr userDrawn="1"/>
          </p:nvCxnSpPr>
          <p:spPr bwMode="gray">
            <a:xfrm>
              <a:off x="11712624" y="-243408"/>
              <a:ext cx="0" cy="21600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5" name="Gruppieren 24"/>
          <p:cNvGrpSpPr/>
          <p:nvPr/>
        </p:nvGrpSpPr>
        <p:grpSpPr bwMode="gray">
          <a:xfrm>
            <a:off x="-168688" y="1556792"/>
            <a:ext cx="72000" cy="4464496"/>
            <a:chOff x="-456728" y="1556792"/>
            <a:chExt cx="216000" cy="4464496"/>
          </a:xfrm>
        </p:grpSpPr>
        <p:cxnSp>
          <p:nvCxnSpPr>
            <p:cNvPr id="23" name="Gerader Verbinder 22"/>
            <p:cNvCxnSpPr/>
            <p:nvPr userDrawn="1"/>
          </p:nvCxnSpPr>
          <p:spPr bwMode="gray">
            <a:xfrm>
              <a:off x="-456728" y="1556792"/>
              <a:ext cx="21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Gerader Verbinder 23"/>
            <p:cNvCxnSpPr/>
            <p:nvPr userDrawn="1"/>
          </p:nvCxnSpPr>
          <p:spPr bwMode="gray">
            <a:xfrm>
              <a:off x="-456728" y="6021288"/>
              <a:ext cx="216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 name="VCT_Marker_ID_5" hidden="1"/>
          <p:cNvSpPr/>
          <p:nvPr userDrawn="1">
            <p:custDataLst>
              <p:tags r:id="rId15"/>
            </p:custDataLst>
          </p:nvPr>
        </p:nvSpPr>
        <p:spPr bwMode="gray">
          <a:xfrm>
            <a:off x="1270000" y="127000"/>
            <a:ext cx="127000" cy="127000"/>
          </a:xfrm>
          <a:prstGeom prst="rect">
            <a:avLst/>
          </a:prstGeom>
          <a:noFill/>
          <a:ln w="6350" cap="flat" cmpd="sng" algn="ctr">
            <a:noFill/>
            <a:prstDash val="solid"/>
            <a:miter lim="800000"/>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6350" cap="flat" cmpd="sng" algn="ctr">
                <a:solidFill>
                  <a:schemeClr val="tx2"/>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pic>
        <p:nvPicPr>
          <p:cNvPr id="7" name="Graphic 6">
            <a:extLst>
              <a:ext uri="{FF2B5EF4-FFF2-40B4-BE49-F238E27FC236}">
                <a16:creationId xmlns:a16="http://schemas.microsoft.com/office/drawing/2014/main" id="{D81CA7E5-3E7B-101B-67DD-F2C8DFDA506E}"/>
              </a:ext>
            </a:extLst>
          </p:cNvPr>
          <p:cNvPicPr>
            <a:picLocks noChangeAspect="1"/>
          </p:cNvPicPr>
          <p:nvPr userDrawn="1"/>
        </p:nvPicPr>
        <p:blipFill>
          <a:blip>
            <a:extLst>
              <a:ext uri="{96DAC541-7B7A-43D3-8B79-37D633B846F1}">
                <asvg:svgBlip xmlns:asvg="http://schemas.microsoft.com/office/drawing/2016/SVG/main" r:embed="rId18"/>
              </a:ext>
            </a:extLst>
          </a:blip>
          <a:srcRect/>
          <a:stretch/>
        </p:blipFill>
        <p:spPr>
          <a:xfrm>
            <a:off x="10478411" y="414391"/>
            <a:ext cx="1222603" cy="227109"/>
          </a:xfrm>
          <a:prstGeom prst="rect">
            <a:avLst/>
          </a:prstGeom>
        </p:spPr>
      </p:pic>
    </p:spTree>
    <p:extLst>
      <p:ext uri="{BB962C8B-B14F-4D97-AF65-F5344CB8AC3E}">
        <p14:creationId xmlns:p14="http://schemas.microsoft.com/office/powerpoint/2010/main" val="4138835713"/>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3" r:id="rId4"/>
    <p:sldLayoutId id="2147483764" r:id="rId5"/>
    <p:sldLayoutId id="2147483767" r:id="rId6"/>
    <p:sldLayoutId id="2147483786" r:id="rId7"/>
    <p:sldLayoutId id="2147483795" r:id="rId8"/>
    <p:sldLayoutId id="2147483789" r:id="rId9"/>
    <p:sldLayoutId id="2147483792" r:id="rId10"/>
    <p:sldLayoutId id="2147483793" r:id="rId11"/>
  </p:sldLayoutIdLst>
  <p:hf hdr="0"/>
  <p:txStyles>
    <p:titleStyle>
      <a:lvl1pPr algn="l" defTabSz="914400" rtl="0" eaLnBrk="1" latinLnBrk="0" hangingPunct="1">
        <a:lnSpc>
          <a:spcPct val="100000"/>
        </a:lnSpc>
        <a:spcBef>
          <a:spcPct val="0"/>
        </a:spcBef>
        <a:buNone/>
        <a:defRPr sz="2200" b="1" kern="1200">
          <a:solidFill>
            <a:schemeClr val="bg2"/>
          </a:solidFill>
          <a:latin typeface="+mj-lt"/>
          <a:ea typeface="+mj-ea"/>
          <a:cs typeface="+mj-cs"/>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400" b="1" kern="1200">
          <a:solidFill>
            <a:schemeClr val="bg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2pPr>
      <a:lvl3pPr marL="18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3pPr>
      <a:lvl4pPr marL="36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4pPr>
      <a:lvl5pPr marL="54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p:bodyStyle>
    <p:otherStyle>
      <a:defPPr>
        <a:defRPr lang="de-DE"/>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02" userDrawn="1">
          <p15:clr>
            <a:srgbClr val="547EBF"/>
          </p15:clr>
        </p15:guide>
        <p15:guide id="2" pos="3840" userDrawn="1">
          <p15:clr>
            <a:srgbClr val="5ACBF0"/>
          </p15:clr>
        </p15:guide>
        <p15:guide id="5" pos="7378" userDrawn="1">
          <p15:clr>
            <a:srgbClr val="547EBF"/>
          </p15:clr>
        </p15:guide>
        <p15:guide id="10" orient="horz" pos="981" userDrawn="1">
          <p15:clr>
            <a:srgbClr val="547EBF"/>
          </p15:clr>
        </p15:guide>
        <p15:guide id="11" orient="horz" pos="3793" userDrawn="1">
          <p15:clr>
            <a:srgbClr val="547EBF"/>
          </p15:clr>
        </p15:guide>
        <p15:guide id="12" orient="horz" pos="4065" userDrawn="1">
          <p15:clr>
            <a:srgbClr val="5ACBF0"/>
          </p15:clr>
        </p15:guide>
        <p15:guide id="13" orient="horz" pos="255" userDrawn="1">
          <p15:clr>
            <a:srgbClr val="547EBF"/>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7.xml"/><Relationship Id="rId5" Type="http://schemas.openxmlformats.org/officeDocument/2006/relationships/chart" Target="../charts/chart16.xml"/><Relationship Id="rId4" Type="http://schemas.openxmlformats.org/officeDocument/2006/relationships/chart" Target="../charts/char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chart" Target="../charts/chart18.xml"/></Relationships>
</file>

<file path=ppt/slides/_rels/slide13.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chart" Target="../charts/chart20.xml"/></Relationships>
</file>

<file path=ppt/slides/_rels/slide14.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chart" Target="../charts/chart22.xml"/></Relationships>
</file>

<file path=ppt/slides/_rels/slide15.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chart" Target="../charts/chart29.xml"/><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chart" Target="../charts/chart30.xml"/></Relationships>
</file>

<file path=ppt/slides/_rels/slide22.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chart" Target="../charts/chart31.xml"/><Relationship Id="rId1" Type="http://schemas.openxmlformats.org/officeDocument/2006/relationships/slideLayout" Target="../slideLayouts/slideLayout7.xml"/><Relationship Id="rId4" Type="http://schemas.openxmlformats.org/officeDocument/2006/relationships/chart" Target="../charts/chart33.xml"/></Relationships>
</file>

<file path=ppt/slides/_rels/slide23.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chart" Target="../charts/chart37.xml"/><Relationship Id="rId5" Type="http://schemas.openxmlformats.org/officeDocument/2006/relationships/chart" Target="../charts/chart36.xml"/><Relationship Id="rId4" Type="http://schemas.openxmlformats.org/officeDocument/2006/relationships/chart" Target="../charts/chart3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chart" Target="../charts/chart38.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chart" Target="../charts/chart4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chart" Target="../charts/chart4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chart" Target="../charts/chart45.xml"/><Relationship Id="rId2" Type="http://schemas.openxmlformats.org/officeDocument/2006/relationships/chart" Target="../charts/chart4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chart" Target="../charts/chart47.xml"/><Relationship Id="rId2" Type="http://schemas.openxmlformats.org/officeDocument/2006/relationships/chart" Target="../charts/chart4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chart" Target="../charts/chart49.xml"/><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chart" Target="../charts/chart50.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chart" Target="../charts/chart5.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chart" Target="../charts/chart7.xml"/></Relationships>
</file>

<file path=ppt/slides/_rels/slide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chart" Target="../charts/chart12.xml"/><Relationship Id="rId5" Type="http://schemas.openxmlformats.org/officeDocument/2006/relationships/chart" Target="../charts/chart11.xml"/><Relationship Id="rId4" Type="http://schemas.openxmlformats.org/officeDocument/2006/relationships/chart" Target="../charts/char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007E8-04C7-7713-949C-ABB5AB218772}"/>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65508B37-BA5A-4325-1DA6-5A94DA43BEEF}"/>
              </a:ext>
            </a:extLst>
          </p:cNvPr>
          <p:cNvSpPr>
            <a:spLocks noGrp="1"/>
          </p:cNvSpPr>
          <p:nvPr>
            <p:ph type="ctrTitle"/>
          </p:nvPr>
        </p:nvSpPr>
        <p:spPr/>
        <p:txBody>
          <a:bodyPr/>
          <a:lstStyle/>
          <a:p>
            <a:r>
              <a:rPr lang="fr-FR" sz="2800" noProof="0" dirty="0"/>
              <a:t>Baromètre « Les Franciliennes et Franciliens et leur santé »</a:t>
            </a:r>
          </a:p>
        </p:txBody>
      </p:sp>
      <p:sp>
        <p:nvSpPr>
          <p:cNvPr id="8" name="Subtitle 7">
            <a:extLst>
              <a:ext uri="{FF2B5EF4-FFF2-40B4-BE49-F238E27FC236}">
                <a16:creationId xmlns:a16="http://schemas.microsoft.com/office/drawing/2014/main" id="{C9DE1CA4-B90A-5A28-9DAC-57BCD755389E}"/>
              </a:ext>
            </a:extLst>
          </p:cNvPr>
          <p:cNvSpPr>
            <a:spLocks noGrp="1"/>
          </p:cNvSpPr>
          <p:nvPr>
            <p:ph type="subTitle" idx="1"/>
          </p:nvPr>
        </p:nvSpPr>
        <p:spPr/>
        <p:txBody>
          <a:body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fr-FR" sz="1400" noProof="0" dirty="0">
                <a:solidFill>
                  <a:schemeClr val="bg2"/>
                </a:solidFill>
              </a:rPr>
              <a:t>Vague 3</a:t>
            </a:r>
            <a:endParaRPr kumimoji="0" lang="fr-FR" sz="1600" i="0" u="none" strike="noStrike" kern="1200" cap="none" spc="0" normalizeH="0" baseline="0" noProof="0" dirty="0">
              <a:ln>
                <a:noFill/>
              </a:ln>
              <a:solidFill>
                <a:schemeClr val="accent5"/>
              </a:solidFill>
              <a:effectLst/>
              <a:uLnTx/>
              <a:uFillTx/>
              <a:latin typeface="Century Gothic" panose="020F0302020204030204"/>
              <a:ea typeface="+mn-ea"/>
              <a:cs typeface="+mn-cs"/>
            </a:endParaRPr>
          </a:p>
        </p:txBody>
      </p:sp>
      <p:pic>
        <p:nvPicPr>
          <p:cNvPr id="10" name="Espace réservé pour une image  9" descr="Une image contenant personne, doigt, poignet, pouce&#10;&#10;Le contenu généré par l’IA peut être incorrect.">
            <a:extLst>
              <a:ext uri="{FF2B5EF4-FFF2-40B4-BE49-F238E27FC236}">
                <a16:creationId xmlns:a16="http://schemas.microsoft.com/office/drawing/2014/main" id="{E5AA3793-5CF9-3900-138A-E71F9A98AC33}"/>
              </a:ext>
            </a:extLst>
          </p:cNvPr>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l="18754" r="18754"/>
          <a:stretch>
            <a:fillRect/>
          </a:stretch>
        </p:blipFill>
        <p:spPr/>
      </p:pic>
      <p:sp>
        <p:nvSpPr>
          <p:cNvPr id="5" name="Subtitle 7">
            <a:extLst>
              <a:ext uri="{FF2B5EF4-FFF2-40B4-BE49-F238E27FC236}">
                <a16:creationId xmlns:a16="http://schemas.microsoft.com/office/drawing/2014/main" id="{0B1FBB4D-1071-4056-B270-C84B5140ED17}"/>
              </a:ext>
            </a:extLst>
          </p:cNvPr>
          <p:cNvSpPr txBox="1">
            <a:spLocks/>
          </p:cNvSpPr>
          <p:nvPr/>
        </p:nvSpPr>
        <p:spPr bwMode="gray">
          <a:xfrm>
            <a:off x="393700" y="1085170"/>
            <a:ext cx="577850" cy="246610"/>
          </a:xfrm>
          <a:prstGeom prst="rect">
            <a:avLst/>
          </a:prstGeom>
        </p:spPr>
        <p:txBody>
          <a:bodyPr vert="horz" lIns="0" tIns="0" rIns="0" bIns="0" rtlCol="0" anchor="ctr">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2400" b="0" kern="1200">
                <a:solidFill>
                  <a:schemeClr val="accent3"/>
                </a:solidFill>
                <a:latin typeface="+mn-lt"/>
                <a:ea typeface="+mn-ea"/>
                <a:cs typeface="+mn-cs"/>
              </a:defRPr>
            </a:lvl1pPr>
            <a:lvl2pPr marL="0" indent="0" algn="r" defTabSz="914400" rtl="0" eaLnBrk="1" latinLnBrk="0" hangingPunct="1">
              <a:lnSpc>
                <a:spcPct val="100000"/>
              </a:lnSpc>
              <a:spcBef>
                <a:spcPts val="0"/>
              </a:spcBef>
              <a:spcAft>
                <a:spcPts val="0"/>
              </a:spcAft>
              <a:buFont typeface="Arial" panose="020B0604020202020204" pitchFamily="34" charset="0"/>
              <a:buNone/>
              <a:defRPr sz="2000" b="0" kern="1200">
                <a:solidFill>
                  <a:schemeClr val="tx1"/>
                </a:solidFill>
                <a:latin typeface="+mn-lt"/>
                <a:ea typeface="+mn-ea"/>
                <a:cs typeface="+mn-cs"/>
              </a:defRPr>
            </a:lvl2pPr>
            <a:lvl3pPr marL="0" indent="0" algn="r" defTabSz="914400" rtl="0" eaLnBrk="1" latinLnBrk="0" hangingPunct="1">
              <a:lnSpc>
                <a:spcPct val="100000"/>
              </a:lnSpc>
              <a:spcBef>
                <a:spcPts val="0"/>
              </a:spcBef>
              <a:spcAft>
                <a:spcPts val="0"/>
              </a:spcAft>
              <a:buSzPct val="100000"/>
              <a:buFont typeface="Arial" panose="020B0604020202020204" pitchFamily="34" charset="0"/>
              <a:buNone/>
              <a:defRPr sz="2000" b="0" kern="1200">
                <a:solidFill>
                  <a:schemeClr val="tx1"/>
                </a:solidFill>
                <a:latin typeface="+mn-lt"/>
                <a:ea typeface="+mn-ea"/>
                <a:cs typeface="+mn-cs"/>
              </a:defRPr>
            </a:lvl3pPr>
            <a:lvl4pPr marL="0" indent="0" algn="r" defTabSz="914400" rtl="0" eaLnBrk="1" latinLnBrk="0" hangingPunct="1">
              <a:lnSpc>
                <a:spcPct val="100000"/>
              </a:lnSpc>
              <a:spcBef>
                <a:spcPts val="0"/>
              </a:spcBef>
              <a:spcAft>
                <a:spcPts val="0"/>
              </a:spcAft>
              <a:buSzPct val="100000"/>
              <a:buFont typeface="Arial" panose="020B0604020202020204" pitchFamily="34" charset="0"/>
              <a:buNone/>
              <a:defRPr sz="2000" b="0" kern="1200">
                <a:solidFill>
                  <a:schemeClr val="tx1"/>
                </a:solidFill>
                <a:latin typeface="+mn-lt"/>
                <a:ea typeface="+mn-ea"/>
                <a:cs typeface="+mn-cs"/>
              </a:defRPr>
            </a:lvl4pPr>
            <a:lvl5pPr marL="0" indent="0" algn="r" defTabSz="914400" rtl="0" eaLnBrk="1" latinLnBrk="0" hangingPunct="1">
              <a:lnSpc>
                <a:spcPct val="100000"/>
              </a:lnSpc>
              <a:spcBef>
                <a:spcPts val="0"/>
              </a:spcBef>
              <a:spcAft>
                <a:spcPts val="0"/>
              </a:spcAft>
              <a:buSzPct val="100000"/>
              <a:buFont typeface="Arial" panose="020B0604020202020204" pitchFamily="34" charset="0"/>
              <a:buNone/>
              <a:defRPr sz="2000" b="0" kern="1200">
                <a:solidFill>
                  <a:schemeClr val="tx1"/>
                </a:solidFill>
                <a:latin typeface="+mn-lt"/>
                <a:ea typeface="+mn-ea"/>
                <a:cs typeface="+mn-cs"/>
              </a:defRPr>
            </a:lvl5pPr>
            <a:lvl6pPr marL="0" indent="0" algn="r" defTabSz="914400" rtl="0" eaLnBrk="1" latinLnBrk="0" hangingPunct="1">
              <a:lnSpc>
                <a:spcPct val="100000"/>
              </a:lnSpc>
              <a:spcBef>
                <a:spcPts val="0"/>
              </a:spcBef>
              <a:spcAft>
                <a:spcPts val="0"/>
              </a:spcAft>
              <a:buSzPct val="100000"/>
              <a:buFont typeface="Arial" panose="020B0604020202020204" pitchFamily="34" charset="0"/>
              <a:buNone/>
              <a:defRPr sz="2000" b="0" kern="1200">
                <a:solidFill>
                  <a:schemeClr val="tx1"/>
                </a:solidFill>
                <a:latin typeface="+mn-lt"/>
                <a:ea typeface="+mn-ea"/>
                <a:cs typeface="+mn-cs"/>
              </a:defRPr>
            </a:lvl6pPr>
            <a:lvl7pPr marL="0" indent="0" algn="r" defTabSz="914400" rtl="0" eaLnBrk="1" latinLnBrk="0" hangingPunct="1">
              <a:lnSpc>
                <a:spcPct val="100000"/>
              </a:lnSpc>
              <a:spcBef>
                <a:spcPts val="0"/>
              </a:spcBef>
              <a:spcAft>
                <a:spcPts val="0"/>
              </a:spcAft>
              <a:buSzPct val="100000"/>
              <a:buFont typeface="Arial" panose="020B0604020202020204" pitchFamily="34" charset="0"/>
              <a:buNone/>
              <a:defRPr sz="2000" b="0" kern="1200">
                <a:solidFill>
                  <a:schemeClr val="tx1"/>
                </a:solidFill>
                <a:latin typeface="+mn-lt"/>
                <a:ea typeface="+mn-ea"/>
                <a:cs typeface="+mn-cs"/>
              </a:defRPr>
            </a:lvl7pPr>
            <a:lvl8pPr marL="0" indent="0" algn="r" defTabSz="914400" rtl="0" eaLnBrk="1" latinLnBrk="0" hangingPunct="1">
              <a:lnSpc>
                <a:spcPct val="100000"/>
              </a:lnSpc>
              <a:spcBef>
                <a:spcPts val="0"/>
              </a:spcBef>
              <a:spcAft>
                <a:spcPts val="0"/>
              </a:spcAft>
              <a:buSzPct val="100000"/>
              <a:buFont typeface="Arial" panose="020B0604020202020204" pitchFamily="34" charset="0"/>
              <a:buNone/>
              <a:defRPr sz="2000" b="0" kern="1200">
                <a:solidFill>
                  <a:schemeClr val="tx1"/>
                </a:solidFill>
                <a:latin typeface="+mn-lt"/>
                <a:ea typeface="+mn-ea"/>
                <a:cs typeface="+mn-cs"/>
              </a:defRPr>
            </a:lvl8pPr>
            <a:lvl9pPr marL="0" indent="0" algn="r" defTabSz="914400" rtl="0" eaLnBrk="1" latinLnBrk="0" hangingPunct="1">
              <a:lnSpc>
                <a:spcPct val="100000"/>
              </a:lnSpc>
              <a:spcBef>
                <a:spcPts val="0"/>
              </a:spcBef>
              <a:spcAft>
                <a:spcPts val="0"/>
              </a:spcAft>
              <a:buSzPct val="100000"/>
              <a:buFont typeface="Arial" panose="020B0604020202020204" pitchFamily="34" charset="0"/>
              <a:buNone/>
              <a:defRPr sz="2000" b="0" kern="1200">
                <a:solidFill>
                  <a:schemeClr val="tx1"/>
                </a:solidFill>
                <a:latin typeface="+mn-lt"/>
                <a:ea typeface="+mn-ea"/>
                <a:cs typeface="+mn-cs"/>
              </a:defRPr>
            </a:lvl9pPr>
          </a:lstStyle>
          <a:p>
            <a:pPr algn="ctr"/>
            <a:r>
              <a:rPr lang="fr-FR" sz="1400">
                <a:solidFill>
                  <a:schemeClr val="bg2"/>
                </a:solidFill>
              </a:rPr>
              <a:t>pour</a:t>
            </a:r>
          </a:p>
        </p:txBody>
      </p:sp>
      <p:pic>
        <p:nvPicPr>
          <p:cNvPr id="2" name="Image 1" descr="Une image contenant Police, Graphique, logo, texte&#10;&#10;Description générée automatiquement">
            <a:extLst>
              <a:ext uri="{FF2B5EF4-FFF2-40B4-BE49-F238E27FC236}">
                <a16:creationId xmlns:a16="http://schemas.microsoft.com/office/drawing/2014/main" id="{487F3E95-A838-5A96-B4DC-C0222D6CAA4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148741" y="1085170"/>
            <a:ext cx="1667537" cy="971957"/>
          </a:xfrm>
          <a:prstGeom prst="rect">
            <a:avLst/>
          </a:prstGeom>
          <a:noFill/>
        </p:spPr>
      </p:pic>
      <p:sp>
        <p:nvSpPr>
          <p:cNvPr id="3" name="Title 6">
            <a:extLst>
              <a:ext uri="{FF2B5EF4-FFF2-40B4-BE49-F238E27FC236}">
                <a16:creationId xmlns:a16="http://schemas.microsoft.com/office/drawing/2014/main" id="{C735A18C-17A6-750B-6761-C715DDB78E5B}"/>
              </a:ext>
            </a:extLst>
          </p:cNvPr>
          <p:cNvSpPr txBox="1">
            <a:spLocks/>
          </p:cNvSpPr>
          <p:nvPr/>
        </p:nvSpPr>
        <p:spPr bwMode="gray">
          <a:xfrm>
            <a:off x="479425" y="4386236"/>
            <a:ext cx="5125848" cy="297101"/>
          </a:xfrm>
          <a:prstGeom prst="rect">
            <a:avLst/>
          </a:prstGeom>
        </p:spPr>
        <p:txBody>
          <a:bodyPr vert="horz" lIns="0" tIns="18000" rIns="0" bIns="0" rtlCol="0" anchor="b">
            <a:noAutofit/>
          </a:bodyPr>
          <a:lstStyle>
            <a:lvl1pPr marL="0" marR="0" indent="0" algn="l" defTabSz="914400" rtl="0" eaLnBrk="1" fontAlgn="auto" latinLnBrk="0" hangingPunct="1">
              <a:lnSpc>
                <a:spcPct val="80000"/>
              </a:lnSpc>
              <a:spcBef>
                <a:spcPct val="0"/>
              </a:spcBef>
              <a:spcAft>
                <a:spcPts val="600"/>
              </a:spcAft>
              <a:buClrTx/>
              <a:buSzTx/>
              <a:buFontTx/>
              <a:buNone/>
              <a:tabLst/>
              <a:defRPr sz="4800" b="1" i="0" kern="1200">
                <a:solidFill>
                  <a:schemeClr val="bg2"/>
                </a:solidFill>
                <a:latin typeface="+mj-lt"/>
                <a:ea typeface="+mj-ea"/>
                <a:cs typeface="+mj-cs"/>
              </a:defRPr>
            </a:lvl1pPr>
          </a:lstStyle>
          <a:p>
            <a:r>
              <a:rPr lang="fr-FR" sz="2000" dirty="0">
                <a:solidFill>
                  <a:schemeClr val="accent1"/>
                </a:solidFill>
              </a:rPr>
              <a:t>Rapport Seine-Saint-Denis</a:t>
            </a:r>
          </a:p>
        </p:txBody>
      </p:sp>
      <p:sp>
        <p:nvSpPr>
          <p:cNvPr id="11" name="Text Placeholder 3">
            <a:extLst>
              <a:ext uri="{FF2B5EF4-FFF2-40B4-BE49-F238E27FC236}">
                <a16:creationId xmlns:a16="http://schemas.microsoft.com/office/drawing/2014/main" id="{5EA4FC1D-30AD-69C9-1324-1D84C357082E}"/>
              </a:ext>
            </a:extLst>
          </p:cNvPr>
          <p:cNvSpPr>
            <a:spLocks noGrp="1"/>
          </p:cNvSpPr>
          <p:nvPr>
            <p:ph type="body" sz="quarter" idx="18"/>
          </p:nvPr>
        </p:nvSpPr>
        <p:spPr>
          <a:xfrm>
            <a:off x="479425" y="6280728"/>
            <a:ext cx="5616575" cy="297100"/>
          </a:xfrm>
        </p:spPr>
        <p:txBody>
          <a:bodyPr/>
          <a:lstStyle/>
          <a:p>
            <a:pPr>
              <a:spcAft>
                <a:spcPts val="0"/>
              </a:spcAft>
            </a:pPr>
            <a:r>
              <a:rPr kumimoji="0" lang="fr-FR" sz="1050" b="0" i="0" u="none" strike="noStrike" kern="1200" cap="none" spc="0" normalizeH="0" baseline="0" noProof="0" dirty="0">
                <a:ln>
                  <a:noFill/>
                </a:ln>
                <a:solidFill>
                  <a:schemeClr val="accent5"/>
                </a:solidFill>
                <a:effectLst/>
                <a:uLnTx/>
                <a:uFillTx/>
                <a:latin typeface="+mj-lt"/>
                <a:ea typeface="+mn-ea"/>
                <a:cs typeface="+mn-cs"/>
              </a:rPr>
              <a:t>Décembre 2025</a:t>
            </a:r>
            <a:endParaRPr lang="fr-FR" b="0" dirty="0">
              <a:solidFill>
                <a:schemeClr val="accent5">
                  <a:lumMod val="50000"/>
                </a:schemeClr>
              </a:solidFill>
              <a:latin typeface="+mj-lt"/>
            </a:endParaRPr>
          </a:p>
          <a:p>
            <a:pPr>
              <a:spcAft>
                <a:spcPts val="0"/>
              </a:spcAft>
            </a:pPr>
            <a:r>
              <a:rPr lang="fr-FR" dirty="0">
                <a:solidFill>
                  <a:schemeClr val="accent5">
                    <a:lumMod val="50000"/>
                  </a:schemeClr>
                </a:solidFill>
              </a:rPr>
              <a:t>Magalie Gérard, </a:t>
            </a:r>
            <a:r>
              <a:rPr lang="fr-FR" b="0" dirty="0">
                <a:solidFill>
                  <a:schemeClr val="accent5">
                    <a:lumMod val="50000"/>
                  </a:schemeClr>
                </a:solidFill>
              </a:rPr>
              <a:t>Directrice adjointe du Département Politique – Opinion </a:t>
            </a:r>
          </a:p>
          <a:p>
            <a:pPr>
              <a:spcAft>
                <a:spcPts val="0"/>
              </a:spcAft>
            </a:pPr>
            <a:r>
              <a:rPr lang="fr-FR" dirty="0">
                <a:solidFill>
                  <a:schemeClr val="accent5">
                    <a:lumMod val="50000"/>
                  </a:schemeClr>
                </a:solidFill>
              </a:rPr>
              <a:t>Julien </a:t>
            </a:r>
            <a:r>
              <a:rPr lang="fr-FR" dirty="0" err="1">
                <a:solidFill>
                  <a:schemeClr val="accent5">
                    <a:lumMod val="50000"/>
                  </a:schemeClr>
                </a:solidFill>
              </a:rPr>
              <a:t>Potéreau</a:t>
            </a:r>
            <a:r>
              <a:rPr lang="fr-FR" dirty="0">
                <a:solidFill>
                  <a:schemeClr val="accent5">
                    <a:lumMod val="50000"/>
                  </a:schemeClr>
                </a:solidFill>
              </a:rPr>
              <a:t>, </a:t>
            </a:r>
            <a:r>
              <a:rPr lang="fr-FR" b="0" dirty="0">
                <a:solidFill>
                  <a:schemeClr val="accent5">
                    <a:lumMod val="50000"/>
                  </a:schemeClr>
                </a:solidFill>
              </a:rPr>
              <a:t>Directeur conseil au Département Politique – Opinion </a:t>
            </a:r>
          </a:p>
          <a:p>
            <a:pPr>
              <a:spcAft>
                <a:spcPts val="0"/>
              </a:spcAft>
            </a:pPr>
            <a:r>
              <a:rPr lang="fr-FR" dirty="0">
                <a:solidFill>
                  <a:schemeClr val="accent5">
                    <a:lumMod val="50000"/>
                  </a:schemeClr>
                </a:solidFill>
              </a:rPr>
              <a:t>Rémy Broc, </a:t>
            </a:r>
            <a:r>
              <a:rPr lang="fr-FR" b="0" dirty="0">
                <a:solidFill>
                  <a:schemeClr val="accent5">
                    <a:lumMod val="50000"/>
                  </a:schemeClr>
                </a:solidFill>
              </a:rPr>
              <a:t>Chef de groupe au Département Politique – Opinion</a:t>
            </a:r>
          </a:p>
          <a:p>
            <a:pPr>
              <a:spcAft>
                <a:spcPts val="0"/>
              </a:spcAft>
            </a:pPr>
            <a:r>
              <a:rPr lang="fr-FR" dirty="0">
                <a:solidFill>
                  <a:schemeClr val="accent5">
                    <a:lumMod val="50000"/>
                  </a:schemeClr>
                </a:solidFill>
              </a:rPr>
              <a:t>Yanis Belaghene, </a:t>
            </a:r>
            <a:r>
              <a:rPr lang="fr-FR" b="0" dirty="0">
                <a:solidFill>
                  <a:schemeClr val="accent5">
                    <a:lumMod val="50000"/>
                  </a:schemeClr>
                </a:solidFill>
              </a:rPr>
              <a:t>Chargé d’études senior au Département Politique – Opinion</a:t>
            </a:r>
            <a:endParaRPr lang="fr-FR" dirty="0">
              <a:solidFill>
                <a:schemeClr val="accent5">
                  <a:lumMod val="50000"/>
                </a:schemeClr>
              </a:solidFill>
            </a:endParaRPr>
          </a:p>
        </p:txBody>
      </p:sp>
    </p:spTree>
    <p:extLst>
      <p:ext uri="{BB962C8B-B14F-4D97-AF65-F5344CB8AC3E}">
        <p14:creationId xmlns:p14="http://schemas.microsoft.com/office/powerpoint/2010/main" val="34678324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CAC46-BA4C-A188-229D-9A988630F66B}"/>
            </a:ext>
          </a:extLst>
        </p:cNvPr>
        <p:cNvGrpSpPr/>
        <p:nvPr/>
      </p:nvGrpSpPr>
      <p:grpSpPr>
        <a:xfrm>
          <a:off x="0" y="0"/>
          <a:ext cx="0" cy="0"/>
          <a:chOff x="0" y="0"/>
          <a:chExt cx="0" cy="0"/>
        </a:xfrm>
      </p:grpSpPr>
      <p:graphicFrame>
        <p:nvGraphicFramePr>
          <p:cNvPr id="11" name="Espace réservé du contenu 8">
            <a:extLst>
              <a:ext uri="{FF2B5EF4-FFF2-40B4-BE49-F238E27FC236}">
                <a16:creationId xmlns:a16="http://schemas.microsoft.com/office/drawing/2014/main" id="{548C35DA-8D30-84A8-CD4D-5902E3CCFF33}"/>
              </a:ext>
            </a:extLst>
          </p:cNvPr>
          <p:cNvGraphicFramePr>
            <a:graphicFrameLocks/>
          </p:cNvGraphicFramePr>
          <p:nvPr>
            <p:extLst>
              <p:ext uri="{D42A27DB-BD31-4B8C-83A1-F6EECF244321}">
                <p14:modId xmlns:p14="http://schemas.microsoft.com/office/powerpoint/2010/main" val="3464791672"/>
              </p:ext>
            </p:extLst>
          </p:nvPr>
        </p:nvGraphicFramePr>
        <p:xfrm>
          <a:off x="-121078" y="1917700"/>
          <a:ext cx="5472113" cy="4103688"/>
        </p:xfrm>
        <a:graphic>
          <a:graphicData uri="http://schemas.openxmlformats.org/drawingml/2006/chart">
            <c:chart xmlns:c="http://schemas.openxmlformats.org/drawingml/2006/chart" xmlns:r="http://schemas.openxmlformats.org/officeDocument/2006/relationships" r:id="rId2"/>
          </a:graphicData>
        </a:graphic>
      </p:graphicFrame>
      <p:sp>
        <p:nvSpPr>
          <p:cNvPr id="5" name="Titre 4">
            <a:extLst>
              <a:ext uri="{FF2B5EF4-FFF2-40B4-BE49-F238E27FC236}">
                <a16:creationId xmlns:a16="http://schemas.microsoft.com/office/drawing/2014/main" id="{338753E5-F390-AF0C-027F-D92B82CED13C}"/>
              </a:ext>
            </a:extLst>
          </p:cNvPr>
          <p:cNvSpPr>
            <a:spLocks noGrp="1"/>
          </p:cNvSpPr>
          <p:nvPr>
            <p:ph type="title"/>
          </p:nvPr>
        </p:nvSpPr>
        <p:spPr/>
        <p:txBody>
          <a:bodyPr/>
          <a:lstStyle/>
          <a:p>
            <a:r>
              <a:rPr lang="fr-FR" dirty="0"/>
              <a:t>Sentiment que les professionnels de santé se coordonnent bien entre eux</a:t>
            </a:r>
          </a:p>
        </p:txBody>
      </p:sp>
      <p:sp>
        <p:nvSpPr>
          <p:cNvPr id="3" name="Espace réservé du numéro de diapositive 2">
            <a:extLst>
              <a:ext uri="{FF2B5EF4-FFF2-40B4-BE49-F238E27FC236}">
                <a16:creationId xmlns:a16="http://schemas.microsoft.com/office/drawing/2014/main" id="{68E267BE-EF24-6912-17A8-6ACD5AC0C6DB}"/>
              </a:ext>
            </a:extLst>
          </p:cNvPr>
          <p:cNvSpPr>
            <a:spLocks noGrp="1"/>
          </p:cNvSpPr>
          <p:nvPr>
            <p:ph type="sldNum" sz="quarter" idx="12"/>
          </p:nvPr>
        </p:nvSpPr>
        <p:spPr/>
        <p:txBody>
          <a:bodyPr/>
          <a:lstStyle/>
          <a:p>
            <a:fld id="{8FF9B0DE-3FEB-4AA0-B465-B80EF7C1333D}" type="slidenum">
              <a:rPr lang="en-US" noProof="0" smtClean="0"/>
              <a:pPr/>
              <a:t>10</a:t>
            </a:fld>
            <a:endParaRPr lang="en-US" noProof="0"/>
          </a:p>
        </p:txBody>
      </p:sp>
      <p:sp>
        <p:nvSpPr>
          <p:cNvPr id="41" name="Text Placeholder 40">
            <a:extLst>
              <a:ext uri="{FF2B5EF4-FFF2-40B4-BE49-F238E27FC236}">
                <a16:creationId xmlns:a16="http://schemas.microsoft.com/office/drawing/2014/main" id="{CDE100E3-D9FC-0D10-D91B-39E386134EEB}"/>
              </a:ext>
            </a:extLst>
          </p:cNvPr>
          <p:cNvSpPr>
            <a:spLocks noGrp="1"/>
          </p:cNvSpPr>
          <p:nvPr>
            <p:ph type="body" sz="quarter" idx="16"/>
          </p:nvPr>
        </p:nvSpPr>
        <p:spPr>
          <a:xfrm>
            <a:off x="479424" y="6326492"/>
            <a:ext cx="11233149" cy="288925"/>
          </a:xfrm>
        </p:spPr>
        <p:txBody>
          <a:bodyPr/>
          <a:lstStyle/>
          <a:p>
            <a:r>
              <a:rPr lang="fr-FR" sz="1100" dirty="0">
                <a:solidFill>
                  <a:srgbClr val="000000">
                    <a:lumMod val="50000"/>
                    <a:lumOff val="50000"/>
                  </a:srgbClr>
                </a:solidFill>
                <a:latin typeface="Century Gothic" panose="020F0302020204030204"/>
              </a:rPr>
              <a:t>D’une manière générale, estimez-vous que les professionnels de santé qui vous soignent se coordonnent de manière satisfaisante entre eux ?</a:t>
            </a:r>
            <a:br>
              <a:rPr lang="fr-FR" sz="1100" dirty="0">
                <a:solidFill>
                  <a:srgbClr val="000000">
                    <a:lumMod val="50000"/>
                    <a:lumOff val="50000"/>
                  </a:srgbClr>
                </a:solidFill>
                <a:latin typeface="Century Gothic" panose="020F0302020204030204"/>
              </a:rPr>
            </a:br>
            <a:r>
              <a:rPr lang="fr-FR" sz="1100" i="1" dirty="0">
                <a:solidFill>
                  <a:srgbClr val="000000">
                    <a:lumMod val="50000"/>
                    <a:lumOff val="50000"/>
                  </a:srgbClr>
                </a:solidFill>
                <a:latin typeface="Century Gothic" panose="020F0302020204030204"/>
              </a:rPr>
              <a:t>Base : A tous, en % </a:t>
            </a:r>
          </a:p>
        </p:txBody>
      </p:sp>
      <p:sp>
        <p:nvSpPr>
          <p:cNvPr id="17" name="ZoneTexte 16">
            <a:extLst>
              <a:ext uri="{FF2B5EF4-FFF2-40B4-BE49-F238E27FC236}">
                <a16:creationId xmlns:a16="http://schemas.microsoft.com/office/drawing/2014/main" id="{731645C4-8BB3-89FA-5B4A-C742A3EEB816}"/>
              </a:ext>
            </a:extLst>
          </p:cNvPr>
          <p:cNvSpPr txBox="1"/>
          <p:nvPr/>
        </p:nvSpPr>
        <p:spPr bwMode="gray">
          <a:xfrm>
            <a:off x="232012" y="2268742"/>
            <a:ext cx="947859" cy="402776"/>
          </a:xfrm>
          <a:prstGeom prst="rect">
            <a:avLst/>
          </a:prstGeom>
          <a:noFill/>
        </p:spPr>
        <p:txBody>
          <a:bodyPr wrap="square" lIns="0" tIns="0" rIns="0" bIns="0" rtlCol="0" anchor="ctr">
            <a:noAutofit/>
          </a:bodyPr>
          <a:lstStyle/>
          <a:p>
            <a:pPr algn="r">
              <a:lnSpc>
                <a:spcPct val="120000"/>
              </a:lnSpc>
              <a:buSzPct val="80000"/>
            </a:pPr>
            <a:r>
              <a:rPr lang="fr-FR" sz="1600" dirty="0">
                <a:solidFill>
                  <a:srgbClr val="0017AC"/>
                </a:solidFill>
              </a:rPr>
              <a:t>Oui : 70</a:t>
            </a:r>
          </a:p>
        </p:txBody>
      </p:sp>
      <p:sp>
        <p:nvSpPr>
          <p:cNvPr id="2" name="ZoneTexte 1">
            <a:extLst>
              <a:ext uri="{FF2B5EF4-FFF2-40B4-BE49-F238E27FC236}">
                <a16:creationId xmlns:a16="http://schemas.microsoft.com/office/drawing/2014/main" id="{E95FE3AC-DC48-E7AE-BEEC-BD878D33F236}"/>
              </a:ext>
            </a:extLst>
          </p:cNvPr>
          <p:cNvSpPr txBox="1"/>
          <p:nvPr/>
        </p:nvSpPr>
        <p:spPr bwMode="gray">
          <a:xfrm>
            <a:off x="2215595" y="5594879"/>
            <a:ext cx="1162799" cy="402776"/>
          </a:xfrm>
          <a:prstGeom prst="rect">
            <a:avLst/>
          </a:prstGeom>
          <a:noFill/>
        </p:spPr>
        <p:txBody>
          <a:bodyPr wrap="square" lIns="0" tIns="0" rIns="0" bIns="0" rtlCol="0" anchor="ctr">
            <a:noAutofit/>
          </a:bodyPr>
          <a:lstStyle/>
          <a:p>
            <a:pPr>
              <a:lnSpc>
                <a:spcPct val="120000"/>
              </a:lnSpc>
              <a:buSzPct val="80000"/>
            </a:pPr>
            <a:r>
              <a:rPr lang="fr-FR" sz="1600" dirty="0">
                <a:solidFill>
                  <a:schemeClr val="accent2"/>
                </a:solidFill>
              </a:rPr>
              <a:t>Non : 30</a:t>
            </a:r>
          </a:p>
        </p:txBody>
      </p:sp>
      <p:sp>
        <p:nvSpPr>
          <p:cNvPr id="4" name="Espace réservé du texte 5">
            <a:extLst>
              <a:ext uri="{FF2B5EF4-FFF2-40B4-BE49-F238E27FC236}">
                <a16:creationId xmlns:a16="http://schemas.microsoft.com/office/drawing/2014/main" id="{84DE59FB-264E-ABDC-3603-41C9663665BA}"/>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graphicFrame>
        <p:nvGraphicFramePr>
          <p:cNvPr id="7" name="Espace réservé du contenu 10">
            <a:extLst>
              <a:ext uri="{FF2B5EF4-FFF2-40B4-BE49-F238E27FC236}">
                <a16:creationId xmlns:a16="http://schemas.microsoft.com/office/drawing/2014/main" id="{F3856AE8-C971-9F6B-1E89-4315AA6B9050}"/>
              </a:ext>
            </a:extLst>
          </p:cNvPr>
          <p:cNvGraphicFramePr>
            <a:graphicFrameLocks/>
          </p:cNvGraphicFramePr>
          <p:nvPr>
            <p:extLst>
              <p:ext uri="{D42A27DB-BD31-4B8C-83A1-F6EECF244321}">
                <p14:modId xmlns:p14="http://schemas.microsoft.com/office/powerpoint/2010/main" val="2004736978"/>
              </p:ext>
            </p:extLst>
          </p:nvPr>
        </p:nvGraphicFramePr>
        <p:xfrm>
          <a:off x="9248180" y="2071037"/>
          <a:ext cx="2724273" cy="2081174"/>
        </p:xfrm>
        <a:graphic>
          <a:graphicData uri="http://schemas.openxmlformats.org/drawingml/2006/chart">
            <c:chart xmlns:c="http://schemas.openxmlformats.org/drawingml/2006/chart" xmlns:r="http://schemas.openxmlformats.org/officeDocument/2006/relationships" r:id="rId3"/>
          </a:graphicData>
        </a:graphic>
      </p:graphicFrame>
      <p:sp>
        <p:nvSpPr>
          <p:cNvPr id="8" name="ZoneTexte 7">
            <a:extLst>
              <a:ext uri="{FF2B5EF4-FFF2-40B4-BE49-F238E27FC236}">
                <a16:creationId xmlns:a16="http://schemas.microsoft.com/office/drawing/2014/main" id="{7E3CC585-9D63-5863-B4BE-4397BF1F0702}"/>
              </a:ext>
            </a:extLst>
          </p:cNvPr>
          <p:cNvSpPr txBox="1"/>
          <p:nvPr/>
        </p:nvSpPr>
        <p:spPr bwMode="gray">
          <a:xfrm>
            <a:off x="10080741" y="1673308"/>
            <a:ext cx="1059150" cy="307777"/>
          </a:xfrm>
          <a:prstGeom prst="rect">
            <a:avLst/>
          </a:prstGeom>
          <a:noFill/>
        </p:spPr>
        <p:txBody>
          <a:bodyPr wrap="square">
            <a:spAutoFit/>
          </a:bodyPr>
          <a:lstStyle/>
          <a:p>
            <a:r>
              <a:rPr lang="fr-FR" sz="1400"/>
              <a:t>Evolution</a:t>
            </a:r>
          </a:p>
        </p:txBody>
      </p:sp>
      <p:graphicFrame>
        <p:nvGraphicFramePr>
          <p:cNvPr id="9" name="Espace réservé du contenu 10">
            <a:extLst>
              <a:ext uri="{FF2B5EF4-FFF2-40B4-BE49-F238E27FC236}">
                <a16:creationId xmlns:a16="http://schemas.microsoft.com/office/drawing/2014/main" id="{FF2B1427-7A17-B4AF-B3D7-E63A54CCF7E2}"/>
              </a:ext>
            </a:extLst>
          </p:cNvPr>
          <p:cNvGraphicFramePr>
            <a:graphicFrameLocks/>
          </p:cNvGraphicFramePr>
          <p:nvPr>
            <p:extLst>
              <p:ext uri="{D42A27DB-BD31-4B8C-83A1-F6EECF244321}">
                <p14:modId xmlns:p14="http://schemas.microsoft.com/office/powerpoint/2010/main" val="629651516"/>
              </p:ext>
            </p:extLst>
          </p:nvPr>
        </p:nvGraphicFramePr>
        <p:xfrm>
          <a:off x="9248180" y="4102321"/>
          <a:ext cx="2724273" cy="208117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0" name="Espace réservé du contenu 8">
            <a:extLst>
              <a:ext uri="{FF2B5EF4-FFF2-40B4-BE49-F238E27FC236}">
                <a16:creationId xmlns:a16="http://schemas.microsoft.com/office/drawing/2014/main" id="{D487C152-A454-EE4F-7BA1-CFEF5A190E1B}"/>
              </a:ext>
            </a:extLst>
          </p:cNvPr>
          <p:cNvGraphicFramePr>
            <a:graphicFrameLocks/>
          </p:cNvGraphicFramePr>
          <p:nvPr>
            <p:extLst>
              <p:ext uri="{D42A27DB-BD31-4B8C-83A1-F6EECF244321}">
                <p14:modId xmlns:p14="http://schemas.microsoft.com/office/powerpoint/2010/main" val="1890921054"/>
              </p:ext>
            </p:extLst>
          </p:nvPr>
        </p:nvGraphicFramePr>
        <p:xfrm>
          <a:off x="6157418" y="4005543"/>
          <a:ext cx="2552781" cy="1740365"/>
        </p:xfrm>
        <a:graphic>
          <a:graphicData uri="http://schemas.openxmlformats.org/drawingml/2006/chart">
            <c:chart xmlns:c="http://schemas.openxmlformats.org/drawingml/2006/chart" xmlns:r="http://schemas.openxmlformats.org/officeDocument/2006/relationships" r:id="rId5"/>
          </a:graphicData>
        </a:graphic>
      </p:graphicFrame>
      <p:sp>
        <p:nvSpPr>
          <p:cNvPr id="12" name="Rectangle : coins arrondis 11">
            <a:extLst>
              <a:ext uri="{FF2B5EF4-FFF2-40B4-BE49-F238E27FC236}">
                <a16:creationId xmlns:a16="http://schemas.microsoft.com/office/drawing/2014/main" id="{B7416FCE-62CA-7096-5109-2D1A46AB396C}"/>
              </a:ext>
            </a:extLst>
          </p:cNvPr>
          <p:cNvSpPr/>
          <p:nvPr/>
        </p:nvSpPr>
        <p:spPr bwMode="gray">
          <a:xfrm>
            <a:off x="6246718" y="3698263"/>
            <a:ext cx="2063270" cy="2281501"/>
          </a:xfrm>
          <a:prstGeom prst="round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13" name="ZoneTexte 12">
            <a:extLst>
              <a:ext uri="{FF2B5EF4-FFF2-40B4-BE49-F238E27FC236}">
                <a16:creationId xmlns:a16="http://schemas.microsoft.com/office/drawing/2014/main" id="{B182FDE9-C6FE-A8AB-DA63-93BCAACF1F02}"/>
              </a:ext>
            </a:extLst>
          </p:cNvPr>
          <p:cNvSpPr txBox="1"/>
          <p:nvPr/>
        </p:nvSpPr>
        <p:spPr bwMode="gray">
          <a:xfrm>
            <a:off x="6776546" y="3458754"/>
            <a:ext cx="914400" cy="258759"/>
          </a:xfrm>
          <a:prstGeom prst="rect">
            <a:avLst/>
          </a:prstGeom>
          <a:noFill/>
        </p:spPr>
        <p:txBody>
          <a:bodyPr wrap="none" lIns="0" tIns="0" rIns="0" bIns="0" rtlCol="0">
            <a:noAutofit/>
          </a:bodyPr>
          <a:lstStyle/>
          <a:p>
            <a:pPr algn="ctr">
              <a:lnSpc>
                <a:spcPct val="120000"/>
              </a:lnSpc>
              <a:buSzPct val="80000"/>
            </a:pPr>
            <a:r>
              <a:rPr lang="fr-FR" sz="1400" i="1"/>
              <a:t>Franciliens</a:t>
            </a:r>
          </a:p>
        </p:txBody>
      </p:sp>
      <p:sp>
        <p:nvSpPr>
          <p:cNvPr id="14" name="ZoneTexte 13">
            <a:extLst>
              <a:ext uri="{FF2B5EF4-FFF2-40B4-BE49-F238E27FC236}">
                <a16:creationId xmlns:a16="http://schemas.microsoft.com/office/drawing/2014/main" id="{E6BD8A7F-5FB7-DA66-C602-44140F1291FD}"/>
              </a:ext>
            </a:extLst>
          </p:cNvPr>
          <p:cNvSpPr txBox="1"/>
          <p:nvPr/>
        </p:nvSpPr>
        <p:spPr bwMode="gray">
          <a:xfrm>
            <a:off x="5619437" y="3711860"/>
            <a:ext cx="1982163" cy="402776"/>
          </a:xfrm>
          <a:prstGeom prst="rect">
            <a:avLst/>
          </a:prstGeom>
          <a:noFill/>
        </p:spPr>
        <p:txBody>
          <a:bodyPr wrap="square" lIns="0" tIns="0" rIns="0" bIns="0" rtlCol="0" anchor="ctr">
            <a:noAutofit/>
          </a:bodyPr>
          <a:lstStyle/>
          <a:p>
            <a:pPr algn="r">
              <a:lnSpc>
                <a:spcPct val="120000"/>
              </a:lnSpc>
              <a:buSzPct val="80000"/>
            </a:pPr>
            <a:r>
              <a:rPr lang="fr-FR" sz="1200" dirty="0">
                <a:solidFill>
                  <a:srgbClr val="0017AC"/>
                </a:solidFill>
              </a:rPr>
              <a:t>Oui : 66</a:t>
            </a:r>
          </a:p>
        </p:txBody>
      </p:sp>
      <p:sp>
        <p:nvSpPr>
          <p:cNvPr id="15" name="ZoneTexte 14">
            <a:extLst>
              <a:ext uri="{FF2B5EF4-FFF2-40B4-BE49-F238E27FC236}">
                <a16:creationId xmlns:a16="http://schemas.microsoft.com/office/drawing/2014/main" id="{E0CCDEFD-77C5-8C4D-8EBA-014D84284337}"/>
              </a:ext>
            </a:extLst>
          </p:cNvPr>
          <p:cNvSpPr txBox="1"/>
          <p:nvPr/>
        </p:nvSpPr>
        <p:spPr bwMode="gray">
          <a:xfrm>
            <a:off x="6334870" y="5551896"/>
            <a:ext cx="1504867" cy="402776"/>
          </a:xfrm>
          <a:prstGeom prst="rect">
            <a:avLst/>
          </a:prstGeom>
          <a:noFill/>
        </p:spPr>
        <p:txBody>
          <a:bodyPr wrap="square" lIns="0" tIns="0" rIns="0" bIns="0" rtlCol="0" anchor="ctr">
            <a:noAutofit/>
          </a:bodyPr>
          <a:lstStyle/>
          <a:p>
            <a:pPr algn="r">
              <a:lnSpc>
                <a:spcPct val="120000"/>
              </a:lnSpc>
              <a:buSzPct val="80000"/>
            </a:pPr>
            <a:r>
              <a:rPr lang="fr-FR" sz="1200" dirty="0">
                <a:solidFill>
                  <a:schemeClr val="accent2"/>
                </a:solidFill>
              </a:rPr>
              <a:t>Non : 34</a:t>
            </a:r>
          </a:p>
        </p:txBody>
      </p:sp>
      <p:cxnSp>
        <p:nvCxnSpPr>
          <p:cNvPr id="16" name="Connecteur droit 15">
            <a:extLst>
              <a:ext uri="{FF2B5EF4-FFF2-40B4-BE49-F238E27FC236}">
                <a16:creationId xmlns:a16="http://schemas.microsoft.com/office/drawing/2014/main" id="{868E0372-1FF8-2357-4188-ADA78951E8D8}"/>
              </a:ext>
            </a:extLst>
          </p:cNvPr>
          <p:cNvCxnSpPr/>
          <p:nvPr/>
        </p:nvCxnSpPr>
        <p:spPr bwMode="gray">
          <a:xfrm>
            <a:off x="8951360" y="2011897"/>
            <a:ext cx="0" cy="3899645"/>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18" name="Groupe 17">
            <a:extLst>
              <a:ext uri="{FF2B5EF4-FFF2-40B4-BE49-F238E27FC236}">
                <a16:creationId xmlns:a16="http://schemas.microsoft.com/office/drawing/2014/main" id="{208AB077-5436-DC6D-B674-E6633609358C}"/>
              </a:ext>
            </a:extLst>
          </p:cNvPr>
          <p:cNvGrpSpPr>
            <a:grpSpLocks noChangeAspect="1"/>
          </p:cNvGrpSpPr>
          <p:nvPr/>
        </p:nvGrpSpPr>
        <p:grpSpPr>
          <a:xfrm>
            <a:off x="7787391" y="3429000"/>
            <a:ext cx="654606" cy="531623"/>
            <a:chOff x="8282449" y="2161279"/>
            <a:chExt cx="666978" cy="541670"/>
          </a:xfrm>
          <a:solidFill>
            <a:schemeClr val="bg1">
              <a:lumMod val="95000"/>
            </a:schemeClr>
          </a:solidFill>
        </p:grpSpPr>
        <p:sp>
          <p:nvSpPr>
            <p:cNvPr id="19" name="FR-77">
              <a:extLst>
                <a:ext uri="{FF2B5EF4-FFF2-40B4-BE49-F238E27FC236}">
                  <a16:creationId xmlns:a16="http://schemas.microsoft.com/office/drawing/2014/main" id="{290D95D1-8DBE-EE1F-826A-13BD134930C6}"/>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20" name="FR-91">
              <a:extLst>
                <a:ext uri="{FF2B5EF4-FFF2-40B4-BE49-F238E27FC236}">
                  <a16:creationId xmlns:a16="http://schemas.microsoft.com/office/drawing/2014/main" id="{420A9ADB-A767-61FE-C3E5-93A53C021ADD}"/>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21" name="FR-78">
              <a:extLst>
                <a:ext uri="{FF2B5EF4-FFF2-40B4-BE49-F238E27FC236}">
                  <a16:creationId xmlns:a16="http://schemas.microsoft.com/office/drawing/2014/main" id="{DE1688AD-6368-19BE-18A3-EFAED174F82E}"/>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22" name="FR-95">
              <a:extLst>
                <a:ext uri="{FF2B5EF4-FFF2-40B4-BE49-F238E27FC236}">
                  <a16:creationId xmlns:a16="http://schemas.microsoft.com/office/drawing/2014/main" id="{5E84DCEB-4FC2-6724-BD29-FD884F1A12A2}"/>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23" name="FR-93">
              <a:extLst>
                <a:ext uri="{FF2B5EF4-FFF2-40B4-BE49-F238E27FC236}">
                  <a16:creationId xmlns:a16="http://schemas.microsoft.com/office/drawing/2014/main" id="{706BBDEE-F0D7-22F8-925B-0B561A58BB5E}"/>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24" name="FR-75">
              <a:extLst>
                <a:ext uri="{FF2B5EF4-FFF2-40B4-BE49-F238E27FC236}">
                  <a16:creationId xmlns:a16="http://schemas.microsoft.com/office/drawing/2014/main" id="{099836E8-899F-4214-E96B-70B07A5E0F9B}"/>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25" name="FR-92">
              <a:extLst>
                <a:ext uri="{FF2B5EF4-FFF2-40B4-BE49-F238E27FC236}">
                  <a16:creationId xmlns:a16="http://schemas.microsoft.com/office/drawing/2014/main" id="{7B3F5676-1619-638A-81F4-4092A6FD9B6D}"/>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26" name="FR-94">
              <a:extLst>
                <a:ext uri="{FF2B5EF4-FFF2-40B4-BE49-F238E27FC236}">
                  <a16:creationId xmlns:a16="http://schemas.microsoft.com/office/drawing/2014/main" id="{695A6625-D1C9-F86C-18F6-17EB84D7B8ED}"/>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grpSp>
        <p:nvGrpSpPr>
          <p:cNvPr id="27" name="Groupe 26">
            <a:extLst>
              <a:ext uri="{FF2B5EF4-FFF2-40B4-BE49-F238E27FC236}">
                <a16:creationId xmlns:a16="http://schemas.microsoft.com/office/drawing/2014/main" id="{1FB55052-F4FE-F30C-B062-74E67CD44675}"/>
              </a:ext>
            </a:extLst>
          </p:cNvPr>
          <p:cNvGrpSpPr/>
          <p:nvPr/>
        </p:nvGrpSpPr>
        <p:grpSpPr>
          <a:xfrm>
            <a:off x="11407037" y="2542635"/>
            <a:ext cx="814752" cy="169277"/>
            <a:chOff x="11233151" y="4121334"/>
            <a:chExt cx="814752" cy="169277"/>
          </a:xfrm>
        </p:grpSpPr>
        <p:sp>
          <p:nvSpPr>
            <p:cNvPr id="28" name="Triangle isocèle 27">
              <a:extLst>
                <a:ext uri="{FF2B5EF4-FFF2-40B4-BE49-F238E27FC236}">
                  <a16:creationId xmlns:a16="http://schemas.microsoft.com/office/drawing/2014/main" id="{63A8F738-AF31-4CF3-6E5E-DED3CBDD918F}"/>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endParaRPr>
            </a:p>
          </p:txBody>
        </p:sp>
        <p:sp>
          <p:nvSpPr>
            <p:cNvPr id="29" name="ZoneTexte 28">
              <a:extLst>
                <a:ext uri="{FF2B5EF4-FFF2-40B4-BE49-F238E27FC236}">
                  <a16:creationId xmlns:a16="http://schemas.microsoft.com/office/drawing/2014/main" id="{8C2992AB-72B2-DCDA-6E78-19551D99BACC}"/>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00B050"/>
                  </a:solidFill>
                  <a:ea typeface="Arial" charset="0"/>
                  <a:cs typeface="Arial" charset="0"/>
                </a:rPr>
                <a:t>+10 pts</a:t>
              </a:r>
            </a:p>
          </p:txBody>
        </p:sp>
      </p:grpSp>
      <p:grpSp>
        <p:nvGrpSpPr>
          <p:cNvPr id="39" name="Groupe 38">
            <a:extLst>
              <a:ext uri="{FF2B5EF4-FFF2-40B4-BE49-F238E27FC236}">
                <a16:creationId xmlns:a16="http://schemas.microsoft.com/office/drawing/2014/main" id="{804EC7DB-D290-2FFA-A1B6-8DF6ECE31BE0}"/>
              </a:ext>
            </a:extLst>
          </p:cNvPr>
          <p:cNvGrpSpPr/>
          <p:nvPr/>
        </p:nvGrpSpPr>
        <p:grpSpPr>
          <a:xfrm>
            <a:off x="11413133" y="4368387"/>
            <a:ext cx="814752" cy="169277"/>
            <a:chOff x="11233151" y="4121334"/>
            <a:chExt cx="814752" cy="169277"/>
          </a:xfrm>
        </p:grpSpPr>
        <p:sp>
          <p:nvSpPr>
            <p:cNvPr id="42" name="Triangle isocèle 41">
              <a:extLst>
                <a:ext uri="{FF2B5EF4-FFF2-40B4-BE49-F238E27FC236}">
                  <a16:creationId xmlns:a16="http://schemas.microsoft.com/office/drawing/2014/main" id="{9D2414A5-C9C6-F223-F04F-2549134C8612}"/>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
          <p:nvSpPr>
            <p:cNvPr id="43" name="ZoneTexte 42">
              <a:extLst>
                <a:ext uri="{FF2B5EF4-FFF2-40B4-BE49-F238E27FC236}">
                  <a16:creationId xmlns:a16="http://schemas.microsoft.com/office/drawing/2014/main" id="{CA4979B5-1FEA-C4AC-C730-D629A1D178AE}"/>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00B050"/>
                  </a:solidFill>
                  <a:ea typeface="Arial" charset="0"/>
                  <a:cs typeface="Arial" charset="0"/>
                </a:rPr>
                <a:t>+11 pts</a:t>
              </a:r>
            </a:p>
          </p:txBody>
        </p:sp>
      </p:grpSp>
      <p:grpSp>
        <p:nvGrpSpPr>
          <p:cNvPr id="40" name="Groupe 22">
            <a:extLst>
              <a:ext uri="{FF2B5EF4-FFF2-40B4-BE49-F238E27FC236}">
                <a16:creationId xmlns:a16="http://schemas.microsoft.com/office/drawing/2014/main" id="{3ED85989-EE69-EF06-401A-781B4AF52B6B}"/>
              </a:ext>
            </a:extLst>
          </p:cNvPr>
          <p:cNvGrpSpPr>
            <a:grpSpLocks noChangeAspect="1"/>
          </p:cNvGrpSpPr>
          <p:nvPr/>
        </p:nvGrpSpPr>
        <p:grpSpPr>
          <a:xfrm>
            <a:off x="1963494" y="3475453"/>
            <a:ext cx="1128556" cy="916532"/>
            <a:chOff x="8282449" y="2161279"/>
            <a:chExt cx="666978" cy="541670"/>
          </a:xfrm>
          <a:solidFill>
            <a:schemeClr val="bg1">
              <a:lumMod val="95000"/>
            </a:schemeClr>
          </a:solidFill>
        </p:grpSpPr>
        <p:sp>
          <p:nvSpPr>
            <p:cNvPr id="46" name="FR-77">
              <a:extLst>
                <a:ext uri="{FF2B5EF4-FFF2-40B4-BE49-F238E27FC236}">
                  <a16:creationId xmlns:a16="http://schemas.microsoft.com/office/drawing/2014/main" id="{F7AD1E64-1EB8-1CC4-6312-58350804D064}"/>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47" name="FR-91">
              <a:extLst>
                <a:ext uri="{FF2B5EF4-FFF2-40B4-BE49-F238E27FC236}">
                  <a16:creationId xmlns:a16="http://schemas.microsoft.com/office/drawing/2014/main" id="{9AEF2EEA-87AD-0D07-DAE3-86DE8261CCC7}"/>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48" name="FR-78">
              <a:extLst>
                <a:ext uri="{FF2B5EF4-FFF2-40B4-BE49-F238E27FC236}">
                  <a16:creationId xmlns:a16="http://schemas.microsoft.com/office/drawing/2014/main" id="{1ED1AC6F-5508-5297-6E2E-F2E02CC2D720}"/>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49" name="FR-95">
              <a:extLst>
                <a:ext uri="{FF2B5EF4-FFF2-40B4-BE49-F238E27FC236}">
                  <a16:creationId xmlns:a16="http://schemas.microsoft.com/office/drawing/2014/main" id="{A7D5E6E6-06A7-59C2-BE40-221E3D07626D}"/>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50" name="FR-93">
              <a:extLst>
                <a:ext uri="{FF2B5EF4-FFF2-40B4-BE49-F238E27FC236}">
                  <a16:creationId xmlns:a16="http://schemas.microsoft.com/office/drawing/2014/main" id="{50EB5452-2A5D-53BA-EE3A-880D33729BB7}"/>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51" name="FR-75">
              <a:extLst>
                <a:ext uri="{FF2B5EF4-FFF2-40B4-BE49-F238E27FC236}">
                  <a16:creationId xmlns:a16="http://schemas.microsoft.com/office/drawing/2014/main" id="{9A1BAF40-C52F-1772-C193-0382B9C45FE4}"/>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52" name="FR-92">
              <a:extLst>
                <a:ext uri="{FF2B5EF4-FFF2-40B4-BE49-F238E27FC236}">
                  <a16:creationId xmlns:a16="http://schemas.microsoft.com/office/drawing/2014/main" id="{C473E94C-C352-9A21-529A-F382FF354EE4}"/>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53" name="FR-94">
              <a:extLst>
                <a:ext uri="{FF2B5EF4-FFF2-40B4-BE49-F238E27FC236}">
                  <a16:creationId xmlns:a16="http://schemas.microsoft.com/office/drawing/2014/main" id="{A3A29B17-4DAA-43B3-D869-FB05856FA973}"/>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54" name="ZoneTexte 25">
            <a:extLst>
              <a:ext uri="{FF2B5EF4-FFF2-40B4-BE49-F238E27FC236}">
                <a16:creationId xmlns:a16="http://schemas.microsoft.com/office/drawing/2014/main" id="{EC6D4BB3-036F-BA67-FA75-03B722B5C988}"/>
              </a:ext>
            </a:extLst>
          </p:cNvPr>
          <p:cNvSpPr txBox="1"/>
          <p:nvPr/>
        </p:nvSpPr>
        <p:spPr bwMode="gray">
          <a:xfrm>
            <a:off x="1245536" y="1701883"/>
            <a:ext cx="2633127" cy="280567"/>
          </a:xfrm>
          <a:prstGeom prst="rect">
            <a:avLst/>
          </a:prstGeom>
          <a:noFill/>
        </p:spPr>
        <p:txBody>
          <a:bodyPr wrap="square" lIns="0" tIns="0" rIns="0" bIns="0" rtlCol="0">
            <a:noAutofit/>
          </a:bodyPr>
          <a:lstStyle/>
          <a:p>
            <a:pPr algn="ctr">
              <a:lnSpc>
                <a:spcPct val="120000"/>
              </a:lnSpc>
              <a:buSzPct val="80000"/>
            </a:pPr>
            <a:r>
              <a:rPr lang="fr-FR" sz="1400" i="1" dirty="0"/>
              <a:t>Habitants de Seine-Saint-Denis</a:t>
            </a:r>
          </a:p>
        </p:txBody>
      </p:sp>
    </p:spTree>
    <p:extLst>
      <p:ext uri="{BB962C8B-B14F-4D97-AF65-F5344CB8AC3E}">
        <p14:creationId xmlns:p14="http://schemas.microsoft.com/office/powerpoint/2010/main" val="22893834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7524A-5E8A-7C00-60AE-AD67C7292AC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E66833-FAFD-5851-7DAB-8155AFBC36A3}"/>
              </a:ext>
            </a:extLst>
          </p:cNvPr>
          <p:cNvSpPr>
            <a:spLocks noGrp="1"/>
          </p:cNvSpPr>
          <p:nvPr>
            <p:ph type="sldNum" sz="quarter" idx="12"/>
          </p:nvPr>
        </p:nvSpPr>
        <p:spPr/>
        <p:txBody>
          <a:bodyPr/>
          <a:lstStyle/>
          <a:p>
            <a:fld id="{8FF9B0DE-3FEB-4AA0-B465-B80EF7C1333D}" type="slidenum">
              <a:rPr lang="en-US" smtClean="0"/>
              <a:t>11</a:t>
            </a:fld>
            <a:endParaRPr lang="en-US"/>
          </a:p>
        </p:txBody>
      </p:sp>
      <p:sp>
        <p:nvSpPr>
          <p:cNvPr id="3" name="Text Placeholder 2">
            <a:extLst>
              <a:ext uri="{FF2B5EF4-FFF2-40B4-BE49-F238E27FC236}">
                <a16:creationId xmlns:a16="http://schemas.microsoft.com/office/drawing/2014/main" id="{2ED43CCA-0747-0BC5-0B45-18DB0F08B849}"/>
              </a:ext>
            </a:extLst>
          </p:cNvPr>
          <p:cNvSpPr>
            <a:spLocks noGrp="1"/>
          </p:cNvSpPr>
          <p:nvPr>
            <p:ph type="body" sz="quarter" idx="14"/>
          </p:nvPr>
        </p:nvSpPr>
        <p:spPr>
          <a:xfrm>
            <a:off x="479426" y="1557338"/>
            <a:ext cx="6625462" cy="4464050"/>
          </a:xfrm>
        </p:spPr>
        <p:txBody>
          <a:bodyPr/>
          <a:lstStyle/>
          <a:p>
            <a:r>
              <a:rPr lang="fr-FR" sz="3600" spc="-150" dirty="0"/>
              <a:t>Accès aux soins</a:t>
            </a:r>
            <a:endParaRPr lang="fr-FR" sz="3600" noProof="0" dirty="0"/>
          </a:p>
        </p:txBody>
      </p:sp>
    </p:spTree>
    <p:extLst>
      <p:ext uri="{BB962C8B-B14F-4D97-AF65-F5344CB8AC3E}">
        <p14:creationId xmlns:p14="http://schemas.microsoft.com/office/powerpoint/2010/main" val="3527061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B1110C-E595-9936-FCAC-9BBDB0262D66}"/>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6DE3DE64-E1A8-5A81-3BE9-EBB2016BDEC4}"/>
              </a:ext>
            </a:extLst>
          </p:cNvPr>
          <p:cNvSpPr>
            <a:spLocks noGrp="1"/>
          </p:cNvSpPr>
          <p:nvPr>
            <p:ph type="title"/>
          </p:nvPr>
        </p:nvSpPr>
        <p:spPr/>
        <p:txBody>
          <a:bodyPr/>
          <a:lstStyle/>
          <a:p>
            <a:pPr algn="just"/>
            <a:r>
              <a:rPr lang="fr-FR"/>
              <a:t>Niveau de difficulté d’accès à différents types de services en matière de santé</a:t>
            </a:r>
          </a:p>
        </p:txBody>
      </p:sp>
      <p:sp>
        <p:nvSpPr>
          <p:cNvPr id="3" name="Espace réservé du numéro de diapositive 2">
            <a:extLst>
              <a:ext uri="{FF2B5EF4-FFF2-40B4-BE49-F238E27FC236}">
                <a16:creationId xmlns:a16="http://schemas.microsoft.com/office/drawing/2014/main" id="{0FF37FD9-7614-A641-111D-719A1B30D12B}"/>
              </a:ext>
            </a:extLst>
          </p:cNvPr>
          <p:cNvSpPr>
            <a:spLocks noGrp="1"/>
          </p:cNvSpPr>
          <p:nvPr>
            <p:ph type="sldNum" sz="quarter" idx="12"/>
          </p:nvPr>
        </p:nvSpPr>
        <p:spPr/>
        <p:txBody>
          <a:bodyPr/>
          <a:lstStyle/>
          <a:p>
            <a:fld id="{8FF9B0DE-3FEB-4AA0-B465-B80EF7C1333D}" type="slidenum">
              <a:rPr lang="en-US" noProof="0" smtClean="0"/>
              <a:pPr/>
              <a:t>12</a:t>
            </a:fld>
            <a:endParaRPr lang="en-US" noProof="0"/>
          </a:p>
        </p:txBody>
      </p:sp>
      <p:sp>
        <p:nvSpPr>
          <p:cNvPr id="15" name="Text Placeholder 14">
            <a:extLst>
              <a:ext uri="{FF2B5EF4-FFF2-40B4-BE49-F238E27FC236}">
                <a16:creationId xmlns:a16="http://schemas.microsoft.com/office/drawing/2014/main" id="{B229A842-7FF6-FE78-B59D-7E08F702F5B5}"/>
              </a:ext>
            </a:extLst>
          </p:cNvPr>
          <p:cNvSpPr>
            <a:spLocks noGrp="1"/>
          </p:cNvSpPr>
          <p:nvPr>
            <p:ph type="body" sz="quarter" idx="16"/>
          </p:nvPr>
        </p:nvSpPr>
        <p:spPr>
          <a:xfrm>
            <a:off x="479424" y="6164263"/>
            <a:ext cx="11233149" cy="288925"/>
          </a:xfrm>
        </p:spPr>
        <p:txBody>
          <a:bodyPr/>
          <a:lstStyle/>
          <a:p>
            <a:r>
              <a:rPr lang="fr-FR" sz="1100">
                <a:solidFill>
                  <a:srgbClr val="000000">
                    <a:lumMod val="50000"/>
                    <a:lumOff val="50000"/>
                  </a:srgbClr>
                </a:solidFill>
                <a:latin typeface="Century Gothic" panose="020F0302020204030204"/>
              </a:rPr>
              <a:t>Rencontrez-vous des difficultés pour… ?</a:t>
            </a:r>
            <a:br>
              <a:rPr lang="fr-FR" sz="1100">
                <a:solidFill>
                  <a:srgbClr val="000000">
                    <a:lumMod val="50000"/>
                    <a:lumOff val="50000"/>
                  </a:srgbClr>
                </a:solidFill>
                <a:latin typeface="Century Gothic" panose="020F0302020204030204"/>
              </a:rPr>
            </a:br>
            <a:r>
              <a:rPr lang="fr-FR" sz="1100" i="1">
                <a:solidFill>
                  <a:srgbClr val="000000">
                    <a:lumMod val="50000"/>
                    <a:lumOff val="50000"/>
                  </a:srgbClr>
                </a:solidFill>
                <a:latin typeface="Century Gothic" panose="020F0302020204030204"/>
              </a:rPr>
              <a:t>Base : A ceux concernés par chacun des items, en % de réponses « </a:t>
            </a:r>
            <a:r>
              <a:rPr lang="fr-FR" sz="1100" i="1">
                <a:solidFill>
                  <a:schemeClr val="accent2">
                    <a:lumMod val="40000"/>
                    <a:lumOff val="60000"/>
                  </a:schemeClr>
                </a:solidFill>
                <a:latin typeface="Century Gothic" panose="020F0302020204030204"/>
              </a:rPr>
              <a:t>Oui</a:t>
            </a:r>
            <a:r>
              <a:rPr lang="fr-FR" sz="1100" i="1">
                <a:solidFill>
                  <a:srgbClr val="000000">
                    <a:lumMod val="50000"/>
                    <a:lumOff val="50000"/>
                  </a:srgbClr>
                </a:solidFill>
                <a:latin typeface="Century Gothic" panose="020F0302020204030204"/>
              </a:rPr>
              <a:t> » et « </a:t>
            </a:r>
            <a:r>
              <a:rPr lang="fr-FR" sz="1100" i="1">
                <a:solidFill>
                  <a:schemeClr val="accent2"/>
                </a:solidFill>
                <a:latin typeface="Century Gothic" panose="020F0302020204030204"/>
              </a:rPr>
              <a:t>Oui, très souvent </a:t>
            </a:r>
            <a:r>
              <a:rPr lang="fr-FR" sz="1100" i="1">
                <a:solidFill>
                  <a:srgbClr val="000000">
                    <a:lumMod val="50000"/>
                    <a:lumOff val="50000"/>
                  </a:srgbClr>
                </a:solidFill>
                <a:latin typeface="Century Gothic" panose="020F0302020204030204"/>
              </a:rPr>
              <a:t>» </a:t>
            </a:r>
          </a:p>
        </p:txBody>
      </p:sp>
      <p:sp>
        <p:nvSpPr>
          <p:cNvPr id="11" name="Espace réservé du texte 5">
            <a:extLst>
              <a:ext uri="{FF2B5EF4-FFF2-40B4-BE49-F238E27FC236}">
                <a16:creationId xmlns:a16="http://schemas.microsoft.com/office/drawing/2014/main" id="{043D611C-49EF-4717-E38B-39FAAEDD882F}"/>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graphicFrame>
        <p:nvGraphicFramePr>
          <p:cNvPr id="6" name="Espace réservé du contenu 18">
            <a:extLst>
              <a:ext uri="{FF2B5EF4-FFF2-40B4-BE49-F238E27FC236}">
                <a16:creationId xmlns:a16="http://schemas.microsoft.com/office/drawing/2014/main" id="{912C9853-F70C-BC52-F6CA-8F1BF238EB83}"/>
              </a:ext>
            </a:extLst>
          </p:cNvPr>
          <p:cNvGraphicFramePr>
            <a:graphicFrameLocks/>
          </p:cNvGraphicFramePr>
          <p:nvPr>
            <p:extLst>
              <p:ext uri="{D42A27DB-BD31-4B8C-83A1-F6EECF244321}">
                <p14:modId xmlns:p14="http://schemas.microsoft.com/office/powerpoint/2010/main" val="1294487305"/>
              </p:ext>
            </p:extLst>
          </p:nvPr>
        </p:nvGraphicFramePr>
        <p:xfrm>
          <a:off x="479375" y="2027641"/>
          <a:ext cx="7337220" cy="4514057"/>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a:extLst>
              <a:ext uri="{FF2B5EF4-FFF2-40B4-BE49-F238E27FC236}">
                <a16:creationId xmlns:a16="http://schemas.microsoft.com/office/drawing/2014/main" id="{A44FFB05-CF43-E41B-4E15-6D44823EE051}"/>
              </a:ext>
            </a:extLst>
          </p:cNvPr>
          <p:cNvSpPr txBox="1"/>
          <p:nvPr/>
        </p:nvSpPr>
        <p:spPr bwMode="gray">
          <a:xfrm>
            <a:off x="3626584" y="2200446"/>
            <a:ext cx="2287520" cy="220983"/>
          </a:xfrm>
          <a:prstGeom prst="rect">
            <a:avLst/>
          </a:prstGeom>
          <a:noFill/>
          <a:ln>
            <a:noFill/>
          </a:ln>
        </p:spPr>
        <p:txBody>
          <a:bodyPr wrap="square" lIns="0" tIns="0" rIns="0" bIns="0" rtlCol="0" anchor="ctr">
            <a:noAutofit/>
          </a:bodyPr>
          <a:lstStyle/>
          <a:p>
            <a:pPr>
              <a:lnSpc>
                <a:spcPct val="120000"/>
              </a:lnSpc>
              <a:buSzPct val="80000"/>
            </a:pPr>
            <a:r>
              <a:rPr lang="fr-FR" sz="1100"/>
              <a:t>En % de : </a:t>
            </a:r>
            <a:r>
              <a:rPr lang="fr-FR" sz="1100">
                <a:solidFill>
                  <a:schemeClr val="accent2"/>
                </a:solidFill>
              </a:rPr>
              <a:t>Oui, très souvent</a:t>
            </a:r>
            <a:r>
              <a:rPr lang="fr-FR" sz="1100">
                <a:solidFill>
                  <a:srgbClr val="0017AC"/>
                </a:solidFill>
              </a:rPr>
              <a:t> </a:t>
            </a:r>
            <a:r>
              <a:rPr lang="fr-FR" sz="1100"/>
              <a:t>/ </a:t>
            </a:r>
            <a:r>
              <a:rPr lang="fr-FR" sz="1100">
                <a:solidFill>
                  <a:schemeClr val="accent2">
                    <a:lumMod val="40000"/>
                    <a:lumOff val="60000"/>
                  </a:schemeClr>
                </a:solidFill>
              </a:rPr>
              <a:t>Oui</a:t>
            </a:r>
          </a:p>
        </p:txBody>
      </p:sp>
      <p:sp>
        <p:nvSpPr>
          <p:cNvPr id="8" name="ZoneTexte 7">
            <a:extLst>
              <a:ext uri="{FF2B5EF4-FFF2-40B4-BE49-F238E27FC236}">
                <a16:creationId xmlns:a16="http://schemas.microsoft.com/office/drawing/2014/main" id="{13529550-BB3A-BED2-DF2D-184163BC0359}"/>
              </a:ext>
            </a:extLst>
          </p:cNvPr>
          <p:cNvSpPr txBox="1"/>
          <p:nvPr/>
        </p:nvSpPr>
        <p:spPr bwMode="gray">
          <a:xfrm>
            <a:off x="8836390" y="1549322"/>
            <a:ext cx="1330474" cy="402776"/>
          </a:xfrm>
          <a:prstGeom prst="rect">
            <a:avLst/>
          </a:prstGeom>
          <a:noFill/>
        </p:spPr>
        <p:txBody>
          <a:bodyPr wrap="square" lIns="0" tIns="0" rIns="0" bIns="0" rtlCol="0" anchor="ctr">
            <a:noAutofit/>
          </a:bodyPr>
          <a:lstStyle/>
          <a:p>
            <a:pPr algn="ctr">
              <a:lnSpc>
                <a:spcPct val="120000"/>
              </a:lnSpc>
              <a:buSzPct val="80000"/>
            </a:pPr>
            <a:r>
              <a:rPr lang="fr-FR" sz="1400" i="1"/>
              <a:t>Franciliens</a:t>
            </a:r>
          </a:p>
        </p:txBody>
      </p:sp>
      <p:graphicFrame>
        <p:nvGraphicFramePr>
          <p:cNvPr id="2" name="Espace réservé du contenu 18">
            <a:extLst>
              <a:ext uri="{FF2B5EF4-FFF2-40B4-BE49-F238E27FC236}">
                <a16:creationId xmlns:a16="http://schemas.microsoft.com/office/drawing/2014/main" id="{093AB900-CDCB-4F02-5742-0C30405FE3FB}"/>
              </a:ext>
            </a:extLst>
          </p:cNvPr>
          <p:cNvGraphicFramePr>
            <a:graphicFrameLocks/>
          </p:cNvGraphicFramePr>
          <p:nvPr>
            <p:extLst>
              <p:ext uri="{D42A27DB-BD31-4B8C-83A1-F6EECF244321}">
                <p14:modId xmlns:p14="http://schemas.microsoft.com/office/powerpoint/2010/main" val="712884272"/>
              </p:ext>
            </p:extLst>
          </p:nvPr>
        </p:nvGraphicFramePr>
        <p:xfrm>
          <a:off x="5228106" y="2027641"/>
          <a:ext cx="7337220" cy="4514057"/>
        </p:xfrm>
        <a:graphic>
          <a:graphicData uri="http://schemas.openxmlformats.org/drawingml/2006/chart">
            <c:chart xmlns:c="http://schemas.openxmlformats.org/drawingml/2006/chart" xmlns:r="http://schemas.openxmlformats.org/officeDocument/2006/relationships" r:id="rId4"/>
          </a:graphicData>
        </a:graphic>
      </p:graphicFrame>
      <p:sp>
        <p:nvSpPr>
          <p:cNvPr id="10" name="ZoneTexte 9">
            <a:extLst>
              <a:ext uri="{FF2B5EF4-FFF2-40B4-BE49-F238E27FC236}">
                <a16:creationId xmlns:a16="http://schemas.microsoft.com/office/drawing/2014/main" id="{684E40C6-5205-3CDB-4516-9C6D2DD1E109}"/>
              </a:ext>
            </a:extLst>
          </p:cNvPr>
          <p:cNvSpPr txBox="1"/>
          <p:nvPr/>
        </p:nvSpPr>
        <p:spPr bwMode="gray">
          <a:xfrm>
            <a:off x="9030635" y="2200446"/>
            <a:ext cx="2287520" cy="220983"/>
          </a:xfrm>
          <a:prstGeom prst="rect">
            <a:avLst/>
          </a:prstGeom>
          <a:noFill/>
          <a:ln>
            <a:noFill/>
          </a:ln>
        </p:spPr>
        <p:txBody>
          <a:bodyPr wrap="square" lIns="0" tIns="0" rIns="0" bIns="0" rtlCol="0" anchor="ctr">
            <a:noAutofit/>
          </a:bodyPr>
          <a:lstStyle/>
          <a:p>
            <a:pPr>
              <a:lnSpc>
                <a:spcPct val="120000"/>
              </a:lnSpc>
              <a:buSzPct val="80000"/>
            </a:pPr>
            <a:r>
              <a:rPr lang="fr-FR" sz="1100"/>
              <a:t>En % de : </a:t>
            </a:r>
            <a:r>
              <a:rPr lang="fr-FR" sz="1100">
                <a:solidFill>
                  <a:schemeClr val="accent2"/>
                </a:solidFill>
              </a:rPr>
              <a:t>Oui, très souvent</a:t>
            </a:r>
            <a:r>
              <a:rPr lang="fr-FR" sz="1100">
                <a:solidFill>
                  <a:srgbClr val="0017AC"/>
                </a:solidFill>
              </a:rPr>
              <a:t> </a:t>
            </a:r>
            <a:r>
              <a:rPr lang="fr-FR" sz="1100"/>
              <a:t>/ </a:t>
            </a:r>
            <a:r>
              <a:rPr lang="fr-FR" sz="1100">
                <a:solidFill>
                  <a:schemeClr val="accent2">
                    <a:lumMod val="40000"/>
                    <a:lumOff val="60000"/>
                  </a:schemeClr>
                </a:solidFill>
              </a:rPr>
              <a:t>Oui</a:t>
            </a:r>
          </a:p>
        </p:txBody>
      </p:sp>
      <p:sp>
        <p:nvSpPr>
          <p:cNvPr id="13" name="ZoneTexte 12">
            <a:extLst>
              <a:ext uri="{FF2B5EF4-FFF2-40B4-BE49-F238E27FC236}">
                <a16:creationId xmlns:a16="http://schemas.microsoft.com/office/drawing/2014/main" id="{A8DC0A91-0811-2089-274A-7C93A3410E68}"/>
              </a:ext>
            </a:extLst>
          </p:cNvPr>
          <p:cNvSpPr txBox="1"/>
          <p:nvPr/>
        </p:nvSpPr>
        <p:spPr bwMode="gray">
          <a:xfrm>
            <a:off x="2843426" y="3806921"/>
            <a:ext cx="991019" cy="230832"/>
          </a:xfrm>
          <a:prstGeom prst="rect">
            <a:avLst/>
          </a:prstGeom>
          <a:noFill/>
        </p:spPr>
        <p:txBody>
          <a:bodyPr wrap="square">
            <a:spAutoFit/>
          </a:bodyPr>
          <a:lstStyle/>
          <a:p>
            <a:r>
              <a:rPr lang="fr-FR" sz="900" i="1"/>
              <a:t>[aux femmes]</a:t>
            </a:r>
          </a:p>
        </p:txBody>
      </p:sp>
      <p:grpSp>
        <p:nvGrpSpPr>
          <p:cNvPr id="14" name="Groupe 13">
            <a:extLst>
              <a:ext uri="{FF2B5EF4-FFF2-40B4-BE49-F238E27FC236}">
                <a16:creationId xmlns:a16="http://schemas.microsoft.com/office/drawing/2014/main" id="{B8610F2C-9FC7-D976-B65B-25D8010710AD}"/>
              </a:ext>
            </a:extLst>
          </p:cNvPr>
          <p:cNvGrpSpPr>
            <a:grpSpLocks noChangeAspect="1"/>
          </p:cNvGrpSpPr>
          <p:nvPr/>
        </p:nvGrpSpPr>
        <p:grpSpPr>
          <a:xfrm>
            <a:off x="9973832" y="1449062"/>
            <a:ext cx="853330" cy="693013"/>
            <a:chOff x="8282449" y="2161279"/>
            <a:chExt cx="666978" cy="541670"/>
          </a:xfrm>
          <a:solidFill>
            <a:schemeClr val="bg1">
              <a:lumMod val="95000"/>
            </a:schemeClr>
          </a:solidFill>
        </p:grpSpPr>
        <p:sp>
          <p:nvSpPr>
            <p:cNvPr id="16" name="FR-77">
              <a:extLst>
                <a:ext uri="{FF2B5EF4-FFF2-40B4-BE49-F238E27FC236}">
                  <a16:creationId xmlns:a16="http://schemas.microsoft.com/office/drawing/2014/main" id="{7412FFCC-0941-819E-2CE7-32D968C254D7}"/>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17" name="FR-91">
              <a:extLst>
                <a:ext uri="{FF2B5EF4-FFF2-40B4-BE49-F238E27FC236}">
                  <a16:creationId xmlns:a16="http://schemas.microsoft.com/office/drawing/2014/main" id="{ED217B9B-9195-74B1-6082-9CBFDDCCF6C4}"/>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18" name="FR-78">
              <a:extLst>
                <a:ext uri="{FF2B5EF4-FFF2-40B4-BE49-F238E27FC236}">
                  <a16:creationId xmlns:a16="http://schemas.microsoft.com/office/drawing/2014/main" id="{EC8648CD-58A3-A3E6-6BEC-9CF50A6816C0}"/>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19" name="FR-95">
              <a:extLst>
                <a:ext uri="{FF2B5EF4-FFF2-40B4-BE49-F238E27FC236}">
                  <a16:creationId xmlns:a16="http://schemas.microsoft.com/office/drawing/2014/main" id="{55A79AF1-2565-2461-1DBA-1EC2113147C2}"/>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21" name="FR-93">
              <a:extLst>
                <a:ext uri="{FF2B5EF4-FFF2-40B4-BE49-F238E27FC236}">
                  <a16:creationId xmlns:a16="http://schemas.microsoft.com/office/drawing/2014/main" id="{84DBCDD4-F501-2462-AD16-24FBE7AC1561}"/>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22" name="FR-75">
              <a:extLst>
                <a:ext uri="{FF2B5EF4-FFF2-40B4-BE49-F238E27FC236}">
                  <a16:creationId xmlns:a16="http://schemas.microsoft.com/office/drawing/2014/main" id="{831E4741-2E1C-77A2-385A-CD3E354C103F}"/>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23" name="FR-92">
              <a:extLst>
                <a:ext uri="{FF2B5EF4-FFF2-40B4-BE49-F238E27FC236}">
                  <a16:creationId xmlns:a16="http://schemas.microsoft.com/office/drawing/2014/main" id="{305BDFF1-91D7-ABB6-63C4-EF03D68A31E9}"/>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24" name="FR-94">
              <a:extLst>
                <a:ext uri="{FF2B5EF4-FFF2-40B4-BE49-F238E27FC236}">
                  <a16:creationId xmlns:a16="http://schemas.microsoft.com/office/drawing/2014/main" id="{C4AEA3D2-2198-325C-5223-08E911C33054}"/>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grpSp>
        <p:nvGrpSpPr>
          <p:cNvPr id="42" name="Groupe 7">
            <a:extLst>
              <a:ext uri="{FF2B5EF4-FFF2-40B4-BE49-F238E27FC236}">
                <a16:creationId xmlns:a16="http://schemas.microsoft.com/office/drawing/2014/main" id="{1C56E800-557E-0124-23D5-18220B61CCFD}"/>
              </a:ext>
            </a:extLst>
          </p:cNvPr>
          <p:cNvGrpSpPr>
            <a:grpSpLocks noChangeAspect="1"/>
          </p:cNvGrpSpPr>
          <p:nvPr/>
        </p:nvGrpSpPr>
        <p:grpSpPr>
          <a:xfrm>
            <a:off x="5559948" y="1487316"/>
            <a:ext cx="850021" cy="690324"/>
            <a:chOff x="8282449" y="2161279"/>
            <a:chExt cx="666978" cy="541670"/>
          </a:xfrm>
          <a:solidFill>
            <a:schemeClr val="bg1">
              <a:lumMod val="95000"/>
            </a:schemeClr>
          </a:solidFill>
        </p:grpSpPr>
        <p:sp>
          <p:nvSpPr>
            <p:cNvPr id="43" name="FR-77">
              <a:extLst>
                <a:ext uri="{FF2B5EF4-FFF2-40B4-BE49-F238E27FC236}">
                  <a16:creationId xmlns:a16="http://schemas.microsoft.com/office/drawing/2014/main" id="{D51DAC70-5BBD-0032-8C5C-FC92E02216EC}"/>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44" name="FR-91">
              <a:extLst>
                <a:ext uri="{FF2B5EF4-FFF2-40B4-BE49-F238E27FC236}">
                  <a16:creationId xmlns:a16="http://schemas.microsoft.com/office/drawing/2014/main" id="{721313FB-E16E-2158-418D-7F2FBF903D01}"/>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45" name="FR-78">
              <a:extLst>
                <a:ext uri="{FF2B5EF4-FFF2-40B4-BE49-F238E27FC236}">
                  <a16:creationId xmlns:a16="http://schemas.microsoft.com/office/drawing/2014/main" id="{4EC387D5-4531-EEE4-5172-C4024E908816}"/>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46" name="FR-95">
              <a:extLst>
                <a:ext uri="{FF2B5EF4-FFF2-40B4-BE49-F238E27FC236}">
                  <a16:creationId xmlns:a16="http://schemas.microsoft.com/office/drawing/2014/main" id="{0616B77F-3ACA-B2B8-3D42-D2E784A3D6D2}"/>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47" name="FR-93">
              <a:extLst>
                <a:ext uri="{FF2B5EF4-FFF2-40B4-BE49-F238E27FC236}">
                  <a16:creationId xmlns:a16="http://schemas.microsoft.com/office/drawing/2014/main" id="{961F43D8-2E15-A183-E1CC-A302C99DF4B2}"/>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48" name="FR-75">
              <a:extLst>
                <a:ext uri="{FF2B5EF4-FFF2-40B4-BE49-F238E27FC236}">
                  <a16:creationId xmlns:a16="http://schemas.microsoft.com/office/drawing/2014/main" id="{E8216DA8-53B6-E984-8139-9AEE335D5E56}"/>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49" name="FR-92">
              <a:extLst>
                <a:ext uri="{FF2B5EF4-FFF2-40B4-BE49-F238E27FC236}">
                  <a16:creationId xmlns:a16="http://schemas.microsoft.com/office/drawing/2014/main" id="{916F77D7-7667-1FF5-9F19-1656E453C71B}"/>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50" name="FR-94">
              <a:extLst>
                <a:ext uri="{FF2B5EF4-FFF2-40B4-BE49-F238E27FC236}">
                  <a16:creationId xmlns:a16="http://schemas.microsoft.com/office/drawing/2014/main" id="{42092ABD-2352-70B3-51F2-B747C69F4439}"/>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51" name="ZoneTexte 28">
            <a:extLst>
              <a:ext uri="{FF2B5EF4-FFF2-40B4-BE49-F238E27FC236}">
                <a16:creationId xmlns:a16="http://schemas.microsoft.com/office/drawing/2014/main" id="{299C35DA-7005-11D4-DAF0-58C0F581F88F}"/>
              </a:ext>
            </a:extLst>
          </p:cNvPr>
          <p:cNvSpPr txBox="1"/>
          <p:nvPr/>
        </p:nvSpPr>
        <p:spPr bwMode="gray">
          <a:xfrm>
            <a:off x="3096865" y="1569556"/>
            <a:ext cx="2360466" cy="402776"/>
          </a:xfrm>
          <a:prstGeom prst="rect">
            <a:avLst/>
          </a:prstGeom>
          <a:noFill/>
        </p:spPr>
        <p:txBody>
          <a:bodyPr wrap="square" lIns="0" tIns="0" rIns="0" bIns="0" rtlCol="0" anchor="ctr">
            <a:noAutofit/>
          </a:bodyPr>
          <a:lstStyle/>
          <a:p>
            <a:pPr algn="ctr">
              <a:lnSpc>
                <a:spcPct val="120000"/>
              </a:lnSpc>
              <a:buSzPct val="80000"/>
            </a:pPr>
            <a:r>
              <a:rPr lang="fr-FR" sz="1200" i="1" dirty="0"/>
              <a:t>Habitants de Seine-Saint-Denis</a:t>
            </a:r>
          </a:p>
        </p:txBody>
      </p:sp>
    </p:spTree>
    <p:extLst>
      <p:ext uri="{BB962C8B-B14F-4D97-AF65-F5344CB8AC3E}">
        <p14:creationId xmlns:p14="http://schemas.microsoft.com/office/powerpoint/2010/main" val="9207281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E5249D-FDBE-4346-362A-F942578A1376}"/>
            </a:ext>
          </a:extLst>
        </p:cNvPr>
        <p:cNvGrpSpPr/>
        <p:nvPr/>
      </p:nvGrpSpPr>
      <p:grpSpPr>
        <a:xfrm>
          <a:off x="0" y="0"/>
          <a:ext cx="0" cy="0"/>
          <a:chOff x="0" y="0"/>
          <a:chExt cx="0" cy="0"/>
        </a:xfrm>
      </p:grpSpPr>
      <p:graphicFrame>
        <p:nvGraphicFramePr>
          <p:cNvPr id="19" name="Espace réservé du contenu 7">
            <a:extLst>
              <a:ext uri="{FF2B5EF4-FFF2-40B4-BE49-F238E27FC236}">
                <a16:creationId xmlns:a16="http://schemas.microsoft.com/office/drawing/2014/main" id="{B0C840DF-E6A1-88E6-EACD-14222F4DB231}"/>
              </a:ext>
            </a:extLst>
          </p:cNvPr>
          <p:cNvGraphicFramePr>
            <a:graphicFrameLocks/>
          </p:cNvGraphicFramePr>
          <p:nvPr>
            <p:extLst>
              <p:ext uri="{D42A27DB-BD31-4B8C-83A1-F6EECF244321}">
                <p14:modId xmlns:p14="http://schemas.microsoft.com/office/powerpoint/2010/main" val="352146666"/>
              </p:ext>
            </p:extLst>
          </p:nvPr>
        </p:nvGraphicFramePr>
        <p:xfrm>
          <a:off x="3971857" y="2682335"/>
          <a:ext cx="8517139" cy="3342972"/>
        </p:xfrm>
        <a:graphic>
          <a:graphicData uri="http://schemas.openxmlformats.org/drawingml/2006/chart">
            <c:chart xmlns:c="http://schemas.openxmlformats.org/drawingml/2006/chart" xmlns:r="http://schemas.openxmlformats.org/officeDocument/2006/relationships" r:id="rId3"/>
          </a:graphicData>
        </a:graphic>
      </p:graphicFrame>
      <p:sp>
        <p:nvSpPr>
          <p:cNvPr id="5" name="Titre 4">
            <a:extLst>
              <a:ext uri="{FF2B5EF4-FFF2-40B4-BE49-F238E27FC236}">
                <a16:creationId xmlns:a16="http://schemas.microsoft.com/office/drawing/2014/main" id="{A0F53591-80C9-0860-2351-9CA75E15062E}"/>
              </a:ext>
            </a:extLst>
          </p:cNvPr>
          <p:cNvSpPr>
            <a:spLocks noGrp="1"/>
          </p:cNvSpPr>
          <p:nvPr>
            <p:ph type="title"/>
          </p:nvPr>
        </p:nvSpPr>
        <p:spPr/>
        <p:txBody>
          <a:bodyPr/>
          <a:lstStyle/>
          <a:p>
            <a:r>
              <a:rPr lang="fr-FR"/>
              <a:t>Niveau de renonciation à différents soins de santé pour des raisons financières</a:t>
            </a:r>
          </a:p>
        </p:txBody>
      </p:sp>
      <p:sp>
        <p:nvSpPr>
          <p:cNvPr id="3" name="Espace réservé du numéro de diapositive 2">
            <a:extLst>
              <a:ext uri="{FF2B5EF4-FFF2-40B4-BE49-F238E27FC236}">
                <a16:creationId xmlns:a16="http://schemas.microsoft.com/office/drawing/2014/main" id="{311D7320-129E-2C8F-1FD4-A64765CFCB5C}"/>
              </a:ext>
            </a:extLst>
          </p:cNvPr>
          <p:cNvSpPr>
            <a:spLocks noGrp="1"/>
          </p:cNvSpPr>
          <p:nvPr>
            <p:ph type="sldNum" sz="quarter" idx="12"/>
          </p:nvPr>
        </p:nvSpPr>
        <p:spPr/>
        <p:txBody>
          <a:bodyPr/>
          <a:lstStyle/>
          <a:p>
            <a:fld id="{8FF9B0DE-3FEB-4AA0-B465-B80EF7C1333D}" type="slidenum">
              <a:rPr lang="en-US" noProof="0" smtClean="0"/>
              <a:pPr/>
              <a:t>13</a:t>
            </a:fld>
            <a:endParaRPr lang="en-US" noProof="0"/>
          </a:p>
        </p:txBody>
      </p:sp>
      <p:sp>
        <p:nvSpPr>
          <p:cNvPr id="14" name="Espace réservé du texte 5">
            <a:extLst>
              <a:ext uri="{FF2B5EF4-FFF2-40B4-BE49-F238E27FC236}">
                <a16:creationId xmlns:a16="http://schemas.microsoft.com/office/drawing/2014/main" id="{C9D266DD-FF3C-F1CA-60FE-4E73B0824B59}"/>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sp>
        <p:nvSpPr>
          <p:cNvPr id="10" name="Text Placeholder 14">
            <a:extLst>
              <a:ext uri="{FF2B5EF4-FFF2-40B4-BE49-F238E27FC236}">
                <a16:creationId xmlns:a16="http://schemas.microsoft.com/office/drawing/2014/main" id="{ACE27E30-09B0-255D-7447-71A7027231D6}"/>
              </a:ext>
            </a:extLst>
          </p:cNvPr>
          <p:cNvSpPr>
            <a:spLocks noGrp="1"/>
          </p:cNvSpPr>
          <p:nvPr>
            <p:ph type="body" sz="quarter" idx="16"/>
          </p:nvPr>
        </p:nvSpPr>
        <p:spPr>
          <a:xfrm>
            <a:off x="479424" y="6164263"/>
            <a:ext cx="11233149" cy="288925"/>
          </a:xfrm>
        </p:spPr>
        <p:txBody>
          <a:bodyPr/>
          <a:lstStyle/>
          <a:p>
            <a:r>
              <a:rPr lang="fr-FR" sz="1100" dirty="0">
                <a:solidFill>
                  <a:srgbClr val="000000">
                    <a:lumMod val="50000"/>
                    <a:lumOff val="50000"/>
                  </a:srgbClr>
                </a:solidFill>
                <a:latin typeface="Century Gothic" panose="020F0302020204030204"/>
              </a:rPr>
              <a:t>Au cours des dernières années, avez-vous renoncé pour des raisons financières à… ?</a:t>
            </a:r>
            <a:br>
              <a:rPr lang="fr-FR" sz="1100" dirty="0">
                <a:solidFill>
                  <a:srgbClr val="000000">
                    <a:lumMod val="50000"/>
                    <a:lumOff val="50000"/>
                  </a:srgbClr>
                </a:solidFill>
                <a:latin typeface="Century Gothic" panose="020F0302020204030204"/>
              </a:rPr>
            </a:br>
            <a:r>
              <a:rPr lang="fr-FR" sz="1100" i="1" dirty="0">
                <a:solidFill>
                  <a:srgbClr val="000000">
                    <a:lumMod val="50000"/>
                    <a:lumOff val="50000"/>
                  </a:srgbClr>
                </a:solidFill>
                <a:latin typeface="Century Gothic" panose="020F0302020204030204"/>
              </a:rPr>
              <a:t>Base : A ceux concernés par chacun des items, en % de réponses « </a:t>
            </a:r>
            <a:r>
              <a:rPr lang="fr-FR" sz="1100" i="1" dirty="0">
                <a:solidFill>
                  <a:schemeClr val="accent2"/>
                </a:solidFill>
                <a:latin typeface="Century Gothic" panose="020F0302020204030204"/>
              </a:rPr>
              <a:t>Oui</a:t>
            </a:r>
            <a:r>
              <a:rPr lang="fr-FR" sz="1100" i="1" dirty="0">
                <a:solidFill>
                  <a:srgbClr val="000000">
                    <a:lumMod val="50000"/>
                    <a:lumOff val="50000"/>
                  </a:srgbClr>
                </a:solidFill>
                <a:latin typeface="Century Gothic" panose="020F0302020204030204"/>
              </a:rPr>
              <a:t> » </a:t>
            </a:r>
          </a:p>
        </p:txBody>
      </p:sp>
      <p:sp>
        <p:nvSpPr>
          <p:cNvPr id="12" name="ZoneTexte 11">
            <a:extLst>
              <a:ext uri="{FF2B5EF4-FFF2-40B4-BE49-F238E27FC236}">
                <a16:creationId xmlns:a16="http://schemas.microsoft.com/office/drawing/2014/main" id="{8ECF02F6-5028-66F5-4ACB-79F30F7DECFC}"/>
              </a:ext>
            </a:extLst>
          </p:cNvPr>
          <p:cNvSpPr txBox="1"/>
          <p:nvPr/>
        </p:nvSpPr>
        <p:spPr bwMode="gray">
          <a:xfrm>
            <a:off x="8693172" y="2114343"/>
            <a:ext cx="2315496" cy="580553"/>
          </a:xfrm>
          <a:prstGeom prst="rect">
            <a:avLst/>
          </a:prstGeom>
          <a:noFill/>
          <a:ln>
            <a:noFill/>
          </a:ln>
        </p:spPr>
        <p:txBody>
          <a:bodyPr wrap="square" lIns="0" tIns="0" rIns="0" bIns="0" rtlCol="0" anchor="ctr">
            <a:noAutofit/>
          </a:bodyPr>
          <a:lstStyle/>
          <a:p>
            <a:pPr algn="ctr">
              <a:lnSpc>
                <a:spcPct val="120000"/>
              </a:lnSpc>
              <a:buSzPct val="80000"/>
            </a:pPr>
            <a:r>
              <a:rPr lang="fr-FR" sz="1100" b="1" dirty="0">
                <a:solidFill>
                  <a:schemeClr val="accent2"/>
                </a:solidFill>
              </a:rPr>
              <a:t>Ont déjà renoncé à des soins pour des raisons financières : 44</a:t>
            </a:r>
          </a:p>
        </p:txBody>
      </p:sp>
      <p:graphicFrame>
        <p:nvGraphicFramePr>
          <p:cNvPr id="23" name="Espace réservé du contenu 7">
            <a:extLst>
              <a:ext uri="{FF2B5EF4-FFF2-40B4-BE49-F238E27FC236}">
                <a16:creationId xmlns:a16="http://schemas.microsoft.com/office/drawing/2014/main" id="{77D490B9-47D0-18AC-A826-0B2EA39FD222}"/>
              </a:ext>
            </a:extLst>
          </p:cNvPr>
          <p:cNvGraphicFramePr>
            <a:graphicFrameLocks/>
          </p:cNvGraphicFramePr>
          <p:nvPr>
            <p:extLst>
              <p:ext uri="{D42A27DB-BD31-4B8C-83A1-F6EECF244321}">
                <p14:modId xmlns:p14="http://schemas.microsoft.com/office/powerpoint/2010/main" val="3386718149"/>
              </p:ext>
            </p:extLst>
          </p:nvPr>
        </p:nvGraphicFramePr>
        <p:xfrm>
          <a:off x="-174961" y="2682335"/>
          <a:ext cx="8517139" cy="3342972"/>
        </p:xfrm>
        <a:graphic>
          <a:graphicData uri="http://schemas.openxmlformats.org/drawingml/2006/chart">
            <c:chart xmlns:c="http://schemas.openxmlformats.org/drawingml/2006/chart" xmlns:r="http://schemas.openxmlformats.org/officeDocument/2006/relationships" r:id="rId4"/>
          </a:graphicData>
        </a:graphic>
      </p:graphicFrame>
      <p:sp>
        <p:nvSpPr>
          <p:cNvPr id="25" name="ZoneTexte 24">
            <a:extLst>
              <a:ext uri="{FF2B5EF4-FFF2-40B4-BE49-F238E27FC236}">
                <a16:creationId xmlns:a16="http://schemas.microsoft.com/office/drawing/2014/main" id="{77EFB233-8DF3-629A-F06D-2530615DE930}"/>
              </a:ext>
            </a:extLst>
          </p:cNvPr>
          <p:cNvSpPr txBox="1"/>
          <p:nvPr/>
        </p:nvSpPr>
        <p:spPr bwMode="gray">
          <a:xfrm>
            <a:off x="8713491" y="1584886"/>
            <a:ext cx="1330474" cy="402776"/>
          </a:xfrm>
          <a:prstGeom prst="rect">
            <a:avLst/>
          </a:prstGeom>
          <a:noFill/>
        </p:spPr>
        <p:txBody>
          <a:bodyPr wrap="square" lIns="0" tIns="0" rIns="0" bIns="0" rtlCol="0" anchor="ctr">
            <a:noAutofit/>
          </a:bodyPr>
          <a:lstStyle/>
          <a:p>
            <a:pPr algn="ctr">
              <a:lnSpc>
                <a:spcPct val="120000"/>
              </a:lnSpc>
              <a:buSzPct val="80000"/>
            </a:pPr>
            <a:r>
              <a:rPr lang="fr-FR" sz="1400" i="1"/>
              <a:t>Franciliens</a:t>
            </a:r>
          </a:p>
        </p:txBody>
      </p:sp>
      <p:grpSp>
        <p:nvGrpSpPr>
          <p:cNvPr id="27" name="Groupe 26">
            <a:extLst>
              <a:ext uri="{FF2B5EF4-FFF2-40B4-BE49-F238E27FC236}">
                <a16:creationId xmlns:a16="http://schemas.microsoft.com/office/drawing/2014/main" id="{95FFE96B-46DF-2090-2BB9-3C365768DBCA}"/>
              </a:ext>
            </a:extLst>
          </p:cNvPr>
          <p:cNvGrpSpPr>
            <a:grpSpLocks noChangeAspect="1"/>
          </p:cNvGrpSpPr>
          <p:nvPr/>
        </p:nvGrpSpPr>
        <p:grpSpPr>
          <a:xfrm>
            <a:off x="9850933" y="1484626"/>
            <a:ext cx="853330" cy="693013"/>
            <a:chOff x="8282449" y="2161279"/>
            <a:chExt cx="666978" cy="541670"/>
          </a:xfrm>
          <a:solidFill>
            <a:schemeClr val="bg1">
              <a:lumMod val="95000"/>
            </a:schemeClr>
          </a:solidFill>
        </p:grpSpPr>
        <p:sp>
          <p:nvSpPr>
            <p:cNvPr id="28" name="FR-77">
              <a:extLst>
                <a:ext uri="{FF2B5EF4-FFF2-40B4-BE49-F238E27FC236}">
                  <a16:creationId xmlns:a16="http://schemas.microsoft.com/office/drawing/2014/main" id="{AE121133-C83B-BCF4-B7FF-AFD651EE4EF0}"/>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29" name="FR-91">
              <a:extLst>
                <a:ext uri="{FF2B5EF4-FFF2-40B4-BE49-F238E27FC236}">
                  <a16:creationId xmlns:a16="http://schemas.microsoft.com/office/drawing/2014/main" id="{8D039FF2-0AFE-EF6D-3369-37BA917D60DF}"/>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30" name="FR-78">
              <a:extLst>
                <a:ext uri="{FF2B5EF4-FFF2-40B4-BE49-F238E27FC236}">
                  <a16:creationId xmlns:a16="http://schemas.microsoft.com/office/drawing/2014/main" id="{A7539ED6-9CC1-B179-8A1F-AE8A630220D5}"/>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31" name="FR-95">
              <a:extLst>
                <a:ext uri="{FF2B5EF4-FFF2-40B4-BE49-F238E27FC236}">
                  <a16:creationId xmlns:a16="http://schemas.microsoft.com/office/drawing/2014/main" id="{6194A795-F93F-B995-6EEE-433644E3E861}"/>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32" name="FR-93">
              <a:extLst>
                <a:ext uri="{FF2B5EF4-FFF2-40B4-BE49-F238E27FC236}">
                  <a16:creationId xmlns:a16="http://schemas.microsoft.com/office/drawing/2014/main" id="{CDC410B0-693A-CDF6-24DA-6D9F482018C6}"/>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33" name="FR-75">
              <a:extLst>
                <a:ext uri="{FF2B5EF4-FFF2-40B4-BE49-F238E27FC236}">
                  <a16:creationId xmlns:a16="http://schemas.microsoft.com/office/drawing/2014/main" id="{01EDA0E3-A966-A164-0726-37849FFAF813}"/>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34" name="FR-92">
              <a:extLst>
                <a:ext uri="{FF2B5EF4-FFF2-40B4-BE49-F238E27FC236}">
                  <a16:creationId xmlns:a16="http://schemas.microsoft.com/office/drawing/2014/main" id="{E2D8A5CA-8F6E-C472-47E6-2EB621B0EFC3}"/>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35" name="FR-94">
              <a:extLst>
                <a:ext uri="{FF2B5EF4-FFF2-40B4-BE49-F238E27FC236}">
                  <a16:creationId xmlns:a16="http://schemas.microsoft.com/office/drawing/2014/main" id="{F2D25F7A-8626-C617-1F3C-3234FD6DED6E}"/>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38" name="ZoneTexte 37">
            <a:extLst>
              <a:ext uri="{FF2B5EF4-FFF2-40B4-BE49-F238E27FC236}">
                <a16:creationId xmlns:a16="http://schemas.microsoft.com/office/drawing/2014/main" id="{87A47049-81F6-E1D4-5445-F615D008CB56}"/>
              </a:ext>
            </a:extLst>
          </p:cNvPr>
          <p:cNvSpPr txBox="1"/>
          <p:nvPr/>
        </p:nvSpPr>
        <p:spPr bwMode="gray">
          <a:xfrm>
            <a:off x="4394074" y="2114343"/>
            <a:ext cx="2315496" cy="580553"/>
          </a:xfrm>
          <a:prstGeom prst="rect">
            <a:avLst/>
          </a:prstGeom>
          <a:noFill/>
          <a:ln>
            <a:noFill/>
          </a:ln>
        </p:spPr>
        <p:txBody>
          <a:bodyPr wrap="square" lIns="0" tIns="0" rIns="0" bIns="0" rtlCol="0" anchor="ctr">
            <a:noAutofit/>
          </a:bodyPr>
          <a:lstStyle/>
          <a:p>
            <a:pPr algn="ctr">
              <a:lnSpc>
                <a:spcPct val="120000"/>
              </a:lnSpc>
              <a:buSzPct val="80000"/>
            </a:pPr>
            <a:r>
              <a:rPr lang="fr-FR" sz="1100" b="1" dirty="0">
                <a:solidFill>
                  <a:schemeClr val="accent2"/>
                </a:solidFill>
              </a:rPr>
              <a:t>Ont déjà renoncé à des soins pour des raisons financières : 46</a:t>
            </a:r>
          </a:p>
        </p:txBody>
      </p:sp>
      <p:sp>
        <p:nvSpPr>
          <p:cNvPr id="4" name="ZoneTexte 3">
            <a:extLst>
              <a:ext uri="{FF2B5EF4-FFF2-40B4-BE49-F238E27FC236}">
                <a16:creationId xmlns:a16="http://schemas.microsoft.com/office/drawing/2014/main" id="{25766C74-4780-2393-4F89-6B56BC2DED2A}"/>
              </a:ext>
            </a:extLst>
          </p:cNvPr>
          <p:cNvSpPr txBox="1"/>
          <p:nvPr/>
        </p:nvSpPr>
        <p:spPr bwMode="gray">
          <a:xfrm>
            <a:off x="3476348" y="3864376"/>
            <a:ext cx="991019" cy="230832"/>
          </a:xfrm>
          <a:prstGeom prst="rect">
            <a:avLst/>
          </a:prstGeom>
          <a:noFill/>
        </p:spPr>
        <p:txBody>
          <a:bodyPr wrap="square">
            <a:spAutoFit/>
          </a:bodyPr>
          <a:lstStyle/>
          <a:p>
            <a:r>
              <a:rPr lang="fr-FR" sz="900" i="1" dirty="0"/>
              <a:t>[aux femmes]</a:t>
            </a:r>
          </a:p>
        </p:txBody>
      </p:sp>
      <p:grpSp>
        <p:nvGrpSpPr>
          <p:cNvPr id="42" name="Groupe 7">
            <a:extLst>
              <a:ext uri="{FF2B5EF4-FFF2-40B4-BE49-F238E27FC236}">
                <a16:creationId xmlns:a16="http://schemas.microsoft.com/office/drawing/2014/main" id="{B6E93253-16CB-9315-8F88-7A29B9676E7D}"/>
              </a:ext>
            </a:extLst>
          </p:cNvPr>
          <p:cNvGrpSpPr>
            <a:grpSpLocks noChangeAspect="1"/>
          </p:cNvGrpSpPr>
          <p:nvPr/>
        </p:nvGrpSpPr>
        <p:grpSpPr>
          <a:xfrm>
            <a:off x="5559948" y="1487316"/>
            <a:ext cx="850021" cy="690324"/>
            <a:chOff x="8282449" y="2161279"/>
            <a:chExt cx="666978" cy="541670"/>
          </a:xfrm>
          <a:solidFill>
            <a:schemeClr val="bg1">
              <a:lumMod val="95000"/>
            </a:schemeClr>
          </a:solidFill>
        </p:grpSpPr>
        <p:sp>
          <p:nvSpPr>
            <p:cNvPr id="43" name="FR-77">
              <a:extLst>
                <a:ext uri="{FF2B5EF4-FFF2-40B4-BE49-F238E27FC236}">
                  <a16:creationId xmlns:a16="http://schemas.microsoft.com/office/drawing/2014/main" id="{371FAEDF-161F-8568-3F48-7F3C1032B725}"/>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44" name="FR-91">
              <a:extLst>
                <a:ext uri="{FF2B5EF4-FFF2-40B4-BE49-F238E27FC236}">
                  <a16:creationId xmlns:a16="http://schemas.microsoft.com/office/drawing/2014/main" id="{771EACA3-F130-E327-977C-9793F0AF4BEC}"/>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45" name="FR-78">
              <a:extLst>
                <a:ext uri="{FF2B5EF4-FFF2-40B4-BE49-F238E27FC236}">
                  <a16:creationId xmlns:a16="http://schemas.microsoft.com/office/drawing/2014/main" id="{5119D93C-8E98-D18E-9237-4258E8DBCD09}"/>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46" name="FR-95">
              <a:extLst>
                <a:ext uri="{FF2B5EF4-FFF2-40B4-BE49-F238E27FC236}">
                  <a16:creationId xmlns:a16="http://schemas.microsoft.com/office/drawing/2014/main" id="{B0889255-56BF-7505-5661-B93AF400FA3B}"/>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47" name="FR-93">
              <a:extLst>
                <a:ext uri="{FF2B5EF4-FFF2-40B4-BE49-F238E27FC236}">
                  <a16:creationId xmlns:a16="http://schemas.microsoft.com/office/drawing/2014/main" id="{F5E227BE-C3E4-1925-6EE9-05B1237D7C56}"/>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48" name="FR-75">
              <a:extLst>
                <a:ext uri="{FF2B5EF4-FFF2-40B4-BE49-F238E27FC236}">
                  <a16:creationId xmlns:a16="http://schemas.microsoft.com/office/drawing/2014/main" id="{1CE9909F-0809-BBE7-8D86-E0040E317E14}"/>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49" name="FR-92">
              <a:extLst>
                <a:ext uri="{FF2B5EF4-FFF2-40B4-BE49-F238E27FC236}">
                  <a16:creationId xmlns:a16="http://schemas.microsoft.com/office/drawing/2014/main" id="{A8E7D0DB-1F88-4E06-FFAA-8169B2E7725D}"/>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50" name="FR-94">
              <a:extLst>
                <a:ext uri="{FF2B5EF4-FFF2-40B4-BE49-F238E27FC236}">
                  <a16:creationId xmlns:a16="http://schemas.microsoft.com/office/drawing/2014/main" id="{661513FA-3891-5D11-DD53-992E92BC00B7}"/>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51" name="ZoneTexte 28">
            <a:extLst>
              <a:ext uri="{FF2B5EF4-FFF2-40B4-BE49-F238E27FC236}">
                <a16:creationId xmlns:a16="http://schemas.microsoft.com/office/drawing/2014/main" id="{67534E13-62A5-BD2B-CF82-CE23C21ABB66}"/>
              </a:ext>
            </a:extLst>
          </p:cNvPr>
          <p:cNvSpPr txBox="1"/>
          <p:nvPr/>
        </p:nvSpPr>
        <p:spPr bwMode="gray">
          <a:xfrm>
            <a:off x="3096865" y="1569556"/>
            <a:ext cx="2360466" cy="402776"/>
          </a:xfrm>
          <a:prstGeom prst="rect">
            <a:avLst/>
          </a:prstGeom>
          <a:noFill/>
        </p:spPr>
        <p:txBody>
          <a:bodyPr wrap="square" lIns="0" tIns="0" rIns="0" bIns="0" rtlCol="0" anchor="ctr">
            <a:noAutofit/>
          </a:bodyPr>
          <a:lstStyle/>
          <a:p>
            <a:pPr algn="ctr">
              <a:lnSpc>
                <a:spcPct val="120000"/>
              </a:lnSpc>
              <a:buSzPct val="80000"/>
            </a:pPr>
            <a:r>
              <a:rPr lang="fr-FR" sz="1200" i="1" dirty="0"/>
              <a:t>Habitants de Seine-Saint-Denis</a:t>
            </a:r>
          </a:p>
        </p:txBody>
      </p:sp>
    </p:spTree>
    <p:extLst>
      <p:ext uri="{BB962C8B-B14F-4D97-AF65-F5344CB8AC3E}">
        <p14:creationId xmlns:p14="http://schemas.microsoft.com/office/powerpoint/2010/main" val="39525748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B32BFD-663C-692C-6A47-7017305128A9}"/>
            </a:ext>
          </a:extLst>
        </p:cNvPr>
        <p:cNvGrpSpPr/>
        <p:nvPr/>
      </p:nvGrpSpPr>
      <p:grpSpPr>
        <a:xfrm>
          <a:off x="0" y="0"/>
          <a:ext cx="0" cy="0"/>
          <a:chOff x="0" y="0"/>
          <a:chExt cx="0" cy="0"/>
        </a:xfrm>
      </p:grpSpPr>
      <p:graphicFrame>
        <p:nvGraphicFramePr>
          <p:cNvPr id="8" name="Espace réservé du contenu 7">
            <a:extLst>
              <a:ext uri="{FF2B5EF4-FFF2-40B4-BE49-F238E27FC236}">
                <a16:creationId xmlns:a16="http://schemas.microsoft.com/office/drawing/2014/main" id="{0DDE7E7B-A523-A394-C1AF-1E3C940DCC43}"/>
              </a:ext>
            </a:extLst>
          </p:cNvPr>
          <p:cNvGraphicFramePr>
            <a:graphicFrameLocks/>
          </p:cNvGraphicFramePr>
          <p:nvPr>
            <p:extLst>
              <p:ext uri="{D42A27DB-BD31-4B8C-83A1-F6EECF244321}">
                <p14:modId xmlns:p14="http://schemas.microsoft.com/office/powerpoint/2010/main" val="191454489"/>
              </p:ext>
            </p:extLst>
          </p:nvPr>
        </p:nvGraphicFramePr>
        <p:xfrm>
          <a:off x="3944754" y="2401277"/>
          <a:ext cx="8517139" cy="362403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Espace réservé du contenu 7">
            <a:extLst>
              <a:ext uri="{FF2B5EF4-FFF2-40B4-BE49-F238E27FC236}">
                <a16:creationId xmlns:a16="http://schemas.microsoft.com/office/drawing/2014/main" id="{0A184551-B2E3-A223-AF39-B36693049601}"/>
              </a:ext>
            </a:extLst>
          </p:cNvPr>
          <p:cNvGraphicFramePr>
            <a:graphicFrameLocks/>
          </p:cNvGraphicFramePr>
          <p:nvPr>
            <p:extLst>
              <p:ext uri="{D42A27DB-BD31-4B8C-83A1-F6EECF244321}">
                <p14:modId xmlns:p14="http://schemas.microsoft.com/office/powerpoint/2010/main" val="2841658418"/>
              </p:ext>
            </p:extLst>
          </p:nvPr>
        </p:nvGraphicFramePr>
        <p:xfrm>
          <a:off x="-174961" y="2401277"/>
          <a:ext cx="8517139" cy="3624030"/>
        </p:xfrm>
        <a:graphic>
          <a:graphicData uri="http://schemas.openxmlformats.org/drawingml/2006/chart">
            <c:chart xmlns:c="http://schemas.openxmlformats.org/drawingml/2006/chart" xmlns:r="http://schemas.openxmlformats.org/officeDocument/2006/relationships" r:id="rId4"/>
          </a:graphicData>
        </a:graphic>
      </p:graphicFrame>
      <p:sp>
        <p:nvSpPr>
          <p:cNvPr id="5" name="Titre 4">
            <a:extLst>
              <a:ext uri="{FF2B5EF4-FFF2-40B4-BE49-F238E27FC236}">
                <a16:creationId xmlns:a16="http://schemas.microsoft.com/office/drawing/2014/main" id="{73E7C1D8-622C-166A-C795-BCF8B34C54EB}"/>
              </a:ext>
            </a:extLst>
          </p:cNvPr>
          <p:cNvSpPr>
            <a:spLocks noGrp="1"/>
          </p:cNvSpPr>
          <p:nvPr>
            <p:ph type="title"/>
          </p:nvPr>
        </p:nvSpPr>
        <p:spPr/>
        <p:txBody>
          <a:bodyPr/>
          <a:lstStyle/>
          <a:p>
            <a:r>
              <a:rPr lang="fr-FR"/>
              <a:t>Perception de l’influence de différents facteurs sur l’état de santé</a:t>
            </a:r>
          </a:p>
        </p:txBody>
      </p:sp>
      <p:sp>
        <p:nvSpPr>
          <p:cNvPr id="3" name="Espace réservé du numéro de diapositive 2">
            <a:extLst>
              <a:ext uri="{FF2B5EF4-FFF2-40B4-BE49-F238E27FC236}">
                <a16:creationId xmlns:a16="http://schemas.microsoft.com/office/drawing/2014/main" id="{E8C2F4C1-CDD4-0726-0A06-EC5E51B635F7}"/>
              </a:ext>
            </a:extLst>
          </p:cNvPr>
          <p:cNvSpPr>
            <a:spLocks noGrp="1"/>
          </p:cNvSpPr>
          <p:nvPr>
            <p:ph type="sldNum" sz="quarter" idx="12"/>
          </p:nvPr>
        </p:nvSpPr>
        <p:spPr/>
        <p:txBody>
          <a:bodyPr/>
          <a:lstStyle/>
          <a:p>
            <a:fld id="{8FF9B0DE-3FEB-4AA0-B465-B80EF7C1333D}" type="slidenum">
              <a:rPr lang="en-US" noProof="0" smtClean="0"/>
              <a:pPr/>
              <a:t>14</a:t>
            </a:fld>
            <a:endParaRPr lang="en-US" noProof="0"/>
          </a:p>
        </p:txBody>
      </p:sp>
      <p:sp>
        <p:nvSpPr>
          <p:cNvPr id="18" name="Text Placeholder 17">
            <a:extLst>
              <a:ext uri="{FF2B5EF4-FFF2-40B4-BE49-F238E27FC236}">
                <a16:creationId xmlns:a16="http://schemas.microsoft.com/office/drawing/2014/main" id="{3291B134-3AD7-89C3-16C4-D9CF33FC8BB5}"/>
              </a:ext>
            </a:extLst>
          </p:cNvPr>
          <p:cNvSpPr>
            <a:spLocks noGrp="1"/>
          </p:cNvSpPr>
          <p:nvPr>
            <p:ph type="body" sz="quarter" idx="16"/>
          </p:nvPr>
        </p:nvSpPr>
        <p:spPr/>
        <p:txBody>
          <a:bodyPr/>
          <a:lstStyle/>
          <a:p>
            <a:r>
              <a:rPr lang="fr-FR" sz="1100" dirty="0">
                <a:solidFill>
                  <a:srgbClr val="000000">
                    <a:lumMod val="50000"/>
                    <a:lumOff val="50000"/>
                  </a:srgbClr>
                </a:solidFill>
                <a:latin typeface="Century Gothic" panose="020F0302020204030204"/>
              </a:rPr>
              <a:t>Pour chacun des facteurs suivants, dites-nous si d’après vous, il a ou non des effets négatifs sur votre état de santé ?</a:t>
            </a:r>
            <a:br>
              <a:rPr lang="fr-FR" sz="1100" dirty="0">
                <a:solidFill>
                  <a:srgbClr val="000000">
                    <a:lumMod val="50000"/>
                    <a:lumOff val="50000"/>
                  </a:srgbClr>
                </a:solidFill>
                <a:latin typeface="Century Gothic" panose="020F0302020204030204"/>
              </a:rPr>
            </a:br>
            <a:r>
              <a:rPr lang="fr-FR" sz="1100" i="1" dirty="0">
                <a:solidFill>
                  <a:srgbClr val="000000">
                    <a:lumMod val="50000"/>
                    <a:lumOff val="50000"/>
                  </a:srgbClr>
                </a:solidFill>
                <a:latin typeface="Century Gothic" panose="020F0302020204030204"/>
              </a:rPr>
              <a:t>Base : A tous, en % </a:t>
            </a:r>
            <a:r>
              <a:rPr lang="fr-FR" i="1" dirty="0">
                <a:solidFill>
                  <a:srgbClr val="000000">
                    <a:lumMod val="50000"/>
                    <a:lumOff val="50000"/>
                  </a:srgbClr>
                </a:solidFill>
              </a:rPr>
              <a:t>de réponses « </a:t>
            </a:r>
            <a:r>
              <a:rPr lang="fr-FR" i="1" dirty="0">
                <a:solidFill>
                  <a:schemeClr val="accent2"/>
                </a:solidFill>
              </a:rPr>
              <a:t>Oui, il a des effets négatifs</a:t>
            </a:r>
            <a:r>
              <a:rPr lang="fr-FR" i="1" dirty="0">
                <a:solidFill>
                  <a:srgbClr val="000000">
                    <a:lumMod val="50000"/>
                    <a:lumOff val="50000"/>
                  </a:srgbClr>
                </a:solidFill>
              </a:rPr>
              <a:t> »</a:t>
            </a:r>
            <a:endParaRPr lang="fr-FR" sz="1100" i="1" dirty="0">
              <a:solidFill>
                <a:srgbClr val="000000">
                  <a:lumMod val="50000"/>
                  <a:lumOff val="50000"/>
                </a:srgbClr>
              </a:solidFill>
              <a:latin typeface="Century Gothic" panose="020F0302020204030204"/>
            </a:endParaRPr>
          </a:p>
        </p:txBody>
      </p:sp>
      <p:sp>
        <p:nvSpPr>
          <p:cNvPr id="14" name="Espace réservé du texte 5">
            <a:extLst>
              <a:ext uri="{FF2B5EF4-FFF2-40B4-BE49-F238E27FC236}">
                <a16:creationId xmlns:a16="http://schemas.microsoft.com/office/drawing/2014/main" id="{1F1F48B3-4B04-CEF6-1333-35C12C12662A}"/>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graphicFrame>
        <p:nvGraphicFramePr>
          <p:cNvPr id="4" name="Tableau 3">
            <a:extLst>
              <a:ext uri="{FF2B5EF4-FFF2-40B4-BE49-F238E27FC236}">
                <a16:creationId xmlns:a16="http://schemas.microsoft.com/office/drawing/2014/main" id="{0A800C8D-3434-5F4D-E95D-598522035155}"/>
              </a:ext>
            </a:extLst>
          </p:cNvPr>
          <p:cNvGraphicFramePr>
            <a:graphicFrameLocks noGrp="1"/>
          </p:cNvGraphicFramePr>
          <p:nvPr>
            <p:extLst>
              <p:ext uri="{D42A27DB-BD31-4B8C-83A1-F6EECF244321}">
                <p14:modId xmlns:p14="http://schemas.microsoft.com/office/powerpoint/2010/main" val="3541048290"/>
              </p:ext>
            </p:extLst>
          </p:nvPr>
        </p:nvGraphicFramePr>
        <p:xfrm>
          <a:off x="6537539" y="2159346"/>
          <a:ext cx="1731385" cy="3730793"/>
        </p:xfrm>
        <a:graphic>
          <a:graphicData uri="http://schemas.openxmlformats.org/drawingml/2006/table">
            <a:tbl>
              <a:tblPr firstRow="1" bandRow="1">
                <a:tableStyleId>{1FB583FC-8163-40B2-8343-D5F1372A986C}</a:tableStyleId>
              </a:tblPr>
              <a:tblGrid>
                <a:gridCol w="1731385">
                  <a:extLst>
                    <a:ext uri="{9D8B030D-6E8A-4147-A177-3AD203B41FA5}">
                      <a16:colId xmlns:a16="http://schemas.microsoft.com/office/drawing/2014/main" val="1016654170"/>
                    </a:ext>
                  </a:extLst>
                </a:gridCol>
              </a:tblGrid>
              <a:tr h="339163">
                <a:tc>
                  <a:txBody>
                    <a:bodyPr/>
                    <a:lstStyle/>
                    <a:p>
                      <a:pPr algn="ctr"/>
                      <a:r>
                        <a:rPr lang="fr-FR" sz="1100" b="0" dirty="0">
                          <a:solidFill>
                            <a:schemeClr val="tx1"/>
                          </a:solidFill>
                        </a:rPr>
                        <a:t>Evolution</a:t>
                      </a:r>
                    </a:p>
                  </a:txBody>
                  <a:tcPr anchor="ctr">
                    <a:lnL>
                      <a:noFill/>
                    </a:lnL>
                    <a:lnR>
                      <a:noFill/>
                    </a:lnR>
                    <a:lnT>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58747581"/>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00B050"/>
                          </a:solidFill>
                          <a:effectLst/>
                          <a:uLnTx/>
                          <a:uFillTx/>
                          <a:latin typeface="Century Gothic" panose="020F0302020204030204"/>
                          <a:ea typeface="+mn-ea"/>
                          <a:cs typeface="+mn-cs"/>
                        </a:rPr>
                        <a:t>+5</a:t>
                      </a:r>
                    </a:p>
                  </a:txBody>
                  <a:tcPr marL="9525" marR="9525" marT="9525" marB="0" anchor="ctr">
                    <a:lnL>
                      <a:noFill/>
                    </a:lnL>
                    <a:lnR>
                      <a:noFill/>
                    </a:lnR>
                    <a:lnT>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43294252"/>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00B050"/>
                          </a:solidFill>
                          <a:effectLst/>
                          <a:uLnTx/>
                          <a:uFillTx/>
                          <a:latin typeface="Century Gothic" panose="020F0302020204030204"/>
                          <a:ea typeface="+mn-ea"/>
                          <a:cs typeface="+mn-cs"/>
                        </a:rPr>
                        <a:t>+4</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86869694"/>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00B050"/>
                          </a:solidFill>
                          <a:effectLst/>
                          <a:uLnTx/>
                          <a:uFillTx/>
                          <a:latin typeface="Century Gothic" panose="020F0302020204030204"/>
                          <a:ea typeface="+mn-ea"/>
                          <a:cs typeface="+mn-cs"/>
                        </a:rPr>
                        <a:t>+3</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39982333"/>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FF0000"/>
                          </a:solidFill>
                          <a:effectLst/>
                          <a:uLnTx/>
                          <a:uFillTx/>
                          <a:latin typeface="Century Gothic" panose="020F0302020204030204"/>
                          <a:ea typeface="+mn-ea"/>
                          <a:cs typeface="+mn-cs"/>
                        </a:rPr>
                        <a:t>-3</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770407"/>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00B050"/>
                          </a:solidFill>
                          <a:effectLst/>
                          <a:uLnTx/>
                          <a:uFillTx/>
                          <a:latin typeface="Century Gothic" panose="020F0302020204030204"/>
                          <a:ea typeface="+mn-ea"/>
                          <a:cs typeface="+mn-cs"/>
                        </a:rPr>
                        <a:t>+5</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15479466"/>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FF0000"/>
                          </a:solidFill>
                          <a:effectLst/>
                          <a:uLnTx/>
                          <a:uFillTx/>
                          <a:latin typeface="Century Gothic" panose="020F0302020204030204"/>
                          <a:ea typeface="+mn-ea"/>
                          <a:cs typeface="+mn-cs"/>
                        </a:rPr>
                        <a:t>-5</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4135019"/>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00B050"/>
                          </a:solidFill>
                          <a:effectLst/>
                          <a:uLnTx/>
                          <a:uFillTx/>
                          <a:latin typeface="Century Gothic" panose="020F0302020204030204"/>
                          <a:ea typeface="+mn-ea"/>
                          <a:cs typeface="+mn-cs"/>
                        </a:rPr>
                        <a:t>+5</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89207851"/>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00B050"/>
                          </a:solidFill>
                          <a:effectLst/>
                          <a:uLnTx/>
                          <a:uFillTx/>
                          <a:latin typeface="Century Gothic" panose="020F0302020204030204"/>
                          <a:ea typeface="+mn-ea"/>
                          <a:cs typeface="+mn-cs"/>
                        </a:rPr>
                        <a:t>+6</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66910053"/>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FF0000"/>
                          </a:solidFill>
                          <a:effectLst/>
                          <a:uLnTx/>
                          <a:uFillTx/>
                          <a:latin typeface="Century Gothic" panose="020F0302020204030204"/>
                          <a:ea typeface="+mn-ea"/>
                          <a:cs typeface="+mn-cs"/>
                        </a:rPr>
                        <a:t>-6</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04983863"/>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00B050"/>
                          </a:solidFill>
                          <a:effectLst/>
                          <a:uLnTx/>
                          <a:uFillTx/>
                          <a:latin typeface="Century Gothic" panose="020F0302020204030204"/>
                          <a:ea typeface="+mn-ea"/>
                          <a:cs typeface="+mn-cs"/>
                        </a:rPr>
                        <a:t>+4</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093570"/>
                  </a:ext>
                </a:extLst>
              </a:tr>
            </a:tbl>
          </a:graphicData>
        </a:graphic>
      </p:graphicFrame>
      <p:graphicFrame>
        <p:nvGraphicFramePr>
          <p:cNvPr id="9" name="Tableau 8">
            <a:extLst>
              <a:ext uri="{FF2B5EF4-FFF2-40B4-BE49-F238E27FC236}">
                <a16:creationId xmlns:a16="http://schemas.microsoft.com/office/drawing/2014/main" id="{AD70E7E4-C189-C631-7AFB-DA55783D5FD3}"/>
              </a:ext>
            </a:extLst>
          </p:cNvPr>
          <p:cNvGraphicFramePr>
            <a:graphicFrameLocks noGrp="1"/>
          </p:cNvGraphicFramePr>
          <p:nvPr>
            <p:extLst>
              <p:ext uri="{D42A27DB-BD31-4B8C-83A1-F6EECF244321}">
                <p14:modId xmlns:p14="http://schemas.microsoft.com/office/powerpoint/2010/main" val="154106673"/>
              </p:ext>
            </p:extLst>
          </p:nvPr>
        </p:nvGraphicFramePr>
        <p:xfrm>
          <a:off x="10408482" y="2159346"/>
          <a:ext cx="1731385" cy="3730793"/>
        </p:xfrm>
        <a:graphic>
          <a:graphicData uri="http://schemas.openxmlformats.org/drawingml/2006/table">
            <a:tbl>
              <a:tblPr firstRow="1" bandRow="1">
                <a:tableStyleId>{1FB583FC-8163-40B2-8343-D5F1372A986C}</a:tableStyleId>
              </a:tblPr>
              <a:tblGrid>
                <a:gridCol w="1731385">
                  <a:extLst>
                    <a:ext uri="{9D8B030D-6E8A-4147-A177-3AD203B41FA5}">
                      <a16:colId xmlns:a16="http://schemas.microsoft.com/office/drawing/2014/main" val="1016654170"/>
                    </a:ext>
                  </a:extLst>
                </a:gridCol>
              </a:tblGrid>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a:ln>
                            <a:noFill/>
                          </a:ln>
                          <a:solidFill>
                            <a:srgbClr val="000000"/>
                          </a:solidFill>
                          <a:effectLst/>
                          <a:uLnTx/>
                          <a:uFillTx/>
                          <a:latin typeface="Century Gothic" panose="020F0302020204030204"/>
                          <a:ea typeface="+mn-ea"/>
                          <a:cs typeface="+mn-cs"/>
                        </a:rPr>
                        <a:t>Evolution</a:t>
                      </a:r>
                    </a:p>
                  </a:txBody>
                  <a:tcPr anchor="ctr">
                    <a:lnL>
                      <a:noFill/>
                    </a:lnL>
                    <a:lnR>
                      <a:noFill/>
                    </a:lnR>
                    <a:lnT>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58747581"/>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FF0000"/>
                          </a:solidFill>
                          <a:effectLst/>
                          <a:uLnTx/>
                          <a:uFillTx/>
                          <a:latin typeface="Century Gothic" panose="020F0302020204030204"/>
                          <a:ea typeface="+mn-ea"/>
                          <a:cs typeface="+mn-cs"/>
                        </a:rPr>
                        <a:t>-2</a:t>
                      </a:r>
                    </a:p>
                  </a:txBody>
                  <a:tcPr marL="9525" marR="9525" marT="9525" marB="0" anchor="ctr">
                    <a:lnL>
                      <a:noFill/>
                    </a:lnL>
                    <a:lnR>
                      <a:noFill/>
                    </a:lnR>
                    <a:lnT>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43294252"/>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00B050"/>
                          </a:solidFill>
                          <a:effectLst/>
                          <a:uLnTx/>
                          <a:uFillTx/>
                          <a:latin typeface="Century Gothic" panose="020F0302020204030204"/>
                          <a:ea typeface="+mn-ea"/>
                          <a:cs typeface="+mn-cs"/>
                        </a:rPr>
                        <a:t>+4</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86869694"/>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00B050"/>
                          </a:solidFill>
                          <a:effectLst/>
                          <a:uLnTx/>
                          <a:uFillTx/>
                          <a:latin typeface="Century Gothic" panose="020F0302020204030204"/>
                          <a:ea typeface="+mn-ea"/>
                          <a:cs typeface="+mn-cs"/>
                        </a:rPr>
                        <a:t>+4</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39982333"/>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FF0000"/>
                          </a:solidFill>
                          <a:effectLst/>
                          <a:uLnTx/>
                          <a:uFillTx/>
                          <a:latin typeface="Century Gothic" panose="020F0302020204030204"/>
                          <a:ea typeface="+mn-ea"/>
                          <a:cs typeface="+mn-cs"/>
                        </a:rPr>
                        <a:t>-2</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770407"/>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00B050"/>
                          </a:solidFill>
                          <a:effectLst/>
                          <a:uLnTx/>
                          <a:uFillTx/>
                          <a:latin typeface="Century Gothic" panose="020F0302020204030204"/>
                          <a:ea typeface="+mn-ea"/>
                          <a:cs typeface="+mn-cs"/>
                        </a:rPr>
                        <a:t>+3</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15479466"/>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chemeClr val="tx1"/>
                          </a:solidFill>
                          <a:effectLst/>
                          <a:uLnTx/>
                          <a:uFillTx/>
                          <a:latin typeface="Century Gothic" panose="020F0302020204030204"/>
                          <a:ea typeface="+mn-ea"/>
                          <a:cs typeface="+mn-cs"/>
                        </a:rPr>
                        <a:t>=</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4135019"/>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00B050"/>
                          </a:solidFill>
                          <a:effectLst/>
                          <a:uLnTx/>
                          <a:uFillTx/>
                          <a:latin typeface="Century Gothic" panose="020F0302020204030204"/>
                          <a:ea typeface="+mn-ea"/>
                          <a:cs typeface="+mn-cs"/>
                        </a:rPr>
                        <a:t>+4</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89207851"/>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00B050"/>
                          </a:solidFill>
                          <a:effectLst/>
                          <a:uLnTx/>
                          <a:uFillTx/>
                          <a:latin typeface="Century Gothic" panose="020F0302020204030204"/>
                          <a:ea typeface="+mn-ea"/>
                          <a:cs typeface="+mn-cs"/>
                        </a:rPr>
                        <a:t>+5</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66910053"/>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FF0000"/>
                          </a:solidFill>
                          <a:effectLst/>
                          <a:uLnTx/>
                          <a:uFillTx/>
                          <a:latin typeface="Century Gothic" panose="020F0302020204030204"/>
                          <a:ea typeface="+mn-ea"/>
                          <a:cs typeface="+mn-cs"/>
                        </a:rPr>
                        <a:t>-1</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504983863"/>
                  </a:ext>
                </a:extLst>
              </a:tr>
              <a:tr h="3391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dirty="0">
                          <a:ln>
                            <a:noFill/>
                          </a:ln>
                          <a:solidFill>
                            <a:srgbClr val="00B050"/>
                          </a:solidFill>
                          <a:effectLst/>
                          <a:uLnTx/>
                          <a:uFillTx/>
                          <a:latin typeface="Century Gothic" panose="020F0302020204030204"/>
                          <a:ea typeface="+mn-ea"/>
                          <a:cs typeface="+mn-cs"/>
                        </a:rPr>
                        <a:t>+3</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8093570"/>
                  </a:ext>
                </a:extLst>
              </a:tr>
            </a:tbl>
          </a:graphicData>
        </a:graphic>
      </p:graphicFrame>
      <p:sp>
        <p:nvSpPr>
          <p:cNvPr id="10" name="ZoneTexte 9">
            <a:extLst>
              <a:ext uri="{FF2B5EF4-FFF2-40B4-BE49-F238E27FC236}">
                <a16:creationId xmlns:a16="http://schemas.microsoft.com/office/drawing/2014/main" id="{47CA6687-F74A-A3C8-AB4F-A257B31CDCB6}"/>
              </a:ext>
            </a:extLst>
          </p:cNvPr>
          <p:cNvSpPr txBox="1"/>
          <p:nvPr/>
        </p:nvSpPr>
        <p:spPr bwMode="gray">
          <a:xfrm>
            <a:off x="8625713" y="2010276"/>
            <a:ext cx="1330474" cy="402776"/>
          </a:xfrm>
          <a:prstGeom prst="rect">
            <a:avLst/>
          </a:prstGeom>
          <a:noFill/>
        </p:spPr>
        <p:txBody>
          <a:bodyPr wrap="square" lIns="0" tIns="0" rIns="0" bIns="0" rtlCol="0" anchor="ctr">
            <a:noAutofit/>
          </a:bodyPr>
          <a:lstStyle/>
          <a:p>
            <a:pPr algn="ctr">
              <a:lnSpc>
                <a:spcPct val="120000"/>
              </a:lnSpc>
              <a:buSzPct val="80000"/>
            </a:pPr>
            <a:r>
              <a:rPr lang="fr-FR" sz="1200" i="1"/>
              <a:t>Franciliens</a:t>
            </a:r>
          </a:p>
        </p:txBody>
      </p:sp>
      <p:sp>
        <p:nvSpPr>
          <p:cNvPr id="11" name="ZoneTexte 10">
            <a:extLst>
              <a:ext uri="{FF2B5EF4-FFF2-40B4-BE49-F238E27FC236}">
                <a16:creationId xmlns:a16="http://schemas.microsoft.com/office/drawing/2014/main" id="{9E0FFFC5-59BC-6E5D-5F5A-906177D44961}"/>
              </a:ext>
            </a:extLst>
          </p:cNvPr>
          <p:cNvSpPr txBox="1"/>
          <p:nvPr/>
        </p:nvSpPr>
        <p:spPr bwMode="gray">
          <a:xfrm>
            <a:off x="3248025" y="2010276"/>
            <a:ext cx="2401910" cy="402776"/>
          </a:xfrm>
          <a:prstGeom prst="rect">
            <a:avLst/>
          </a:prstGeom>
          <a:noFill/>
        </p:spPr>
        <p:txBody>
          <a:bodyPr wrap="square" lIns="0" tIns="0" rIns="0" bIns="0" rtlCol="0" anchor="ctr">
            <a:noAutofit/>
          </a:bodyPr>
          <a:lstStyle/>
          <a:p>
            <a:pPr algn="ctr">
              <a:lnSpc>
                <a:spcPct val="120000"/>
              </a:lnSpc>
              <a:buSzPct val="80000"/>
            </a:pPr>
            <a:r>
              <a:rPr lang="fr-FR" sz="1200" i="1" dirty="0"/>
              <a:t>Habitants de Seine-Saint-Denis</a:t>
            </a:r>
          </a:p>
        </p:txBody>
      </p:sp>
      <p:grpSp>
        <p:nvGrpSpPr>
          <p:cNvPr id="15" name="Groupe 14">
            <a:extLst>
              <a:ext uri="{FF2B5EF4-FFF2-40B4-BE49-F238E27FC236}">
                <a16:creationId xmlns:a16="http://schemas.microsoft.com/office/drawing/2014/main" id="{68CF1405-C7A9-C3AD-8360-A4B82BB6F512}"/>
              </a:ext>
            </a:extLst>
          </p:cNvPr>
          <p:cNvGrpSpPr>
            <a:grpSpLocks noChangeAspect="1"/>
          </p:cNvGrpSpPr>
          <p:nvPr/>
        </p:nvGrpSpPr>
        <p:grpSpPr>
          <a:xfrm>
            <a:off x="9682220" y="1875011"/>
            <a:ext cx="705231" cy="572738"/>
            <a:chOff x="8282449" y="2161279"/>
            <a:chExt cx="666978" cy="541670"/>
          </a:xfrm>
          <a:solidFill>
            <a:schemeClr val="bg1">
              <a:lumMod val="95000"/>
            </a:schemeClr>
          </a:solidFill>
        </p:grpSpPr>
        <p:sp>
          <p:nvSpPr>
            <p:cNvPr id="16" name="FR-77">
              <a:extLst>
                <a:ext uri="{FF2B5EF4-FFF2-40B4-BE49-F238E27FC236}">
                  <a16:creationId xmlns:a16="http://schemas.microsoft.com/office/drawing/2014/main" id="{53B6ACD6-80DE-0325-97ED-E33082149F56}"/>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17" name="FR-91">
              <a:extLst>
                <a:ext uri="{FF2B5EF4-FFF2-40B4-BE49-F238E27FC236}">
                  <a16:creationId xmlns:a16="http://schemas.microsoft.com/office/drawing/2014/main" id="{F1F1172F-AD12-D8D7-E266-8F627CDF83D8}"/>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19" name="FR-78">
              <a:extLst>
                <a:ext uri="{FF2B5EF4-FFF2-40B4-BE49-F238E27FC236}">
                  <a16:creationId xmlns:a16="http://schemas.microsoft.com/office/drawing/2014/main" id="{7A79EDF5-D630-D76A-1736-5DDA5724C343}"/>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20" name="FR-95">
              <a:extLst>
                <a:ext uri="{FF2B5EF4-FFF2-40B4-BE49-F238E27FC236}">
                  <a16:creationId xmlns:a16="http://schemas.microsoft.com/office/drawing/2014/main" id="{704A8422-360D-829E-E8FC-7B5A3633F325}"/>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21" name="FR-93">
              <a:extLst>
                <a:ext uri="{FF2B5EF4-FFF2-40B4-BE49-F238E27FC236}">
                  <a16:creationId xmlns:a16="http://schemas.microsoft.com/office/drawing/2014/main" id="{BD734122-0751-A93D-3DD0-6F45F4ACCF21}"/>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22" name="FR-75">
              <a:extLst>
                <a:ext uri="{FF2B5EF4-FFF2-40B4-BE49-F238E27FC236}">
                  <a16:creationId xmlns:a16="http://schemas.microsoft.com/office/drawing/2014/main" id="{411F3D4C-3077-7C11-4199-D6635BBA9003}"/>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23" name="FR-92">
              <a:extLst>
                <a:ext uri="{FF2B5EF4-FFF2-40B4-BE49-F238E27FC236}">
                  <a16:creationId xmlns:a16="http://schemas.microsoft.com/office/drawing/2014/main" id="{BD499185-1774-B41B-2CEF-6EAB405F37CC}"/>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24" name="FR-94">
              <a:extLst>
                <a:ext uri="{FF2B5EF4-FFF2-40B4-BE49-F238E27FC236}">
                  <a16:creationId xmlns:a16="http://schemas.microsoft.com/office/drawing/2014/main" id="{9FE05DDE-5897-346B-C064-C8A841DA8B26}"/>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grpSp>
        <p:nvGrpSpPr>
          <p:cNvPr id="13" name="Groupe 12">
            <a:extLst>
              <a:ext uri="{FF2B5EF4-FFF2-40B4-BE49-F238E27FC236}">
                <a16:creationId xmlns:a16="http://schemas.microsoft.com/office/drawing/2014/main" id="{AED20FDC-B437-8867-7EB1-C4597CF1FF78}"/>
              </a:ext>
            </a:extLst>
          </p:cNvPr>
          <p:cNvGrpSpPr>
            <a:grpSpLocks noChangeAspect="1"/>
          </p:cNvGrpSpPr>
          <p:nvPr/>
        </p:nvGrpSpPr>
        <p:grpSpPr>
          <a:xfrm>
            <a:off x="5702391" y="1884155"/>
            <a:ext cx="705599" cy="573038"/>
            <a:chOff x="8282449" y="2161279"/>
            <a:chExt cx="666978" cy="541670"/>
          </a:xfrm>
          <a:solidFill>
            <a:schemeClr val="bg1">
              <a:lumMod val="95000"/>
            </a:schemeClr>
          </a:solidFill>
        </p:grpSpPr>
        <p:sp>
          <p:nvSpPr>
            <p:cNvPr id="26" name="FR-77">
              <a:extLst>
                <a:ext uri="{FF2B5EF4-FFF2-40B4-BE49-F238E27FC236}">
                  <a16:creationId xmlns:a16="http://schemas.microsoft.com/office/drawing/2014/main" id="{266333A9-D309-970C-CF47-1B5B9D3C7DCC}"/>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27" name="FR-91">
              <a:extLst>
                <a:ext uri="{FF2B5EF4-FFF2-40B4-BE49-F238E27FC236}">
                  <a16:creationId xmlns:a16="http://schemas.microsoft.com/office/drawing/2014/main" id="{873B1731-4E86-6097-754C-D3AA9B457523}"/>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28" name="FR-78">
              <a:extLst>
                <a:ext uri="{FF2B5EF4-FFF2-40B4-BE49-F238E27FC236}">
                  <a16:creationId xmlns:a16="http://schemas.microsoft.com/office/drawing/2014/main" id="{5B45BAE3-1E12-046E-66D9-AD2A45BD7123}"/>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29" name="FR-95">
              <a:extLst>
                <a:ext uri="{FF2B5EF4-FFF2-40B4-BE49-F238E27FC236}">
                  <a16:creationId xmlns:a16="http://schemas.microsoft.com/office/drawing/2014/main" id="{E8A96C8E-BAF4-6AC9-4E3B-5FD03FEB9FAB}"/>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30" name="FR-93">
              <a:extLst>
                <a:ext uri="{FF2B5EF4-FFF2-40B4-BE49-F238E27FC236}">
                  <a16:creationId xmlns:a16="http://schemas.microsoft.com/office/drawing/2014/main" id="{0884545E-A957-7DEA-8FA2-821B1B1FD839}"/>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31" name="FR-75">
              <a:extLst>
                <a:ext uri="{FF2B5EF4-FFF2-40B4-BE49-F238E27FC236}">
                  <a16:creationId xmlns:a16="http://schemas.microsoft.com/office/drawing/2014/main" id="{AA5144C4-DED5-0EF0-B0D8-4A52B97AB510}"/>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32" name="FR-92">
              <a:extLst>
                <a:ext uri="{FF2B5EF4-FFF2-40B4-BE49-F238E27FC236}">
                  <a16:creationId xmlns:a16="http://schemas.microsoft.com/office/drawing/2014/main" id="{FC2C0DDD-A246-E1EF-1FF0-791F19C84633}"/>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33" name="FR-94">
              <a:extLst>
                <a:ext uri="{FF2B5EF4-FFF2-40B4-BE49-F238E27FC236}">
                  <a16:creationId xmlns:a16="http://schemas.microsoft.com/office/drawing/2014/main" id="{726613A8-0723-9822-219D-F964A09701D8}"/>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Tree>
    <p:extLst>
      <p:ext uri="{BB962C8B-B14F-4D97-AF65-F5344CB8AC3E}">
        <p14:creationId xmlns:p14="http://schemas.microsoft.com/office/powerpoint/2010/main" val="1435706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2622F-3F89-9DAA-5B25-05ABA137307C}"/>
            </a:ext>
          </a:extLst>
        </p:cNvPr>
        <p:cNvGrpSpPr/>
        <p:nvPr/>
      </p:nvGrpSpPr>
      <p:grpSpPr>
        <a:xfrm>
          <a:off x="0" y="0"/>
          <a:ext cx="0" cy="0"/>
          <a:chOff x="0" y="0"/>
          <a:chExt cx="0" cy="0"/>
        </a:xfrm>
      </p:grpSpPr>
      <p:graphicFrame>
        <p:nvGraphicFramePr>
          <p:cNvPr id="8" name="Espace réservé du contenu 7">
            <a:extLst>
              <a:ext uri="{FF2B5EF4-FFF2-40B4-BE49-F238E27FC236}">
                <a16:creationId xmlns:a16="http://schemas.microsoft.com/office/drawing/2014/main" id="{C5CC07A5-C2A5-F3D1-2751-86E67084DDFB}"/>
              </a:ext>
            </a:extLst>
          </p:cNvPr>
          <p:cNvGraphicFramePr>
            <a:graphicFrameLocks/>
          </p:cNvGraphicFramePr>
          <p:nvPr>
            <p:extLst>
              <p:ext uri="{D42A27DB-BD31-4B8C-83A1-F6EECF244321}">
                <p14:modId xmlns:p14="http://schemas.microsoft.com/office/powerpoint/2010/main" val="2383206453"/>
              </p:ext>
            </p:extLst>
          </p:nvPr>
        </p:nvGraphicFramePr>
        <p:xfrm>
          <a:off x="4082951" y="2384350"/>
          <a:ext cx="8000898" cy="372064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Espace réservé du contenu 7">
            <a:extLst>
              <a:ext uri="{FF2B5EF4-FFF2-40B4-BE49-F238E27FC236}">
                <a16:creationId xmlns:a16="http://schemas.microsoft.com/office/drawing/2014/main" id="{A395452E-D0A5-3B4C-EB59-B1096893077E}"/>
              </a:ext>
            </a:extLst>
          </p:cNvPr>
          <p:cNvGraphicFramePr>
            <a:graphicFrameLocks/>
          </p:cNvGraphicFramePr>
          <p:nvPr>
            <p:extLst>
              <p:ext uri="{D42A27DB-BD31-4B8C-83A1-F6EECF244321}">
                <p14:modId xmlns:p14="http://schemas.microsoft.com/office/powerpoint/2010/main" val="706767211"/>
              </p:ext>
            </p:extLst>
          </p:nvPr>
        </p:nvGraphicFramePr>
        <p:xfrm>
          <a:off x="110717" y="2384350"/>
          <a:ext cx="8000898" cy="3720640"/>
        </p:xfrm>
        <a:graphic>
          <a:graphicData uri="http://schemas.openxmlformats.org/drawingml/2006/chart">
            <c:chart xmlns:c="http://schemas.openxmlformats.org/drawingml/2006/chart" xmlns:r="http://schemas.openxmlformats.org/officeDocument/2006/relationships" r:id="rId3"/>
          </a:graphicData>
        </a:graphic>
      </p:graphicFrame>
      <p:sp>
        <p:nvSpPr>
          <p:cNvPr id="5" name="Titre 4">
            <a:extLst>
              <a:ext uri="{FF2B5EF4-FFF2-40B4-BE49-F238E27FC236}">
                <a16:creationId xmlns:a16="http://schemas.microsoft.com/office/drawing/2014/main" id="{87BB45A3-EA09-4C42-2A8A-588BD0DFA827}"/>
              </a:ext>
            </a:extLst>
          </p:cNvPr>
          <p:cNvSpPr>
            <a:spLocks noGrp="1"/>
          </p:cNvSpPr>
          <p:nvPr>
            <p:ph type="title"/>
          </p:nvPr>
        </p:nvSpPr>
        <p:spPr/>
        <p:txBody>
          <a:bodyPr/>
          <a:lstStyle/>
          <a:p>
            <a:pPr algn="just"/>
            <a:r>
              <a:rPr lang="fr-FR"/>
              <a:t>Priorités d’action en matière de santé</a:t>
            </a:r>
          </a:p>
        </p:txBody>
      </p:sp>
      <p:sp>
        <p:nvSpPr>
          <p:cNvPr id="3" name="Espace réservé du numéro de diapositive 2">
            <a:extLst>
              <a:ext uri="{FF2B5EF4-FFF2-40B4-BE49-F238E27FC236}">
                <a16:creationId xmlns:a16="http://schemas.microsoft.com/office/drawing/2014/main" id="{28F59DBF-DC65-DDC8-7A2E-E5DA8855C940}"/>
              </a:ext>
            </a:extLst>
          </p:cNvPr>
          <p:cNvSpPr>
            <a:spLocks noGrp="1"/>
          </p:cNvSpPr>
          <p:nvPr>
            <p:ph type="sldNum" sz="quarter" idx="12"/>
          </p:nvPr>
        </p:nvSpPr>
        <p:spPr/>
        <p:txBody>
          <a:bodyPr/>
          <a:lstStyle/>
          <a:p>
            <a:fld id="{8FF9B0DE-3FEB-4AA0-B465-B80EF7C1333D}" type="slidenum">
              <a:rPr lang="en-US" noProof="0" smtClean="0"/>
              <a:pPr/>
              <a:t>15</a:t>
            </a:fld>
            <a:endParaRPr lang="en-US" noProof="0"/>
          </a:p>
        </p:txBody>
      </p:sp>
      <p:sp>
        <p:nvSpPr>
          <p:cNvPr id="14" name="Text Placeholder 13">
            <a:extLst>
              <a:ext uri="{FF2B5EF4-FFF2-40B4-BE49-F238E27FC236}">
                <a16:creationId xmlns:a16="http://schemas.microsoft.com/office/drawing/2014/main" id="{4614F82D-EC0C-5BC8-96BB-02F9547DD131}"/>
              </a:ext>
            </a:extLst>
          </p:cNvPr>
          <p:cNvSpPr>
            <a:spLocks noGrp="1"/>
          </p:cNvSpPr>
          <p:nvPr>
            <p:ph type="body" sz="quarter" idx="16"/>
          </p:nvPr>
        </p:nvSpPr>
        <p:spPr/>
        <p:txBody>
          <a:bodyPr/>
          <a:lstStyle/>
          <a:p>
            <a:r>
              <a:rPr lang="fr-FR" dirty="0"/>
              <a:t>Là où vous vivez, pensez-vous qu’il faut en priorité mener des actions de prévention en matière… ? – Trois réponses possibles</a:t>
            </a:r>
            <a:br>
              <a:rPr lang="fr-FR" dirty="0"/>
            </a:br>
            <a:r>
              <a:rPr lang="fr-FR" i="1" dirty="0"/>
              <a:t>Base : A tous, en % </a:t>
            </a:r>
          </a:p>
        </p:txBody>
      </p:sp>
      <p:sp>
        <p:nvSpPr>
          <p:cNvPr id="19" name="Espace réservé du texte 5">
            <a:extLst>
              <a:ext uri="{FF2B5EF4-FFF2-40B4-BE49-F238E27FC236}">
                <a16:creationId xmlns:a16="http://schemas.microsoft.com/office/drawing/2014/main" id="{7B492078-54F7-3089-10D6-B424A1B69546}"/>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sp>
        <p:nvSpPr>
          <p:cNvPr id="21" name="ZoneTexte 20">
            <a:extLst>
              <a:ext uri="{FF2B5EF4-FFF2-40B4-BE49-F238E27FC236}">
                <a16:creationId xmlns:a16="http://schemas.microsoft.com/office/drawing/2014/main" id="{7874C864-F022-AC8B-3454-468065638598}"/>
              </a:ext>
            </a:extLst>
          </p:cNvPr>
          <p:cNvSpPr txBox="1"/>
          <p:nvPr/>
        </p:nvSpPr>
        <p:spPr bwMode="gray">
          <a:xfrm>
            <a:off x="7814562" y="2028740"/>
            <a:ext cx="1330474" cy="402776"/>
          </a:xfrm>
          <a:prstGeom prst="rect">
            <a:avLst/>
          </a:prstGeom>
          <a:noFill/>
        </p:spPr>
        <p:txBody>
          <a:bodyPr wrap="square" lIns="0" tIns="0" rIns="0" bIns="0" rtlCol="0" anchor="ctr">
            <a:noAutofit/>
          </a:bodyPr>
          <a:lstStyle/>
          <a:p>
            <a:pPr algn="ctr">
              <a:lnSpc>
                <a:spcPct val="120000"/>
              </a:lnSpc>
              <a:buSzPct val="80000"/>
            </a:pPr>
            <a:r>
              <a:rPr lang="fr-FR" sz="1200" i="1"/>
              <a:t>Franciliens</a:t>
            </a:r>
          </a:p>
        </p:txBody>
      </p:sp>
      <p:grpSp>
        <p:nvGrpSpPr>
          <p:cNvPr id="23" name="Groupe 22">
            <a:extLst>
              <a:ext uri="{FF2B5EF4-FFF2-40B4-BE49-F238E27FC236}">
                <a16:creationId xmlns:a16="http://schemas.microsoft.com/office/drawing/2014/main" id="{082FE274-5BAA-AEE7-A373-070F6529F1D6}"/>
              </a:ext>
            </a:extLst>
          </p:cNvPr>
          <p:cNvGrpSpPr>
            <a:grpSpLocks noChangeAspect="1"/>
          </p:cNvGrpSpPr>
          <p:nvPr/>
        </p:nvGrpSpPr>
        <p:grpSpPr>
          <a:xfrm>
            <a:off x="8871069" y="1893475"/>
            <a:ext cx="705231" cy="572738"/>
            <a:chOff x="8282449" y="2161279"/>
            <a:chExt cx="666978" cy="541670"/>
          </a:xfrm>
          <a:solidFill>
            <a:schemeClr val="bg1">
              <a:lumMod val="95000"/>
            </a:schemeClr>
          </a:solidFill>
        </p:grpSpPr>
        <p:sp>
          <p:nvSpPr>
            <p:cNvPr id="24" name="FR-77">
              <a:extLst>
                <a:ext uri="{FF2B5EF4-FFF2-40B4-BE49-F238E27FC236}">
                  <a16:creationId xmlns:a16="http://schemas.microsoft.com/office/drawing/2014/main" id="{D33C464B-3B29-CAD0-F112-3968B75FB4BD}"/>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25" name="FR-91">
              <a:extLst>
                <a:ext uri="{FF2B5EF4-FFF2-40B4-BE49-F238E27FC236}">
                  <a16:creationId xmlns:a16="http://schemas.microsoft.com/office/drawing/2014/main" id="{40BE34DF-626F-EC0C-D1C7-203ED11213C9}"/>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26" name="FR-78">
              <a:extLst>
                <a:ext uri="{FF2B5EF4-FFF2-40B4-BE49-F238E27FC236}">
                  <a16:creationId xmlns:a16="http://schemas.microsoft.com/office/drawing/2014/main" id="{B597EC05-7385-F81B-5E9B-8216D5B00CE1}"/>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27" name="FR-95">
              <a:extLst>
                <a:ext uri="{FF2B5EF4-FFF2-40B4-BE49-F238E27FC236}">
                  <a16:creationId xmlns:a16="http://schemas.microsoft.com/office/drawing/2014/main" id="{FF3908A5-8DBB-4521-C942-5089A57BA0B0}"/>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28" name="FR-93">
              <a:extLst>
                <a:ext uri="{FF2B5EF4-FFF2-40B4-BE49-F238E27FC236}">
                  <a16:creationId xmlns:a16="http://schemas.microsoft.com/office/drawing/2014/main" id="{49A60A73-850A-5B13-7FB7-C529B349343A}"/>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29" name="FR-75">
              <a:extLst>
                <a:ext uri="{FF2B5EF4-FFF2-40B4-BE49-F238E27FC236}">
                  <a16:creationId xmlns:a16="http://schemas.microsoft.com/office/drawing/2014/main" id="{E64CEB82-67D1-8D81-CFCC-3C44542A5FB3}"/>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30" name="FR-92">
              <a:extLst>
                <a:ext uri="{FF2B5EF4-FFF2-40B4-BE49-F238E27FC236}">
                  <a16:creationId xmlns:a16="http://schemas.microsoft.com/office/drawing/2014/main" id="{92B09335-035A-1DB8-FEBA-A5847C72721B}"/>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31" name="FR-94">
              <a:extLst>
                <a:ext uri="{FF2B5EF4-FFF2-40B4-BE49-F238E27FC236}">
                  <a16:creationId xmlns:a16="http://schemas.microsoft.com/office/drawing/2014/main" id="{A53D2EA0-59EC-7880-03FA-1EDE25FBECD9}"/>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17" name="ZoneTexte 10">
            <a:extLst>
              <a:ext uri="{FF2B5EF4-FFF2-40B4-BE49-F238E27FC236}">
                <a16:creationId xmlns:a16="http://schemas.microsoft.com/office/drawing/2014/main" id="{B68EAB87-1EF3-B380-B55D-0500766035FD}"/>
              </a:ext>
            </a:extLst>
          </p:cNvPr>
          <p:cNvSpPr txBox="1"/>
          <p:nvPr/>
        </p:nvSpPr>
        <p:spPr bwMode="gray">
          <a:xfrm>
            <a:off x="3248025" y="2010276"/>
            <a:ext cx="2401910" cy="402776"/>
          </a:xfrm>
          <a:prstGeom prst="rect">
            <a:avLst/>
          </a:prstGeom>
          <a:noFill/>
        </p:spPr>
        <p:txBody>
          <a:bodyPr wrap="square" lIns="0" tIns="0" rIns="0" bIns="0" rtlCol="0" anchor="ctr">
            <a:noAutofit/>
          </a:bodyPr>
          <a:lstStyle/>
          <a:p>
            <a:pPr algn="ctr">
              <a:lnSpc>
                <a:spcPct val="120000"/>
              </a:lnSpc>
              <a:buSzPct val="80000"/>
            </a:pPr>
            <a:r>
              <a:rPr lang="fr-FR" sz="1200" i="1" dirty="0"/>
              <a:t>Habitants de Seine-Saint-Denis</a:t>
            </a:r>
          </a:p>
        </p:txBody>
      </p:sp>
      <p:grpSp>
        <p:nvGrpSpPr>
          <p:cNvPr id="18" name="Groupe 12">
            <a:extLst>
              <a:ext uri="{FF2B5EF4-FFF2-40B4-BE49-F238E27FC236}">
                <a16:creationId xmlns:a16="http://schemas.microsoft.com/office/drawing/2014/main" id="{22A47935-A3CB-D45A-CAD7-723D547D4C3A}"/>
              </a:ext>
            </a:extLst>
          </p:cNvPr>
          <p:cNvGrpSpPr>
            <a:grpSpLocks noChangeAspect="1"/>
          </p:cNvGrpSpPr>
          <p:nvPr/>
        </p:nvGrpSpPr>
        <p:grpSpPr>
          <a:xfrm>
            <a:off x="5702391" y="1884155"/>
            <a:ext cx="705599" cy="573038"/>
            <a:chOff x="8282449" y="2161279"/>
            <a:chExt cx="666978" cy="541670"/>
          </a:xfrm>
          <a:solidFill>
            <a:schemeClr val="bg1">
              <a:lumMod val="95000"/>
            </a:schemeClr>
          </a:solidFill>
        </p:grpSpPr>
        <p:sp>
          <p:nvSpPr>
            <p:cNvPr id="20" name="FR-77">
              <a:extLst>
                <a:ext uri="{FF2B5EF4-FFF2-40B4-BE49-F238E27FC236}">
                  <a16:creationId xmlns:a16="http://schemas.microsoft.com/office/drawing/2014/main" id="{EFDA07C2-932F-DE40-856D-53388626214F}"/>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32" name="FR-91">
              <a:extLst>
                <a:ext uri="{FF2B5EF4-FFF2-40B4-BE49-F238E27FC236}">
                  <a16:creationId xmlns:a16="http://schemas.microsoft.com/office/drawing/2014/main" id="{3A6BDE21-5BF2-DD3E-8E2F-8BEB6F65BEC7}"/>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33" name="FR-78">
              <a:extLst>
                <a:ext uri="{FF2B5EF4-FFF2-40B4-BE49-F238E27FC236}">
                  <a16:creationId xmlns:a16="http://schemas.microsoft.com/office/drawing/2014/main" id="{E0166F5E-B574-2172-60D4-63F79C0A6D4F}"/>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34" name="FR-95">
              <a:extLst>
                <a:ext uri="{FF2B5EF4-FFF2-40B4-BE49-F238E27FC236}">
                  <a16:creationId xmlns:a16="http://schemas.microsoft.com/office/drawing/2014/main" id="{F7733C5E-D307-99A9-FBA0-844693253E8A}"/>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35" name="FR-93">
              <a:extLst>
                <a:ext uri="{FF2B5EF4-FFF2-40B4-BE49-F238E27FC236}">
                  <a16:creationId xmlns:a16="http://schemas.microsoft.com/office/drawing/2014/main" id="{7CB1C881-C7CD-644F-C61F-E27B6A11EDA3}"/>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36" name="FR-75">
              <a:extLst>
                <a:ext uri="{FF2B5EF4-FFF2-40B4-BE49-F238E27FC236}">
                  <a16:creationId xmlns:a16="http://schemas.microsoft.com/office/drawing/2014/main" id="{7F476F3A-B2C5-A63F-E9DA-B91E4142ECEF}"/>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37" name="FR-92">
              <a:extLst>
                <a:ext uri="{FF2B5EF4-FFF2-40B4-BE49-F238E27FC236}">
                  <a16:creationId xmlns:a16="http://schemas.microsoft.com/office/drawing/2014/main" id="{D0498C5A-EF1C-30DC-B78A-ADA9EC0D3B37}"/>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38" name="FR-94">
              <a:extLst>
                <a:ext uri="{FF2B5EF4-FFF2-40B4-BE49-F238E27FC236}">
                  <a16:creationId xmlns:a16="http://schemas.microsoft.com/office/drawing/2014/main" id="{14B22F7A-CBB1-C313-9FEA-5327A15A6060}"/>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Tree>
    <p:extLst>
      <p:ext uri="{BB962C8B-B14F-4D97-AF65-F5344CB8AC3E}">
        <p14:creationId xmlns:p14="http://schemas.microsoft.com/office/powerpoint/2010/main" val="387936901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872CE8-1EE4-F2D1-BFB3-05766610009F}"/>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856840CE-BB9C-5713-7C42-3332792A3FCE}"/>
              </a:ext>
            </a:extLst>
          </p:cNvPr>
          <p:cNvSpPr>
            <a:spLocks noGrp="1"/>
          </p:cNvSpPr>
          <p:nvPr>
            <p:ph type="title"/>
          </p:nvPr>
        </p:nvSpPr>
        <p:spPr/>
        <p:txBody>
          <a:bodyPr/>
          <a:lstStyle/>
          <a:p>
            <a:pPr algn="just"/>
            <a:r>
              <a:rPr lang="fr-FR"/>
              <a:t>Priorités d’action en matière de santé – Évolutions</a:t>
            </a:r>
          </a:p>
        </p:txBody>
      </p:sp>
      <p:sp>
        <p:nvSpPr>
          <p:cNvPr id="3" name="Espace réservé du numéro de diapositive 2">
            <a:extLst>
              <a:ext uri="{FF2B5EF4-FFF2-40B4-BE49-F238E27FC236}">
                <a16:creationId xmlns:a16="http://schemas.microsoft.com/office/drawing/2014/main" id="{CAED1C0A-4318-B908-495A-4A10B6B757FF}"/>
              </a:ext>
            </a:extLst>
          </p:cNvPr>
          <p:cNvSpPr>
            <a:spLocks noGrp="1"/>
          </p:cNvSpPr>
          <p:nvPr>
            <p:ph type="sldNum" sz="quarter" idx="12"/>
          </p:nvPr>
        </p:nvSpPr>
        <p:spPr/>
        <p:txBody>
          <a:bodyPr/>
          <a:lstStyle/>
          <a:p>
            <a:fld id="{8FF9B0DE-3FEB-4AA0-B465-B80EF7C1333D}" type="slidenum">
              <a:rPr lang="en-US" noProof="0" smtClean="0"/>
              <a:pPr/>
              <a:t>16</a:t>
            </a:fld>
            <a:endParaRPr lang="en-US" noProof="0"/>
          </a:p>
        </p:txBody>
      </p:sp>
      <p:sp>
        <p:nvSpPr>
          <p:cNvPr id="14" name="Text Placeholder 13">
            <a:extLst>
              <a:ext uri="{FF2B5EF4-FFF2-40B4-BE49-F238E27FC236}">
                <a16:creationId xmlns:a16="http://schemas.microsoft.com/office/drawing/2014/main" id="{9A9F1B00-C906-8BAE-F7B2-357043C047A1}"/>
              </a:ext>
            </a:extLst>
          </p:cNvPr>
          <p:cNvSpPr>
            <a:spLocks noGrp="1"/>
          </p:cNvSpPr>
          <p:nvPr>
            <p:ph type="body" sz="quarter" idx="16"/>
          </p:nvPr>
        </p:nvSpPr>
        <p:spPr/>
        <p:txBody>
          <a:bodyPr/>
          <a:lstStyle/>
          <a:p>
            <a:r>
              <a:rPr lang="fr-FR" dirty="0"/>
              <a:t>Là où vous vivez, pensez-vous qu’il faut en priorité mener des actions de prévention en matière… ? – Trois réponses possibles</a:t>
            </a:r>
            <a:br>
              <a:rPr lang="fr-FR" dirty="0"/>
            </a:br>
            <a:r>
              <a:rPr lang="fr-FR" i="1" dirty="0"/>
              <a:t>Base : A tous, en % </a:t>
            </a:r>
          </a:p>
        </p:txBody>
      </p:sp>
      <p:sp>
        <p:nvSpPr>
          <p:cNvPr id="19" name="Espace réservé du texte 5">
            <a:extLst>
              <a:ext uri="{FF2B5EF4-FFF2-40B4-BE49-F238E27FC236}">
                <a16:creationId xmlns:a16="http://schemas.microsoft.com/office/drawing/2014/main" id="{EB5D1159-B083-6F1F-E048-B7EA2A6A65B1}"/>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graphicFrame>
        <p:nvGraphicFramePr>
          <p:cNvPr id="4" name="Espace réservé du contenu 8">
            <a:extLst>
              <a:ext uri="{FF2B5EF4-FFF2-40B4-BE49-F238E27FC236}">
                <a16:creationId xmlns:a16="http://schemas.microsoft.com/office/drawing/2014/main" id="{EC6CE70B-ABBD-17D2-3577-D623B6B488A3}"/>
              </a:ext>
            </a:extLst>
          </p:cNvPr>
          <p:cNvGraphicFramePr>
            <a:graphicFrameLocks/>
          </p:cNvGraphicFramePr>
          <p:nvPr>
            <p:extLst>
              <p:ext uri="{D42A27DB-BD31-4B8C-83A1-F6EECF244321}">
                <p14:modId xmlns:p14="http://schemas.microsoft.com/office/powerpoint/2010/main" val="1290393458"/>
              </p:ext>
            </p:extLst>
          </p:nvPr>
        </p:nvGraphicFramePr>
        <p:xfrm>
          <a:off x="479425" y="1917700"/>
          <a:ext cx="11231563" cy="4103688"/>
        </p:xfrm>
        <a:graphic>
          <a:graphicData uri="http://schemas.openxmlformats.org/drawingml/2006/chart">
            <c:chart xmlns:c="http://schemas.openxmlformats.org/drawingml/2006/chart" xmlns:r="http://schemas.openxmlformats.org/officeDocument/2006/relationships" r:id="rId2"/>
          </a:graphicData>
        </a:graphic>
      </p:graphicFrame>
      <p:grpSp>
        <p:nvGrpSpPr>
          <p:cNvPr id="6" name="Groupe 5">
            <a:extLst>
              <a:ext uri="{FF2B5EF4-FFF2-40B4-BE49-F238E27FC236}">
                <a16:creationId xmlns:a16="http://schemas.microsoft.com/office/drawing/2014/main" id="{EDC2AA54-0461-0D0F-BD46-9107913FA52E}"/>
              </a:ext>
            </a:extLst>
          </p:cNvPr>
          <p:cNvGrpSpPr/>
          <p:nvPr/>
        </p:nvGrpSpPr>
        <p:grpSpPr>
          <a:xfrm>
            <a:off x="1139557" y="3024895"/>
            <a:ext cx="814752" cy="169277"/>
            <a:chOff x="11233151" y="4121334"/>
            <a:chExt cx="814752" cy="169277"/>
          </a:xfrm>
        </p:grpSpPr>
        <p:sp>
          <p:nvSpPr>
            <p:cNvPr id="7" name="Triangle isocèle 6">
              <a:extLst>
                <a:ext uri="{FF2B5EF4-FFF2-40B4-BE49-F238E27FC236}">
                  <a16:creationId xmlns:a16="http://schemas.microsoft.com/office/drawing/2014/main" id="{E5D923CF-953C-5FB0-A1E6-57F00EEE9E15}"/>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
          <p:nvSpPr>
            <p:cNvPr id="8" name="ZoneTexte 7">
              <a:extLst>
                <a:ext uri="{FF2B5EF4-FFF2-40B4-BE49-F238E27FC236}">
                  <a16:creationId xmlns:a16="http://schemas.microsoft.com/office/drawing/2014/main" id="{B0CF9C24-E7A5-5EC5-C693-40229590F433}"/>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00B050"/>
                  </a:solidFill>
                  <a:ea typeface="Arial" charset="0"/>
                  <a:cs typeface="Arial" charset="0"/>
                </a:rPr>
                <a:t>+7 pts</a:t>
              </a:r>
            </a:p>
          </p:txBody>
        </p:sp>
      </p:grpSp>
      <p:grpSp>
        <p:nvGrpSpPr>
          <p:cNvPr id="9" name="Groupe 8">
            <a:extLst>
              <a:ext uri="{FF2B5EF4-FFF2-40B4-BE49-F238E27FC236}">
                <a16:creationId xmlns:a16="http://schemas.microsoft.com/office/drawing/2014/main" id="{28596E93-D5C1-9191-868D-57F17BB10ED9}"/>
              </a:ext>
            </a:extLst>
          </p:cNvPr>
          <p:cNvGrpSpPr/>
          <p:nvPr/>
        </p:nvGrpSpPr>
        <p:grpSpPr>
          <a:xfrm>
            <a:off x="6740615" y="3584085"/>
            <a:ext cx="814752" cy="169277"/>
            <a:chOff x="11233151" y="4121334"/>
            <a:chExt cx="814752" cy="169277"/>
          </a:xfrm>
        </p:grpSpPr>
        <p:sp>
          <p:nvSpPr>
            <p:cNvPr id="10" name="Triangle isocèle 9">
              <a:extLst>
                <a:ext uri="{FF2B5EF4-FFF2-40B4-BE49-F238E27FC236}">
                  <a16:creationId xmlns:a16="http://schemas.microsoft.com/office/drawing/2014/main" id="{3DA4E910-7D4E-5F9D-081B-7E4ED65A3A10}"/>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
          <p:nvSpPr>
            <p:cNvPr id="11" name="ZoneTexte 10">
              <a:extLst>
                <a:ext uri="{FF2B5EF4-FFF2-40B4-BE49-F238E27FC236}">
                  <a16:creationId xmlns:a16="http://schemas.microsoft.com/office/drawing/2014/main" id="{52465831-5A52-910F-6EBA-8F8EEDD562B9}"/>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00B050"/>
                  </a:solidFill>
                  <a:ea typeface="Arial" charset="0"/>
                  <a:cs typeface="Arial" charset="0"/>
                </a:rPr>
                <a:t>+6 pts</a:t>
              </a:r>
            </a:p>
          </p:txBody>
        </p:sp>
      </p:grpSp>
      <p:grpSp>
        <p:nvGrpSpPr>
          <p:cNvPr id="24" name="Groupe 23">
            <a:extLst>
              <a:ext uri="{FF2B5EF4-FFF2-40B4-BE49-F238E27FC236}">
                <a16:creationId xmlns:a16="http://schemas.microsoft.com/office/drawing/2014/main" id="{D69B54CB-2037-ECEB-DA2D-D5ABF43B162E}"/>
              </a:ext>
            </a:extLst>
          </p:cNvPr>
          <p:cNvGrpSpPr/>
          <p:nvPr/>
        </p:nvGrpSpPr>
        <p:grpSpPr>
          <a:xfrm>
            <a:off x="2510347" y="3072770"/>
            <a:ext cx="814752" cy="169277"/>
            <a:chOff x="11233151" y="4121334"/>
            <a:chExt cx="814752" cy="169277"/>
          </a:xfrm>
        </p:grpSpPr>
        <p:sp>
          <p:nvSpPr>
            <p:cNvPr id="25" name="Triangle isocèle 24">
              <a:extLst>
                <a:ext uri="{FF2B5EF4-FFF2-40B4-BE49-F238E27FC236}">
                  <a16:creationId xmlns:a16="http://schemas.microsoft.com/office/drawing/2014/main" id="{7A21F43C-3A01-7AB9-97A0-917806AADB98}"/>
                </a:ext>
              </a:extLst>
            </p:cNvPr>
            <p:cNvSpPr/>
            <p:nvPr/>
          </p:nvSpPr>
          <p:spPr>
            <a:xfrm rot="10800000">
              <a:off x="11233151" y="4146611"/>
              <a:ext cx="216000" cy="144000"/>
            </a:xfrm>
            <a:prstGeom prst="triangl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D64449"/>
                </a:solidFill>
                <a:highlight>
                  <a:srgbClr val="FFFF00"/>
                </a:highlight>
              </a:endParaRPr>
            </a:p>
          </p:txBody>
        </p:sp>
        <p:sp>
          <p:nvSpPr>
            <p:cNvPr id="26" name="ZoneTexte 25">
              <a:extLst>
                <a:ext uri="{FF2B5EF4-FFF2-40B4-BE49-F238E27FC236}">
                  <a16:creationId xmlns:a16="http://schemas.microsoft.com/office/drawing/2014/main" id="{5EF438A3-EFD4-C55B-9EBD-4E751D86541E}"/>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FF0000"/>
                  </a:solidFill>
                  <a:ea typeface="Arial" charset="0"/>
                  <a:cs typeface="Arial" charset="0"/>
                </a:rPr>
                <a:t>-11 pts</a:t>
              </a:r>
            </a:p>
          </p:txBody>
        </p:sp>
      </p:grpSp>
      <p:sp>
        <p:nvSpPr>
          <p:cNvPr id="36" name="ZoneTexte 10">
            <a:extLst>
              <a:ext uri="{FF2B5EF4-FFF2-40B4-BE49-F238E27FC236}">
                <a16:creationId xmlns:a16="http://schemas.microsoft.com/office/drawing/2014/main" id="{15B13DA5-9F6F-C612-4E2A-140AC3BE9B1C}"/>
              </a:ext>
            </a:extLst>
          </p:cNvPr>
          <p:cNvSpPr txBox="1"/>
          <p:nvPr/>
        </p:nvSpPr>
        <p:spPr bwMode="gray">
          <a:xfrm>
            <a:off x="4752975" y="1715001"/>
            <a:ext cx="2401910" cy="402776"/>
          </a:xfrm>
          <a:prstGeom prst="rect">
            <a:avLst/>
          </a:prstGeom>
          <a:noFill/>
        </p:spPr>
        <p:txBody>
          <a:bodyPr wrap="square" lIns="0" tIns="0" rIns="0" bIns="0" rtlCol="0" anchor="ctr">
            <a:noAutofit/>
          </a:bodyPr>
          <a:lstStyle/>
          <a:p>
            <a:pPr algn="ctr">
              <a:lnSpc>
                <a:spcPct val="120000"/>
              </a:lnSpc>
              <a:buSzPct val="80000"/>
            </a:pPr>
            <a:r>
              <a:rPr lang="fr-FR" sz="1200" i="1" dirty="0"/>
              <a:t>Habitants de Seine-Saint-Denis</a:t>
            </a:r>
          </a:p>
        </p:txBody>
      </p:sp>
      <p:grpSp>
        <p:nvGrpSpPr>
          <p:cNvPr id="37" name="Groupe 12">
            <a:extLst>
              <a:ext uri="{FF2B5EF4-FFF2-40B4-BE49-F238E27FC236}">
                <a16:creationId xmlns:a16="http://schemas.microsoft.com/office/drawing/2014/main" id="{DE3495F9-3B0A-1B6A-D085-95EA1D57E11D}"/>
              </a:ext>
            </a:extLst>
          </p:cNvPr>
          <p:cNvGrpSpPr>
            <a:grpSpLocks noChangeAspect="1"/>
          </p:cNvGrpSpPr>
          <p:nvPr/>
        </p:nvGrpSpPr>
        <p:grpSpPr>
          <a:xfrm>
            <a:off x="7207341" y="1588880"/>
            <a:ext cx="705599" cy="573038"/>
            <a:chOff x="8282449" y="2161279"/>
            <a:chExt cx="666978" cy="541670"/>
          </a:xfrm>
          <a:solidFill>
            <a:schemeClr val="bg1">
              <a:lumMod val="95000"/>
            </a:schemeClr>
          </a:solidFill>
        </p:grpSpPr>
        <p:sp>
          <p:nvSpPr>
            <p:cNvPr id="38" name="FR-77">
              <a:extLst>
                <a:ext uri="{FF2B5EF4-FFF2-40B4-BE49-F238E27FC236}">
                  <a16:creationId xmlns:a16="http://schemas.microsoft.com/office/drawing/2014/main" id="{D861815D-47D5-811A-BA88-26E2C3B5EFEB}"/>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39" name="FR-91">
              <a:extLst>
                <a:ext uri="{FF2B5EF4-FFF2-40B4-BE49-F238E27FC236}">
                  <a16:creationId xmlns:a16="http://schemas.microsoft.com/office/drawing/2014/main" id="{A6E44AA4-5696-1A53-E13D-05A635951D68}"/>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40" name="FR-78">
              <a:extLst>
                <a:ext uri="{FF2B5EF4-FFF2-40B4-BE49-F238E27FC236}">
                  <a16:creationId xmlns:a16="http://schemas.microsoft.com/office/drawing/2014/main" id="{8A1A7C4C-5AC2-6CE1-500C-60EE7A817306}"/>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41" name="FR-95">
              <a:extLst>
                <a:ext uri="{FF2B5EF4-FFF2-40B4-BE49-F238E27FC236}">
                  <a16:creationId xmlns:a16="http://schemas.microsoft.com/office/drawing/2014/main" id="{6C693547-8A8D-53FF-8D9D-8854720217F9}"/>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42" name="FR-93">
              <a:extLst>
                <a:ext uri="{FF2B5EF4-FFF2-40B4-BE49-F238E27FC236}">
                  <a16:creationId xmlns:a16="http://schemas.microsoft.com/office/drawing/2014/main" id="{665FDF7E-425A-92D1-EE98-C23912964453}"/>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43" name="FR-75">
              <a:extLst>
                <a:ext uri="{FF2B5EF4-FFF2-40B4-BE49-F238E27FC236}">
                  <a16:creationId xmlns:a16="http://schemas.microsoft.com/office/drawing/2014/main" id="{CB6030A9-7685-67FC-A65F-B8A088E37267}"/>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44" name="FR-92">
              <a:extLst>
                <a:ext uri="{FF2B5EF4-FFF2-40B4-BE49-F238E27FC236}">
                  <a16:creationId xmlns:a16="http://schemas.microsoft.com/office/drawing/2014/main" id="{FADE3D28-61CA-D6FB-037D-339CD9A41E9D}"/>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45" name="FR-94">
              <a:extLst>
                <a:ext uri="{FF2B5EF4-FFF2-40B4-BE49-F238E27FC236}">
                  <a16:creationId xmlns:a16="http://schemas.microsoft.com/office/drawing/2014/main" id="{94476A15-6B82-0F4D-1C03-CF1D3F9B010B}"/>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grpSp>
        <p:nvGrpSpPr>
          <p:cNvPr id="46" name="Groupe 5">
            <a:extLst>
              <a:ext uri="{FF2B5EF4-FFF2-40B4-BE49-F238E27FC236}">
                <a16:creationId xmlns:a16="http://schemas.microsoft.com/office/drawing/2014/main" id="{515406DA-43F0-3461-B06D-ABB92B215257}"/>
              </a:ext>
            </a:extLst>
          </p:cNvPr>
          <p:cNvGrpSpPr/>
          <p:nvPr/>
        </p:nvGrpSpPr>
        <p:grpSpPr>
          <a:xfrm>
            <a:off x="3871987" y="3072770"/>
            <a:ext cx="814752" cy="169277"/>
            <a:chOff x="11233151" y="4121334"/>
            <a:chExt cx="814752" cy="169277"/>
          </a:xfrm>
        </p:grpSpPr>
        <p:sp>
          <p:nvSpPr>
            <p:cNvPr id="47" name="Triangle isocèle 6">
              <a:extLst>
                <a:ext uri="{FF2B5EF4-FFF2-40B4-BE49-F238E27FC236}">
                  <a16:creationId xmlns:a16="http://schemas.microsoft.com/office/drawing/2014/main" id="{EC33FA0A-4276-1580-0E34-33050DABDC7A}"/>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
          <p:nvSpPr>
            <p:cNvPr id="48" name="ZoneTexte 7">
              <a:extLst>
                <a:ext uri="{FF2B5EF4-FFF2-40B4-BE49-F238E27FC236}">
                  <a16:creationId xmlns:a16="http://schemas.microsoft.com/office/drawing/2014/main" id="{41689E38-F7B0-9703-4053-B9406045E50B}"/>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00B050"/>
                  </a:solidFill>
                  <a:ea typeface="Arial" charset="0"/>
                  <a:cs typeface="Arial" charset="0"/>
                </a:rPr>
                <a:t>+7 pts</a:t>
              </a:r>
            </a:p>
          </p:txBody>
        </p:sp>
      </p:grpSp>
    </p:spTree>
    <p:extLst>
      <p:ext uri="{BB962C8B-B14F-4D97-AF65-F5344CB8AC3E}">
        <p14:creationId xmlns:p14="http://schemas.microsoft.com/office/powerpoint/2010/main" val="1225199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F8E03-3E78-7B52-BA0B-02403FBAAAD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E9DE0B-4A28-491F-2BFA-CDB61453CBE3}"/>
              </a:ext>
            </a:extLst>
          </p:cNvPr>
          <p:cNvSpPr>
            <a:spLocks noGrp="1"/>
          </p:cNvSpPr>
          <p:nvPr>
            <p:ph type="sldNum" sz="quarter" idx="12"/>
          </p:nvPr>
        </p:nvSpPr>
        <p:spPr/>
        <p:txBody>
          <a:bodyPr/>
          <a:lstStyle/>
          <a:p>
            <a:fld id="{8FF9B0DE-3FEB-4AA0-B465-B80EF7C1333D}" type="slidenum">
              <a:rPr lang="en-US" smtClean="0"/>
              <a:t>17</a:t>
            </a:fld>
            <a:endParaRPr lang="en-US"/>
          </a:p>
        </p:txBody>
      </p:sp>
      <p:sp>
        <p:nvSpPr>
          <p:cNvPr id="3" name="Text Placeholder 2">
            <a:extLst>
              <a:ext uri="{FF2B5EF4-FFF2-40B4-BE49-F238E27FC236}">
                <a16:creationId xmlns:a16="http://schemas.microsoft.com/office/drawing/2014/main" id="{2E52C608-4D04-DA82-2EC0-317B418346DC}"/>
              </a:ext>
            </a:extLst>
          </p:cNvPr>
          <p:cNvSpPr>
            <a:spLocks noGrp="1"/>
          </p:cNvSpPr>
          <p:nvPr>
            <p:ph type="body" sz="quarter" idx="14"/>
          </p:nvPr>
        </p:nvSpPr>
        <p:spPr>
          <a:xfrm>
            <a:off x="517526" y="1443038"/>
            <a:ext cx="6111874" cy="4464050"/>
          </a:xfrm>
        </p:spPr>
        <p:txBody>
          <a:bodyPr/>
          <a:lstStyle/>
          <a:p>
            <a:r>
              <a:rPr lang="fr-FR" sz="3600" spc="-150" noProof="0" dirty="0"/>
              <a:t>Besoins et pratiques en matière de santé mentale</a:t>
            </a:r>
            <a:endParaRPr lang="fr-FR" sz="3600" noProof="0" dirty="0"/>
          </a:p>
        </p:txBody>
      </p:sp>
    </p:spTree>
    <p:extLst>
      <p:ext uri="{BB962C8B-B14F-4D97-AF65-F5344CB8AC3E}">
        <p14:creationId xmlns:p14="http://schemas.microsoft.com/office/powerpoint/2010/main" val="37729313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7D52C-9802-ED16-9B9C-B4201ADE5A9C}"/>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038A851-7C0A-91F4-1EA8-7B9B4F142C8F}"/>
              </a:ext>
            </a:extLst>
          </p:cNvPr>
          <p:cNvSpPr>
            <a:spLocks noGrp="1"/>
          </p:cNvSpPr>
          <p:nvPr>
            <p:ph type="title"/>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0" i="0" u="none" strike="noStrike" kern="1200" cap="none" spc="0" normalizeH="0" baseline="0" noProof="0">
                <a:ln>
                  <a:noFill/>
                </a:ln>
                <a:solidFill>
                  <a:srgbClr val="000000"/>
                </a:solidFill>
                <a:effectLst/>
                <a:uLnTx/>
                <a:uFillTx/>
                <a:latin typeface="Century Gothic" panose="020F0302020204030204"/>
                <a:ea typeface="+mn-ea"/>
                <a:cs typeface="+mn-cs"/>
              </a:rPr>
              <a:t>Niveau du besoin ressenti de consulter un professionnel au sujet de sa santé mentale ou celle d’un proche au cours des 24 derniers mois</a:t>
            </a:r>
          </a:p>
        </p:txBody>
      </p:sp>
      <p:sp>
        <p:nvSpPr>
          <p:cNvPr id="3" name="Espace réservé du numéro de diapositive 2">
            <a:extLst>
              <a:ext uri="{FF2B5EF4-FFF2-40B4-BE49-F238E27FC236}">
                <a16:creationId xmlns:a16="http://schemas.microsoft.com/office/drawing/2014/main" id="{EE893070-CAA1-7923-578E-A718F6F2485D}"/>
              </a:ext>
            </a:extLst>
          </p:cNvPr>
          <p:cNvSpPr>
            <a:spLocks noGrp="1"/>
          </p:cNvSpPr>
          <p:nvPr>
            <p:ph type="sldNum" sz="quarter" idx="12"/>
          </p:nvPr>
        </p:nvSpPr>
        <p:spPr/>
        <p:txBody>
          <a:bodyPr/>
          <a:lstStyle/>
          <a:p>
            <a:fld id="{8FF9B0DE-3FEB-4AA0-B465-B80EF7C1333D}" type="slidenum">
              <a:rPr lang="en-US" noProof="0" smtClean="0"/>
              <a:pPr/>
              <a:t>18</a:t>
            </a:fld>
            <a:endParaRPr lang="en-US" noProof="0"/>
          </a:p>
        </p:txBody>
      </p:sp>
      <p:sp>
        <p:nvSpPr>
          <p:cNvPr id="41" name="Text Placeholder 40">
            <a:extLst>
              <a:ext uri="{FF2B5EF4-FFF2-40B4-BE49-F238E27FC236}">
                <a16:creationId xmlns:a16="http://schemas.microsoft.com/office/drawing/2014/main" id="{6B6368FB-158D-0216-A8F5-FED4F5CA337A}"/>
              </a:ext>
            </a:extLst>
          </p:cNvPr>
          <p:cNvSpPr>
            <a:spLocks noGrp="1"/>
          </p:cNvSpPr>
          <p:nvPr>
            <p:ph type="body" sz="quarter" idx="16"/>
          </p:nvPr>
        </p:nvSpPr>
        <p:spPr>
          <a:xfrm>
            <a:off x="479424" y="6326492"/>
            <a:ext cx="11233149" cy="451054"/>
          </a:xfrm>
        </p:spPr>
        <p:txBody>
          <a:bodyPr/>
          <a:lstStyle/>
          <a:p>
            <a:r>
              <a:rPr lang="fr-FR" sz="1100" dirty="0">
                <a:solidFill>
                  <a:srgbClr val="000000">
                    <a:lumMod val="50000"/>
                    <a:lumOff val="50000"/>
                  </a:srgbClr>
                </a:solidFill>
                <a:latin typeface="Century Gothic" panose="020F0302020204030204"/>
              </a:rPr>
              <a:t>Avez-vous, vous ou un proche, déjà ressenti le besoin de consulter un professionnel au sujet de votre état de santé mentale au cours des 24 derniers mois … ? </a:t>
            </a:r>
            <a:r>
              <a:rPr lang="fr-FR" sz="1100" i="1" dirty="0">
                <a:solidFill>
                  <a:srgbClr val="000000">
                    <a:lumMod val="50000"/>
                    <a:lumOff val="50000"/>
                  </a:srgbClr>
                </a:solidFill>
                <a:latin typeface="Century Gothic" panose="020F0302020204030204"/>
              </a:rPr>
              <a:t>– Plusieurs réponses possibles</a:t>
            </a:r>
            <a:br>
              <a:rPr lang="fr-FR" sz="1100" dirty="0">
                <a:solidFill>
                  <a:srgbClr val="000000">
                    <a:lumMod val="50000"/>
                    <a:lumOff val="50000"/>
                  </a:srgbClr>
                </a:solidFill>
                <a:latin typeface="Century Gothic" panose="020F0302020204030204"/>
              </a:rPr>
            </a:br>
            <a:r>
              <a:rPr lang="fr-FR" sz="1100" i="1" dirty="0">
                <a:solidFill>
                  <a:srgbClr val="000000">
                    <a:lumMod val="50000"/>
                    <a:lumOff val="50000"/>
                  </a:srgbClr>
                </a:solidFill>
                <a:latin typeface="Century Gothic" panose="020F0302020204030204"/>
              </a:rPr>
              <a:t>Base : A tous, en % </a:t>
            </a:r>
          </a:p>
        </p:txBody>
      </p:sp>
      <p:sp>
        <p:nvSpPr>
          <p:cNvPr id="4" name="Espace réservé du texte 5">
            <a:extLst>
              <a:ext uri="{FF2B5EF4-FFF2-40B4-BE49-F238E27FC236}">
                <a16:creationId xmlns:a16="http://schemas.microsoft.com/office/drawing/2014/main" id="{F32CAFA7-88DC-03F4-FA0B-76180A7E9CB9}"/>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graphicFrame>
        <p:nvGraphicFramePr>
          <p:cNvPr id="2" name="Espace réservé du contenu 7">
            <a:extLst>
              <a:ext uri="{FF2B5EF4-FFF2-40B4-BE49-F238E27FC236}">
                <a16:creationId xmlns:a16="http://schemas.microsoft.com/office/drawing/2014/main" id="{A9C31517-87CA-9FCE-B368-D7BA08AABC63}"/>
              </a:ext>
            </a:extLst>
          </p:cNvPr>
          <p:cNvGraphicFramePr>
            <a:graphicFrameLocks/>
          </p:cNvGraphicFramePr>
          <p:nvPr>
            <p:extLst>
              <p:ext uri="{D42A27DB-BD31-4B8C-83A1-F6EECF244321}">
                <p14:modId xmlns:p14="http://schemas.microsoft.com/office/powerpoint/2010/main" val="2117883432"/>
              </p:ext>
            </p:extLst>
          </p:nvPr>
        </p:nvGraphicFramePr>
        <p:xfrm>
          <a:off x="-338102" y="2429085"/>
          <a:ext cx="5518649" cy="325747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Tableau 5">
            <a:extLst>
              <a:ext uri="{FF2B5EF4-FFF2-40B4-BE49-F238E27FC236}">
                <a16:creationId xmlns:a16="http://schemas.microsoft.com/office/drawing/2014/main" id="{3DF37BBC-3222-B72D-56DB-94C4BE6404DB}"/>
              </a:ext>
            </a:extLst>
          </p:cNvPr>
          <p:cNvGraphicFramePr>
            <a:graphicFrameLocks noGrp="1"/>
          </p:cNvGraphicFramePr>
          <p:nvPr>
            <p:extLst>
              <p:ext uri="{D42A27DB-BD31-4B8C-83A1-F6EECF244321}">
                <p14:modId xmlns:p14="http://schemas.microsoft.com/office/powerpoint/2010/main" val="399449281"/>
              </p:ext>
            </p:extLst>
          </p:nvPr>
        </p:nvGraphicFramePr>
        <p:xfrm>
          <a:off x="3762037" y="2642691"/>
          <a:ext cx="2851878" cy="1317279"/>
        </p:xfrm>
        <a:graphic>
          <a:graphicData uri="http://schemas.openxmlformats.org/drawingml/2006/table">
            <a:tbl>
              <a:tblPr/>
              <a:tblGrid>
                <a:gridCol w="2851878">
                  <a:extLst>
                    <a:ext uri="{9D8B030D-6E8A-4147-A177-3AD203B41FA5}">
                      <a16:colId xmlns:a16="http://schemas.microsoft.com/office/drawing/2014/main" val="1059169222"/>
                    </a:ext>
                  </a:extLst>
                </a:gridCol>
              </a:tblGrid>
              <a:tr h="13172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0017AC"/>
                          </a:solidFill>
                          <a:effectLst/>
                          <a:uLnTx/>
                          <a:uFillTx/>
                          <a:latin typeface="+mn-lt"/>
                          <a:ea typeface="+mn-ea"/>
                          <a:cs typeface="+mn-cs"/>
                        </a:rPr>
                        <a:t>Oui : 39</a:t>
                      </a:r>
                    </a:p>
                  </a:txBody>
                  <a:tcPr anchor="ctr">
                    <a:lnL w="12700" cmpd="sng">
                      <a:solidFill>
                        <a:schemeClr val="accent3"/>
                      </a:solid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613473257"/>
                  </a:ext>
                </a:extLst>
              </a:tr>
            </a:tbl>
          </a:graphicData>
        </a:graphic>
      </p:graphicFrame>
      <p:graphicFrame>
        <p:nvGraphicFramePr>
          <p:cNvPr id="9" name="Espace réservé du contenu 7">
            <a:extLst>
              <a:ext uri="{FF2B5EF4-FFF2-40B4-BE49-F238E27FC236}">
                <a16:creationId xmlns:a16="http://schemas.microsoft.com/office/drawing/2014/main" id="{9FCAE97D-AB56-3BF6-5E2F-B04A0594321F}"/>
              </a:ext>
            </a:extLst>
          </p:cNvPr>
          <p:cNvGraphicFramePr>
            <a:graphicFrameLocks/>
          </p:cNvGraphicFramePr>
          <p:nvPr>
            <p:extLst>
              <p:ext uri="{D42A27DB-BD31-4B8C-83A1-F6EECF244321}">
                <p14:modId xmlns:p14="http://schemas.microsoft.com/office/powerpoint/2010/main" val="3326531743"/>
              </p:ext>
            </p:extLst>
          </p:nvPr>
        </p:nvGraphicFramePr>
        <p:xfrm>
          <a:off x="5477240" y="2429085"/>
          <a:ext cx="5518649" cy="325747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Tableau 9">
            <a:extLst>
              <a:ext uri="{FF2B5EF4-FFF2-40B4-BE49-F238E27FC236}">
                <a16:creationId xmlns:a16="http://schemas.microsoft.com/office/drawing/2014/main" id="{A736E23D-75B7-8831-325F-535A91A11B73}"/>
              </a:ext>
            </a:extLst>
          </p:cNvPr>
          <p:cNvGraphicFramePr>
            <a:graphicFrameLocks noGrp="1"/>
          </p:cNvGraphicFramePr>
          <p:nvPr>
            <p:extLst>
              <p:ext uri="{D42A27DB-BD31-4B8C-83A1-F6EECF244321}">
                <p14:modId xmlns:p14="http://schemas.microsoft.com/office/powerpoint/2010/main" val="108950942"/>
              </p:ext>
            </p:extLst>
          </p:nvPr>
        </p:nvGraphicFramePr>
        <p:xfrm>
          <a:off x="9577379" y="2642691"/>
          <a:ext cx="2851878" cy="1317279"/>
        </p:xfrm>
        <a:graphic>
          <a:graphicData uri="http://schemas.openxmlformats.org/drawingml/2006/table">
            <a:tbl>
              <a:tblPr/>
              <a:tblGrid>
                <a:gridCol w="2851878">
                  <a:extLst>
                    <a:ext uri="{9D8B030D-6E8A-4147-A177-3AD203B41FA5}">
                      <a16:colId xmlns:a16="http://schemas.microsoft.com/office/drawing/2014/main" val="1059169222"/>
                    </a:ext>
                  </a:extLst>
                </a:gridCol>
              </a:tblGrid>
              <a:tr h="131727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dirty="0">
                          <a:ln>
                            <a:noFill/>
                          </a:ln>
                          <a:solidFill>
                            <a:srgbClr val="0017AC"/>
                          </a:solidFill>
                          <a:effectLst/>
                          <a:uLnTx/>
                          <a:uFillTx/>
                          <a:latin typeface="+mn-lt"/>
                          <a:ea typeface="+mn-ea"/>
                          <a:cs typeface="+mn-cs"/>
                        </a:rPr>
                        <a:t>Oui : 42</a:t>
                      </a:r>
                    </a:p>
                  </a:txBody>
                  <a:tcPr anchor="ctr">
                    <a:lnL w="12700" cmpd="sng">
                      <a:solidFill>
                        <a:schemeClr val="accent3"/>
                      </a:solidFill>
                      <a:prstDash val="soli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2613473257"/>
                  </a:ext>
                </a:extLst>
              </a:tr>
            </a:tbl>
          </a:graphicData>
        </a:graphic>
      </p:graphicFrame>
      <p:grpSp>
        <p:nvGrpSpPr>
          <p:cNvPr id="25" name="Groupe 24">
            <a:extLst>
              <a:ext uri="{FF2B5EF4-FFF2-40B4-BE49-F238E27FC236}">
                <a16:creationId xmlns:a16="http://schemas.microsoft.com/office/drawing/2014/main" id="{0A51F202-BFDC-E2E6-68F2-8549798858D6}"/>
              </a:ext>
            </a:extLst>
          </p:cNvPr>
          <p:cNvGrpSpPr/>
          <p:nvPr/>
        </p:nvGrpSpPr>
        <p:grpSpPr>
          <a:xfrm>
            <a:off x="3972350" y="3532434"/>
            <a:ext cx="814752" cy="169277"/>
            <a:chOff x="11233151" y="4121334"/>
            <a:chExt cx="814752" cy="169277"/>
          </a:xfrm>
        </p:grpSpPr>
        <p:sp>
          <p:nvSpPr>
            <p:cNvPr id="26" name="Triangle isocèle 25">
              <a:extLst>
                <a:ext uri="{FF2B5EF4-FFF2-40B4-BE49-F238E27FC236}">
                  <a16:creationId xmlns:a16="http://schemas.microsoft.com/office/drawing/2014/main" id="{125B29FB-9282-3057-8715-1ACAC70D1329}"/>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
          <p:nvSpPr>
            <p:cNvPr id="27" name="ZoneTexte 26">
              <a:extLst>
                <a:ext uri="{FF2B5EF4-FFF2-40B4-BE49-F238E27FC236}">
                  <a16:creationId xmlns:a16="http://schemas.microsoft.com/office/drawing/2014/main" id="{6E048DB5-31C9-380B-AFE2-9696C405E9D3}"/>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00B050"/>
                  </a:solidFill>
                  <a:ea typeface="Arial" charset="0"/>
                  <a:cs typeface="Arial" charset="0"/>
                </a:rPr>
                <a:t>+2 pts</a:t>
              </a:r>
            </a:p>
          </p:txBody>
        </p:sp>
      </p:grpSp>
      <p:grpSp>
        <p:nvGrpSpPr>
          <p:cNvPr id="28" name="Groupe 27">
            <a:extLst>
              <a:ext uri="{FF2B5EF4-FFF2-40B4-BE49-F238E27FC236}">
                <a16:creationId xmlns:a16="http://schemas.microsoft.com/office/drawing/2014/main" id="{89422CCA-B4C6-2322-C968-4A8544116930}"/>
              </a:ext>
            </a:extLst>
          </p:cNvPr>
          <p:cNvGrpSpPr/>
          <p:nvPr/>
        </p:nvGrpSpPr>
        <p:grpSpPr>
          <a:xfrm>
            <a:off x="9792911" y="3532433"/>
            <a:ext cx="814752" cy="169277"/>
            <a:chOff x="11233151" y="4121334"/>
            <a:chExt cx="814752" cy="169277"/>
          </a:xfrm>
        </p:grpSpPr>
        <p:sp>
          <p:nvSpPr>
            <p:cNvPr id="29" name="Triangle isocèle 28">
              <a:extLst>
                <a:ext uri="{FF2B5EF4-FFF2-40B4-BE49-F238E27FC236}">
                  <a16:creationId xmlns:a16="http://schemas.microsoft.com/office/drawing/2014/main" id="{5E40AD3A-B697-1552-D261-DC18E5DEDF64}"/>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
          <p:nvSpPr>
            <p:cNvPr id="30" name="ZoneTexte 29">
              <a:extLst>
                <a:ext uri="{FF2B5EF4-FFF2-40B4-BE49-F238E27FC236}">
                  <a16:creationId xmlns:a16="http://schemas.microsoft.com/office/drawing/2014/main" id="{5CCB532F-B65C-F095-C37B-AD7AE741AC90}"/>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00B050"/>
                  </a:solidFill>
                  <a:ea typeface="Arial" charset="0"/>
                  <a:cs typeface="Arial" charset="0"/>
                </a:rPr>
                <a:t>+3 pts</a:t>
              </a:r>
            </a:p>
          </p:txBody>
        </p:sp>
      </p:grpSp>
      <p:sp>
        <p:nvSpPr>
          <p:cNvPr id="21" name="ZoneTexte 20">
            <a:extLst>
              <a:ext uri="{FF2B5EF4-FFF2-40B4-BE49-F238E27FC236}">
                <a16:creationId xmlns:a16="http://schemas.microsoft.com/office/drawing/2014/main" id="{48F5716A-ED56-49A5-8F19-F819982B6E04}"/>
              </a:ext>
            </a:extLst>
          </p:cNvPr>
          <p:cNvSpPr txBox="1"/>
          <p:nvPr/>
        </p:nvSpPr>
        <p:spPr bwMode="gray">
          <a:xfrm>
            <a:off x="7534346" y="2009690"/>
            <a:ext cx="1330474" cy="402776"/>
          </a:xfrm>
          <a:prstGeom prst="rect">
            <a:avLst/>
          </a:prstGeom>
          <a:noFill/>
        </p:spPr>
        <p:txBody>
          <a:bodyPr wrap="square" lIns="0" tIns="0" rIns="0" bIns="0" rtlCol="0" anchor="ctr">
            <a:noAutofit/>
          </a:bodyPr>
          <a:lstStyle/>
          <a:p>
            <a:pPr algn="ctr">
              <a:lnSpc>
                <a:spcPct val="120000"/>
              </a:lnSpc>
              <a:buSzPct val="80000"/>
            </a:pPr>
            <a:r>
              <a:rPr lang="fr-FR" sz="1200" i="1"/>
              <a:t>Franciliens</a:t>
            </a:r>
          </a:p>
        </p:txBody>
      </p:sp>
      <p:grpSp>
        <p:nvGrpSpPr>
          <p:cNvPr id="23" name="Groupe 22">
            <a:extLst>
              <a:ext uri="{FF2B5EF4-FFF2-40B4-BE49-F238E27FC236}">
                <a16:creationId xmlns:a16="http://schemas.microsoft.com/office/drawing/2014/main" id="{7B40BC50-91B3-1329-5948-8EEC8A5A52D4}"/>
              </a:ext>
            </a:extLst>
          </p:cNvPr>
          <p:cNvGrpSpPr>
            <a:grpSpLocks noChangeAspect="1"/>
          </p:cNvGrpSpPr>
          <p:nvPr/>
        </p:nvGrpSpPr>
        <p:grpSpPr>
          <a:xfrm>
            <a:off x="8590853" y="1874425"/>
            <a:ext cx="705231" cy="572738"/>
            <a:chOff x="8282449" y="2161279"/>
            <a:chExt cx="666978" cy="541670"/>
          </a:xfrm>
          <a:solidFill>
            <a:schemeClr val="bg1">
              <a:lumMod val="95000"/>
            </a:schemeClr>
          </a:solidFill>
        </p:grpSpPr>
        <p:sp>
          <p:nvSpPr>
            <p:cNvPr id="24" name="FR-77">
              <a:extLst>
                <a:ext uri="{FF2B5EF4-FFF2-40B4-BE49-F238E27FC236}">
                  <a16:creationId xmlns:a16="http://schemas.microsoft.com/office/drawing/2014/main" id="{CB0D03AA-94D3-9133-05F8-11E058E1EBA7}"/>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31" name="FR-91">
              <a:extLst>
                <a:ext uri="{FF2B5EF4-FFF2-40B4-BE49-F238E27FC236}">
                  <a16:creationId xmlns:a16="http://schemas.microsoft.com/office/drawing/2014/main" id="{8E8C5F03-C66B-0998-2CFA-FC06CE9999BB}"/>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32" name="FR-78">
              <a:extLst>
                <a:ext uri="{FF2B5EF4-FFF2-40B4-BE49-F238E27FC236}">
                  <a16:creationId xmlns:a16="http://schemas.microsoft.com/office/drawing/2014/main" id="{9EAEE012-0B4A-722C-C16D-21B2F1A7CFE2}"/>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33" name="FR-95">
              <a:extLst>
                <a:ext uri="{FF2B5EF4-FFF2-40B4-BE49-F238E27FC236}">
                  <a16:creationId xmlns:a16="http://schemas.microsoft.com/office/drawing/2014/main" id="{F1A77EF5-7B60-97B6-D6F7-9FDE7C827257}"/>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34" name="FR-93">
              <a:extLst>
                <a:ext uri="{FF2B5EF4-FFF2-40B4-BE49-F238E27FC236}">
                  <a16:creationId xmlns:a16="http://schemas.microsoft.com/office/drawing/2014/main" id="{9DC4C060-B005-C6BA-E492-FF501510E790}"/>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35" name="FR-75">
              <a:extLst>
                <a:ext uri="{FF2B5EF4-FFF2-40B4-BE49-F238E27FC236}">
                  <a16:creationId xmlns:a16="http://schemas.microsoft.com/office/drawing/2014/main" id="{BE0E4D6F-9415-0ACC-B64B-A88D12725F54}"/>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36" name="FR-92">
              <a:extLst>
                <a:ext uri="{FF2B5EF4-FFF2-40B4-BE49-F238E27FC236}">
                  <a16:creationId xmlns:a16="http://schemas.microsoft.com/office/drawing/2014/main" id="{9618643B-2643-0F1E-98EA-D9BE538D7CFE}"/>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37" name="FR-94">
              <a:extLst>
                <a:ext uri="{FF2B5EF4-FFF2-40B4-BE49-F238E27FC236}">
                  <a16:creationId xmlns:a16="http://schemas.microsoft.com/office/drawing/2014/main" id="{83559C96-EC77-7731-E4E8-7181163A6580}"/>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19" name="ZoneTexte 10">
            <a:extLst>
              <a:ext uri="{FF2B5EF4-FFF2-40B4-BE49-F238E27FC236}">
                <a16:creationId xmlns:a16="http://schemas.microsoft.com/office/drawing/2014/main" id="{6C2D09BA-19B8-BB3B-020A-D13FC1EA2038}"/>
              </a:ext>
            </a:extLst>
          </p:cNvPr>
          <p:cNvSpPr txBox="1"/>
          <p:nvPr/>
        </p:nvSpPr>
        <p:spPr bwMode="gray">
          <a:xfrm>
            <a:off x="981075" y="2010276"/>
            <a:ext cx="2401910" cy="402776"/>
          </a:xfrm>
          <a:prstGeom prst="rect">
            <a:avLst/>
          </a:prstGeom>
          <a:noFill/>
        </p:spPr>
        <p:txBody>
          <a:bodyPr wrap="square" lIns="0" tIns="0" rIns="0" bIns="0" rtlCol="0" anchor="ctr">
            <a:noAutofit/>
          </a:bodyPr>
          <a:lstStyle/>
          <a:p>
            <a:pPr algn="ctr">
              <a:lnSpc>
                <a:spcPct val="120000"/>
              </a:lnSpc>
              <a:buSzPct val="80000"/>
            </a:pPr>
            <a:r>
              <a:rPr lang="fr-FR" sz="1200" i="1" dirty="0"/>
              <a:t>Habitants de Seine-Saint-Denis</a:t>
            </a:r>
          </a:p>
        </p:txBody>
      </p:sp>
      <p:grpSp>
        <p:nvGrpSpPr>
          <p:cNvPr id="20" name="Groupe 12">
            <a:extLst>
              <a:ext uri="{FF2B5EF4-FFF2-40B4-BE49-F238E27FC236}">
                <a16:creationId xmlns:a16="http://schemas.microsoft.com/office/drawing/2014/main" id="{7A7D7A31-9570-2D77-C907-73F0FA2F42FE}"/>
              </a:ext>
            </a:extLst>
          </p:cNvPr>
          <p:cNvGrpSpPr>
            <a:grpSpLocks noChangeAspect="1"/>
          </p:cNvGrpSpPr>
          <p:nvPr/>
        </p:nvGrpSpPr>
        <p:grpSpPr>
          <a:xfrm>
            <a:off x="3435441" y="1884155"/>
            <a:ext cx="705599" cy="573038"/>
            <a:chOff x="8282449" y="2161279"/>
            <a:chExt cx="666978" cy="541670"/>
          </a:xfrm>
          <a:solidFill>
            <a:schemeClr val="bg1">
              <a:lumMod val="95000"/>
            </a:schemeClr>
          </a:solidFill>
        </p:grpSpPr>
        <p:sp>
          <p:nvSpPr>
            <p:cNvPr id="38" name="FR-77">
              <a:extLst>
                <a:ext uri="{FF2B5EF4-FFF2-40B4-BE49-F238E27FC236}">
                  <a16:creationId xmlns:a16="http://schemas.microsoft.com/office/drawing/2014/main" id="{0E7E3E2F-91D1-50FD-064F-319EECBF03CE}"/>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39" name="FR-91">
              <a:extLst>
                <a:ext uri="{FF2B5EF4-FFF2-40B4-BE49-F238E27FC236}">
                  <a16:creationId xmlns:a16="http://schemas.microsoft.com/office/drawing/2014/main" id="{51884353-DFAB-17DF-23D4-31248DDCF6E1}"/>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40" name="FR-78">
              <a:extLst>
                <a:ext uri="{FF2B5EF4-FFF2-40B4-BE49-F238E27FC236}">
                  <a16:creationId xmlns:a16="http://schemas.microsoft.com/office/drawing/2014/main" id="{51B06442-30D3-6FB3-621B-FBD7E061B3FD}"/>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42" name="FR-95">
              <a:extLst>
                <a:ext uri="{FF2B5EF4-FFF2-40B4-BE49-F238E27FC236}">
                  <a16:creationId xmlns:a16="http://schemas.microsoft.com/office/drawing/2014/main" id="{2C98C955-4B84-0DE4-6B14-4A374A284D8C}"/>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43" name="FR-93">
              <a:extLst>
                <a:ext uri="{FF2B5EF4-FFF2-40B4-BE49-F238E27FC236}">
                  <a16:creationId xmlns:a16="http://schemas.microsoft.com/office/drawing/2014/main" id="{F3F6C13B-FFFB-9BDD-C1A2-DCC9950EC533}"/>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44" name="FR-75">
              <a:extLst>
                <a:ext uri="{FF2B5EF4-FFF2-40B4-BE49-F238E27FC236}">
                  <a16:creationId xmlns:a16="http://schemas.microsoft.com/office/drawing/2014/main" id="{02B40C1A-C63D-4748-97B7-F099C80F4B8C}"/>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45" name="FR-92">
              <a:extLst>
                <a:ext uri="{FF2B5EF4-FFF2-40B4-BE49-F238E27FC236}">
                  <a16:creationId xmlns:a16="http://schemas.microsoft.com/office/drawing/2014/main" id="{14DEDAC9-55F0-1C80-0839-714CBF0E00AA}"/>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46" name="FR-94">
              <a:extLst>
                <a:ext uri="{FF2B5EF4-FFF2-40B4-BE49-F238E27FC236}">
                  <a16:creationId xmlns:a16="http://schemas.microsoft.com/office/drawing/2014/main" id="{BB69CCD0-8212-138D-19CB-1C7DF992CDE0}"/>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Tree>
    <p:extLst>
      <p:ext uri="{BB962C8B-B14F-4D97-AF65-F5344CB8AC3E}">
        <p14:creationId xmlns:p14="http://schemas.microsoft.com/office/powerpoint/2010/main" val="2223245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8E2F9-8DD2-5582-8D44-16C20CFD4D1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2533404A-D665-36DF-1C5F-5949E5129B13}"/>
              </a:ext>
            </a:extLst>
          </p:cNvPr>
          <p:cNvSpPr>
            <a:spLocks noGrp="1"/>
          </p:cNvSpPr>
          <p:nvPr>
            <p:ph type="title"/>
          </p:nvPr>
        </p:nvSpPr>
        <p:spPr/>
        <p:txBody>
          <a:bodyPr/>
          <a:lstStyle/>
          <a:p>
            <a:pPr algn="just"/>
            <a:r>
              <a:rPr lang="fr-FR"/>
              <a:t>Professionnels consultés pour répondre à un besoin en matière de santé mentale - Évolutions</a:t>
            </a:r>
          </a:p>
        </p:txBody>
      </p:sp>
      <p:sp>
        <p:nvSpPr>
          <p:cNvPr id="3" name="Espace réservé du numéro de diapositive 2">
            <a:extLst>
              <a:ext uri="{FF2B5EF4-FFF2-40B4-BE49-F238E27FC236}">
                <a16:creationId xmlns:a16="http://schemas.microsoft.com/office/drawing/2014/main" id="{B73D56B3-8D99-F3E4-8565-AA03DE7A2C1D}"/>
              </a:ext>
            </a:extLst>
          </p:cNvPr>
          <p:cNvSpPr>
            <a:spLocks noGrp="1"/>
          </p:cNvSpPr>
          <p:nvPr>
            <p:ph type="sldNum" sz="quarter" idx="12"/>
          </p:nvPr>
        </p:nvSpPr>
        <p:spPr/>
        <p:txBody>
          <a:bodyPr/>
          <a:lstStyle/>
          <a:p>
            <a:fld id="{8FF9B0DE-3FEB-4AA0-B465-B80EF7C1333D}" type="slidenum">
              <a:rPr lang="en-US" noProof="0" smtClean="0"/>
              <a:pPr/>
              <a:t>19</a:t>
            </a:fld>
            <a:endParaRPr lang="en-US" noProof="0"/>
          </a:p>
        </p:txBody>
      </p:sp>
      <p:sp>
        <p:nvSpPr>
          <p:cNvPr id="14" name="Text Placeholder 13">
            <a:extLst>
              <a:ext uri="{FF2B5EF4-FFF2-40B4-BE49-F238E27FC236}">
                <a16:creationId xmlns:a16="http://schemas.microsoft.com/office/drawing/2014/main" id="{DAFC6613-7578-15B9-6662-6777AE2D1BA6}"/>
              </a:ext>
            </a:extLst>
          </p:cNvPr>
          <p:cNvSpPr>
            <a:spLocks noGrp="1"/>
          </p:cNvSpPr>
          <p:nvPr>
            <p:ph type="body" sz="quarter" idx="16"/>
          </p:nvPr>
        </p:nvSpPr>
        <p:spPr/>
        <p:txBody>
          <a:bodyPr/>
          <a:lstStyle/>
          <a:p>
            <a:r>
              <a:rPr lang="fr-FR" dirty="0"/>
              <a:t>A quel(s) professionnel(s) vous êtes-vous adressé, pour vous ou votre proche, pour répondre à votre besoin ? </a:t>
            </a:r>
            <a:r>
              <a:rPr lang="fr-FR" i="1" dirty="0"/>
              <a:t>– Plusieurs réponses possibles</a:t>
            </a:r>
          </a:p>
          <a:p>
            <a:r>
              <a:rPr lang="fr-FR" i="1" dirty="0"/>
              <a:t>Base : A ceux ayant eu recours à un professionnel de santé pour eux-mêmes ou un proche en matière de santé mentale, en % </a:t>
            </a:r>
          </a:p>
        </p:txBody>
      </p:sp>
      <p:sp>
        <p:nvSpPr>
          <p:cNvPr id="19" name="Espace réservé du texte 5">
            <a:extLst>
              <a:ext uri="{FF2B5EF4-FFF2-40B4-BE49-F238E27FC236}">
                <a16:creationId xmlns:a16="http://schemas.microsoft.com/office/drawing/2014/main" id="{D4450854-2116-5AEC-489B-7A7F53C31655}"/>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graphicFrame>
        <p:nvGraphicFramePr>
          <p:cNvPr id="4" name="Espace réservé du contenu 8">
            <a:extLst>
              <a:ext uri="{FF2B5EF4-FFF2-40B4-BE49-F238E27FC236}">
                <a16:creationId xmlns:a16="http://schemas.microsoft.com/office/drawing/2014/main" id="{79275D3E-A53A-2E75-CD83-F00BCFB3558D}"/>
              </a:ext>
            </a:extLst>
          </p:cNvPr>
          <p:cNvGraphicFramePr>
            <a:graphicFrameLocks/>
          </p:cNvGraphicFramePr>
          <p:nvPr>
            <p:extLst>
              <p:ext uri="{D42A27DB-BD31-4B8C-83A1-F6EECF244321}">
                <p14:modId xmlns:p14="http://schemas.microsoft.com/office/powerpoint/2010/main" val="2577805114"/>
              </p:ext>
            </p:extLst>
          </p:nvPr>
        </p:nvGraphicFramePr>
        <p:xfrm>
          <a:off x="479425" y="1917700"/>
          <a:ext cx="11231563" cy="4103688"/>
        </p:xfrm>
        <a:graphic>
          <a:graphicData uri="http://schemas.openxmlformats.org/drawingml/2006/chart">
            <c:chart xmlns:c="http://schemas.openxmlformats.org/drawingml/2006/chart" xmlns:r="http://schemas.openxmlformats.org/officeDocument/2006/relationships" r:id="rId2"/>
          </a:graphicData>
        </a:graphic>
      </p:graphicFrame>
      <p:grpSp>
        <p:nvGrpSpPr>
          <p:cNvPr id="17" name="Groupe 16">
            <a:extLst>
              <a:ext uri="{FF2B5EF4-FFF2-40B4-BE49-F238E27FC236}">
                <a16:creationId xmlns:a16="http://schemas.microsoft.com/office/drawing/2014/main" id="{578DD2F0-72E1-DAA2-1039-EDEABEAFB3E0}"/>
              </a:ext>
            </a:extLst>
          </p:cNvPr>
          <p:cNvGrpSpPr/>
          <p:nvPr/>
        </p:nvGrpSpPr>
        <p:grpSpPr>
          <a:xfrm>
            <a:off x="1493691" y="3260614"/>
            <a:ext cx="814752" cy="169277"/>
            <a:chOff x="11233151" y="4121334"/>
            <a:chExt cx="814752" cy="169277"/>
          </a:xfrm>
        </p:grpSpPr>
        <p:sp>
          <p:nvSpPr>
            <p:cNvPr id="18" name="Triangle isocèle 17">
              <a:extLst>
                <a:ext uri="{FF2B5EF4-FFF2-40B4-BE49-F238E27FC236}">
                  <a16:creationId xmlns:a16="http://schemas.microsoft.com/office/drawing/2014/main" id="{620FDE7F-43ED-2435-03CE-44C73A64F84C}"/>
                </a:ext>
              </a:extLst>
            </p:cNvPr>
            <p:cNvSpPr/>
            <p:nvPr/>
          </p:nvSpPr>
          <p:spPr>
            <a:xfrm rot="10800000">
              <a:off x="11233151" y="4146611"/>
              <a:ext cx="216000" cy="144000"/>
            </a:xfrm>
            <a:prstGeom prst="triangl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D64449"/>
                </a:solidFill>
                <a:highlight>
                  <a:srgbClr val="FFFF00"/>
                </a:highlight>
              </a:endParaRPr>
            </a:p>
          </p:txBody>
        </p:sp>
        <p:sp>
          <p:nvSpPr>
            <p:cNvPr id="20" name="ZoneTexte 19">
              <a:extLst>
                <a:ext uri="{FF2B5EF4-FFF2-40B4-BE49-F238E27FC236}">
                  <a16:creationId xmlns:a16="http://schemas.microsoft.com/office/drawing/2014/main" id="{7651623F-B038-6000-5695-2D8EE3B42B91}"/>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FF0000"/>
                  </a:solidFill>
                  <a:ea typeface="Arial" charset="0"/>
                  <a:cs typeface="Arial" charset="0"/>
                </a:rPr>
                <a:t>-6 pts</a:t>
              </a:r>
            </a:p>
          </p:txBody>
        </p:sp>
      </p:grpSp>
      <p:sp>
        <p:nvSpPr>
          <p:cNvPr id="27" name="ZoneTexte 10">
            <a:extLst>
              <a:ext uri="{FF2B5EF4-FFF2-40B4-BE49-F238E27FC236}">
                <a16:creationId xmlns:a16="http://schemas.microsoft.com/office/drawing/2014/main" id="{0F858964-48F4-2483-7B95-F2ABA80ED164}"/>
              </a:ext>
            </a:extLst>
          </p:cNvPr>
          <p:cNvSpPr txBox="1"/>
          <p:nvPr/>
        </p:nvSpPr>
        <p:spPr bwMode="gray">
          <a:xfrm>
            <a:off x="3857625" y="1705476"/>
            <a:ext cx="2401910" cy="402776"/>
          </a:xfrm>
          <a:prstGeom prst="rect">
            <a:avLst/>
          </a:prstGeom>
          <a:noFill/>
        </p:spPr>
        <p:txBody>
          <a:bodyPr wrap="square" lIns="0" tIns="0" rIns="0" bIns="0" rtlCol="0" anchor="ctr">
            <a:noAutofit/>
          </a:bodyPr>
          <a:lstStyle/>
          <a:p>
            <a:pPr algn="ctr">
              <a:lnSpc>
                <a:spcPct val="120000"/>
              </a:lnSpc>
              <a:buSzPct val="80000"/>
            </a:pPr>
            <a:r>
              <a:rPr lang="fr-FR" sz="1200" i="1" dirty="0"/>
              <a:t>Habitants de Seine-Saint-Denis</a:t>
            </a:r>
          </a:p>
        </p:txBody>
      </p:sp>
      <p:grpSp>
        <p:nvGrpSpPr>
          <p:cNvPr id="28" name="Groupe 12">
            <a:extLst>
              <a:ext uri="{FF2B5EF4-FFF2-40B4-BE49-F238E27FC236}">
                <a16:creationId xmlns:a16="http://schemas.microsoft.com/office/drawing/2014/main" id="{758847E0-1FAB-C20C-D371-2D91802CCB07}"/>
              </a:ext>
            </a:extLst>
          </p:cNvPr>
          <p:cNvGrpSpPr>
            <a:grpSpLocks noChangeAspect="1"/>
          </p:cNvGrpSpPr>
          <p:nvPr/>
        </p:nvGrpSpPr>
        <p:grpSpPr>
          <a:xfrm>
            <a:off x="6311991" y="1579355"/>
            <a:ext cx="705599" cy="573038"/>
            <a:chOff x="8282449" y="2161279"/>
            <a:chExt cx="666978" cy="541670"/>
          </a:xfrm>
          <a:solidFill>
            <a:schemeClr val="bg1">
              <a:lumMod val="95000"/>
            </a:schemeClr>
          </a:solidFill>
        </p:grpSpPr>
        <p:sp>
          <p:nvSpPr>
            <p:cNvPr id="29" name="FR-77">
              <a:extLst>
                <a:ext uri="{FF2B5EF4-FFF2-40B4-BE49-F238E27FC236}">
                  <a16:creationId xmlns:a16="http://schemas.microsoft.com/office/drawing/2014/main" id="{27658C11-4B82-9BEE-75EF-0CB32F8BBB77}"/>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30" name="FR-91">
              <a:extLst>
                <a:ext uri="{FF2B5EF4-FFF2-40B4-BE49-F238E27FC236}">
                  <a16:creationId xmlns:a16="http://schemas.microsoft.com/office/drawing/2014/main" id="{1EFB9B41-44F0-989E-A0C6-890139D5816E}"/>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31" name="FR-78">
              <a:extLst>
                <a:ext uri="{FF2B5EF4-FFF2-40B4-BE49-F238E27FC236}">
                  <a16:creationId xmlns:a16="http://schemas.microsoft.com/office/drawing/2014/main" id="{C1E9BEF6-AAA9-0E73-3A48-57304BF8BA87}"/>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32" name="FR-95">
              <a:extLst>
                <a:ext uri="{FF2B5EF4-FFF2-40B4-BE49-F238E27FC236}">
                  <a16:creationId xmlns:a16="http://schemas.microsoft.com/office/drawing/2014/main" id="{055EBDFC-5334-0A28-7C80-55B9F0D33FDC}"/>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33" name="FR-93">
              <a:extLst>
                <a:ext uri="{FF2B5EF4-FFF2-40B4-BE49-F238E27FC236}">
                  <a16:creationId xmlns:a16="http://schemas.microsoft.com/office/drawing/2014/main" id="{76746442-C927-B0FF-AE94-BBC7B3D40E78}"/>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34" name="FR-75">
              <a:extLst>
                <a:ext uri="{FF2B5EF4-FFF2-40B4-BE49-F238E27FC236}">
                  <a16:creationId xmlns:a16="http://schemas.microsoft.com/office/drawing/2014/main" id="{5DDA2E0B-B48B-98F6-1D70-A069A8B8E9E3}"/>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35" name="FR-92">
              <a:extLst>
                <a:ext uri="{FF2B5EF4-FFF2-40B4-BE49-F238E27FC236}">
                  <a16:creationId xmlns:a16="http://schemas.microsoft.com/office/drawing/2014/main" id="{084D1C27-EA05-7D5E-E585-7F26A4FE42A2}"/>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36" name="FR-94">
              <a:extLst>
                <a:ext uri="{FF2B5EF4-FFF2-40B4-BE49-F238E27FC236}">
                  <a16:creationId xmlns:a16="http://schemas.microsoft.com/office/drawing/2014/main" id="{E798ACBC-EAA0-839D-6113-0B65FC89BBDD}"/>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grpSp>
        <p:nvGrpSpPr>
          <p:cNvPr id="37" name="Groupe 16">
            <a:extLst>
              <a:ext uri="{FF2B5EF4-FFF2-40B4-BE49-F238E27FC236}">
                <a16:creationId xmlns:a16="http://schemas.microsoft.com/office/drawing/2014/main" id="{04ABED73-3A21-8CDA-C387-96B1D3781A8B}"/>
              </a:ext>
            </a:extLst>
          </p:cNvPr>
          <p:cNvGrpSpPr/>
          <p:nvPr/>
        </p:nvGrpSpPr>
        <p:grpSpPr>
          <a:xfrm>
            <a:off x="3340017" y="3462231"/>
            <a:ext cx="814752" cy="169277"/>
            <a:chOff x="11233151" y="4121334"/>
            <a:chExt cx="814752" cy="169277"/>
          </a:xfrm>
        </p:grpSpPr>
        <p:sp>
          <p:nvSpPr>
            <p:cNvPr id="38" name="Triangle isocèle 17">
              <a:extLst>
                <a:ext uri="{FF2B5EF4-FFF2-40B4-BE49-F238E27FC236}">
                  <a16:creationId xmlns:a16="http://schemas.microsoft.com/office/drawing/2014/main" id="{2836E445-6F5E-DDE1-CEF1-365F3DE8388A}"/>
                </a:ext>
              </a:extLst>
            </p:cNvPr>
            <p:cNvSpPr/>
            <p:nvPr/>
          </p:nvSpPr>
          <p:spPr>
            <a:xfrm rot="10800000">
              <a:off x="11233151" y="4146611"/>
              <a:ext cx="216000" cy="144000"/>
            </a:xfrm>
            <a:prstGeom prst="triangl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D64449"/>
                </a:solidFill>
                <a:highlight>
                  <a:srgbClr val="FFFF00"/>
                </a:highlight>
              </a:endParaRPr>
            </a:p>
          </p:txBody>
        </p:sp>
        <p:sp>
          <p:nvSpPr>
            <p:cNvPr id="39" name="ZoneTexte 19">
              <a:extLst>
                <a:ext uri="{FF2B5EF4-FFF2-40B4-BE49-F238E27FC236}">
                  <a16:creationId xmlns:a16="http://schemas.microsoft.com/office/drawing/2014/main" id="{6DC7BE54-B1DB-54BA-5062-056BC41B1E8C}"/>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FF0000"/>
                  </a:solidFill>
                  <a:ea typeface="Arial" charset="0"/>
                  <a:cs typeface="Arial" charset="0"/>
                </a:rPr>
                <a:t>-3 pts</a:t>
              </a:r>
            </a:p>
          </p:txBody>
        </p:sp>
      </p:grpSp>
      <p:grpSp>
        <p:nvGrpSpPr>
          <p:cNvPr id="40" name="Groupe 6">
            <a:extLst>
              <a:ext uri="{FF2B5EF4-FFF2-40B4-BE49-F238E27FC236}">
                <a16:creationId xmlns:a16="http://schemas.microsoft.com/office/drawing/2014/main" id="{A892AE2A-2308-C6FF-BC5F-82C1A69AF62B}"/>
              </a:ext>
            </a:extLst>
          </p:cNvPr>
          <p:cNvGrpSpPr/>
          <p:nvPr/>
        </p:nvGrpSpPr>
        <p:grpSpPr>
          <a:xfrm>
            <a:off x="5163251" y="3738601"/>
            <a:ext cx="814752" cy="169277"/>
            <a:chOff x="11233151" y="4121334"/>
            <a:chExt cx="814752" cy="169277"/>
          </a:xfrm>
        </p:grpSpPr>
        <p:sp>
          <p:nvSpPr>
            <p:cNvPr id="41" name="Triangle isocèle 7">
              <a:extLst>
                <a:ext uri="{FF2B5EF4-FFF2-40B4-BE49-F238E27FC236}">
                  <a16:creationId xmlns:a16="http://schemas.microsoft.com/office/drawing/2014/main" id="{D070F291-9E36-2823-03A9-0AC07D4CAB13}"/>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
          <p:nvSpPr>
            <p:cNvPr id="42" name="ZoneTexte 8">
              <a:extLst>
                <a:ext uri="{FF2B5EF4-FFF2-40B4-BE49-F238E27FC236}">
                  <a16:creationId xmlns:a16="http://schemas.microsoft.com/office/drawing/2014/main" id="{8EEBA899-AD48-B85D-603E-66CE6F216717}"/>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00B050"/>
                  </a:solidFill>
                  <a:ea typeface="Arial" charset="0"/>
                  <a:cs typeface="Arial" charset="0"/>
                </a:rPr>
                <a:t>+9 pts</a:t>
              </a:r>
            </a:p>
          </p:txBody>
        </p:sp>
      </p:grpSp>
      <p:grpSp>
        <p:nvGrpSpPr>
          <p:cNvPr id="43" name="Groupe 16">
            <a:extLst>
              <a:ext uri="{FF2B5EF4-FFF2-40B4-BE49-F238E27FC236}">
                <a16:creationId xmlns:a16="http://schemas.microsoft.com/office/drawing/2014/main" id="{2FCD94A8-5EE2-B55A-5BA7-D0517C0796B5}"/>
              </a:ext>
            </a:extLst>
          </p:cNvPr>
          <p:cNvGrpSpPr/>
          <p:nvPr/>
        </p:nvGrpSpPr>
        <p:grpSpPr>
          <a:xfrm>
            <a:off x="7023615" y="4017606"/>
            <a:ext cx="814752" cy="169277"/>
            <a:chOff x="11233151" y="4121334"/>
            <a:chExt cx="814752" cy="169277"/>
          </a:xfrm>
        </p:grpSpPr>
        <p:sp>
          <p:nvSpPr>
            <p:cNvPr id="44" name="Triangle isocèle 17">
              <a:extLst>
                <a:ext uri="{FF2B5EF4-FFF2-40B4-BE49-F238E27FC236}">
                  <a16:creationId xmlns:a16="http://schemas.microsoft.com/office/drawing/2014/main" id="{DD9FE52C-84B0-2826-AF9F-186D6B199BE3}"/>
                </a:ext>
              </a:extLst>
            </p:cNvPr>
            <p:cNvSpPr/>
            <p:nvPr/>
          </p:nvSpPr>
          <p:spPr>
            <a:xfrm rot="10800000">
              <a:off x="11233151" y="4146611"/>
              <a:ext cx="216000" cy="144000"/>
            </a:xfrm>
            <a:prstGeom prst="triangl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D64449"/>
                </a:solidFill>
                <a:highlight>
                  <a:srgbClr val="FFFF00"/>
                </a:highlight>
              </a:endParaRPr>
            </a:p>
          </p:txBody>
        </p:sp>
        <p:sp>
          <p:nvSpPr>
            <p:cNvPr id="45" name="ZoneTexte 19">
              <a:extLst>
                <a:ext uri="{FF2B5EF4-FFF2-40B4-BE49-F238E27FC236}">
                  <a16:creationId xmlns:a16="http://schemas.microsoft.com/office/drawing/2014/main" id="{AC0D784B-365F-B35B-AB3F-F5B9C301CA58}"/>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FF0000"/>
                  </a:solidFill>
                  <a:ea typeface="Arial" charset="0"/>
                  <a:cs typeface="Arial" charset="0"/>
                </a:rPr>
                <a:t>-8 pts</a:t>
              </a:r>
            </a:p>
          </p:txBody>
        </p:sp>
      </p:grpSp>
      <p:grpSp>
        <p:nvGrpSpPr>
          <p:cNvPr id="46" name="Groupe 6">
            <a:extLst>
              <a:ext uri="{FF2B5EF4-FFF2-40B4-BE49-F238E27FC236}">
                <a16:creationId xmlns:a16="http://schemas.microsoft.com/office/drawing/2014/main" id="{10084F62-A492-328D-49D8-C9CD3FCFE8F2}"/>
              </a:ext>
            </a:extLst>
          </p:cNvPr>
          <p:cNvGrpSpPr/>
          <p:nvPr/>
        </p:nvGrpSpPr>
        <p:grpSpPr>
          <a:xfrm>
            <a:off x="10788236" y="4077155"/>
            <a:ext cx="814752" cy="169277"/>
            <a:chOff x="11233151" y="4121334"/>
            <a:chExt cx="814752" cy="169277"/>
          </a:xfrm>
        </p:grpSpPr>
        <p:sp>
          <p:nvSpPr>
            <p:cNvPr id="47" name="Triangle isocèle 7">
              <a:extLst>
                <a:ext uri="{FF2B5EF4-FFF2-40B4-BE49-F238E27FC236}">
                  <a16:creationId xmlns:a16="http://schemas.microsoft.com/office/drawing/2014/main" id="{04E84B45-6C15-6DA4-88E9-5C8EAC0F01A9}"/>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
          <p:nvSpPr>
            <p:cNvPr id="48" name="ZoneTexte 8">
              <a:extLst>
                <a:ext uri="{FF2B5EF4-FFF2-40B4-BE49-F238E27FC236}">
                  <a16:creationId xmlns:a16="http://schemas.microsoft.com/office/drawing/2014/main" id="{54ECFB30-8769-00A9-D3E8-4E25F015B198}"/>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00B050"/>
                  </a:solidFill>
                  <a:ea typeface="Arial" charset="0"/>
                  <a:cs typeface="Arial" charset="0"/>
                </a:rPr>
                <a:t>+3 pts</a:t>
              </a:r>
            </a:p>
          </p:txBody>
        </p:sp>
      </p:grpSp>
    </p:spTree>
    <p:extLst>
      <p:ext uri="{BB962C8B-B14F-4D97-AF65-F5344CB8AC3E}">
        <p14:creationId xmlns:p14="http://schemas.microsoft.com/office/powerpoint/2010/main" val="8699953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a:extLst>
              <a:ext uri="{FF2B5EF4-FFF2-40B4-BE49-F238E27FC236}">
                <a16:creationId xmlns:a16="http://schemas.microsoft.com/office/drawing/2014/main" id="{252C3D9C-67D5-AD8C-AAAA-3CD20FA6F278}"/>
              </a:ext>
            </a:extLst>
          </p:cNvPr>
          <p:cNvGraphicFramePr>
            <a:graphicFrameLocks noGrp="1"/>
          </p:cNvGraphicFramePr>
          <p:nvPr>
            <p:extLst>
              <p:ext uri="{D42A27DB-BD31-4B8C-83A1-F6EECF244321}">
                <p14:modId xmlns:p14="http://schemas.microsoft.com/office/powerpoint/2010/main" val="3578722091"/>
              </p:ext>
            </p:extLst>
          </p:nvPr>
        </p:nvGraphicFramePr>
        <p:xfrm>
          <a:off x="881349" y="1716135"/>
          <a:ext cx="9926613" cy="4117735"/>
        </p:xfrm>
        <a:graphic>
          <a:graphicData uri="http://schemas.openxmlformats.org/drawingml/2006/table">
            <a:tbl>
              <a:tblPr firstRow="1" bandRow="1">
                <a:tableStyleId>{5C22544A-7EE6-4342-B048-85BDC9FD1C3A}</a:tableStyleId>
              </a:tblPr>
              <a:tblGrid>
                <a:gridCol w="567055">
                  <a:extLst>
                    <a:ext uri="{9D8B030D-6E8A-4147-A177-3AD203B41FA5}">
                      <a16:colId xmlns:a16="http://schemas.microsoft.com/office/drawing/2014/main" val="1773338191"/>
                    </a:ext>
                  </a:extLst>
                </a:gridCol>
                <a:gridCol w="8635846">
                  <a:extLst>
                    <a:ext uri="{9D8B030D-6E8A-4147-A177-3AD203B41FA5}">
                      <a16:colId xmlns:a16="http://schemas.microsoft.com/office/drawing/2014/main" val="20000"/>
                    </a:ext>
                  </a:extLst>
                </a:gridCol>
                <a:gridCol w="723712">
                  <a:extLst>
                    <a:ext uri="{9D8B030D-6E8A-4147-A177-3AD203B41FA5}">
                      <a16:colId xmlns:a16="http://schemas.microsoft.com/office/drawing/2014/main" val="20001"/>
                    </a:ext>
                  </a:extLst>
                </a:gridCol>
              </a:tblGrid>
              <a:tr h="465979">
                <a:tc>
                  <a:txBody>
                    <a:bodyPr/>
                    <a:lstStyle/>
                    <a:p>
                      <a:endParaRPr lang="fr-FR" sz="2400">
                        <a:solidFill>
                          <a:srgbClr val="0B5258"/>
                        </a:solidFill>
                      </a:endParaRPr>
                    </a:p>
                  </a:txBody>
                  <a:tcPr anchor="ctr">
                    <a:lnB w="12700" cap="flat" cmpd="sng" algn="ctr">
                      <a:solidFill>
                        <a:schemeClr val="bg2"/>
                      </a:solidFill>
                      <a:prstDash val="solid"/>
                      <a:round/>
                      <a:headEnd type="none" w="med" len="med"/>
                      <a:tailEnd type="none" w="med" len="med"/>
                    </a:lnB>
                    <a:noFill/>
                  </a:tcPr>
                </a:tc>
                <a:tc>
                  <a:txBody>
                    <a:bodyPr/>
                    <a:lstStyle/>
                    <a:p>
                      <a:r>
                        <a:rPr lang="fr-FR" b="0" dirty="0">
                          <a:solidFill>
                            <a:srgbClr val="0B5258"/>
                          </a:solidFill>
                        </a:rPr>
                        <a:t>Méthodologie d’enquête</a:t>
                      </a:r>
                    </a:p>
                  </a:txBody>
                  <a:tcPr anchor="ctr">
                    <a:lnB w="12700" cap="flat" cmpd="sng" algn="ctr">
                      <a:solidFill>
                        <a:schemeClr val="bg2"/>
                      </a:solidFill>
                      <a:prstDash val="solid"/>
                      <a:round/>
                      <a:headEnd type="none" w="med" len="med"/>
                      <a:tailEnd type="none" w="med" len="med"/>
                    </a:lnB>
                    <a:noFill/>
                  </a:tcPr>
                </a:tc>
                <a:tc>
                  <a:txBody>
                    <a:bodyPr/>
                    <a:lstStyle/>
                    <a:p>
                      <a:pPr algn="ctr"/>
                      <a:r>
                        <a:rPr lang="fr-FR" sz="1200" b="0" dirty="0">
                          <a:solidFill>
                            <a:srgbClr val="0B5258"/>
                          </a:solidFill>
                        </a:rPr>
                        <a:t>P.3</a:t>
                      </a:r>
                    </a:p>
                  </a:txBody>
                  <a:tcPr anchor="ctr">
                    <a:lnB w="12700" cap="flat" cmpd="sng" algn="ctr">
                      <a:solidFill>
                        <a:schemeClr val="bg2"/>
                      </a:solidFill>
                      <a:prstDash val="solid"/>
                      <a:round/>
                      <a:headEnd type="none" w="med" len="med"/>
                      <a:tailEnd type="none" w="med" len="med"/>
                    </a:lnB>
                    <a:noFill/>
                  </a:tcPr>
                </a:tc>
                <a:extLst>
                  <a:ext uri="{0D108BD9-81ED-4DB2-BD59-A6C34878D82A}">
                    <a16:rowId xmlns:a16="http://schemas.microsoft.com/office/drawing/2014/main" val="10000"/>
                  </a:ext>
                </a:extLst>
              </a:tr>
              <a:tr h="608626">
                <a:tc>
                  <a:txBody>
                    <a:bodyPr/>
                    <a:lstStyle/>
                    <a:p>
                      <a:pPr algn="l"/>
                      <a:r>
                        <a:rPr kumimoji="0" lang="en-US" sz="3200" b="1" i="0" u="none" strike="noStrike" kern="1200" cap="none" spc="0" normalizeH="0" baseline="0" noProof="0" dirty="0">
                          <a:ln>
                            <a:noFill/>
                          </a:ln>
                          <a:solidFill>
                            <a:srgbClr val="00CAEB"/>
                          </a:solidFill>
                          <a:effectLst/>
                          <a:uLnTx/>
                          <a:uFillTx/>
                          <a:latin typeface="Century Gothic" panose="020F0302020204030204"/>
                          <a:ea typeface="+mn-ea"/>
                          <a:cs typeface="+mn-cs"/>
                        </a:rPr>
                        <a:t>1</a:t>
                      </a:r>
                      <a:endParaRPr lang="fr-FR" sz="3200" b="1" dirty="0">
                        <a:solidFill>
                          <a:srgbClr val="0B5258"/>
                        </a:solidFill>
                      </a:endParaRPr>
                    </a:p>
                  </a:txBody>
                  <a:tcPr anchor="b">
                    <a:lnT w="12700" cap="flat" cmpd="sng" algn="ctr">
                      <a:solidFill>
                        <a:schemeClr val="bg2"/>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r>
                        <a:rPr lang="fr-FR" b="0" dirty="0">
                          <a:solidFill>
                            <a:srgbClr val="0B5258"/>
                          </a:solidFill>
                        </a:rPr>
                        <a:t>Regard sur la prise en charge en matière de santé</a:t>
                      </a:r>
                    </a:p>
                  </a:txBody>
                  <a:tcPr anchor="ctr">
                    <a:lnT w="12700" cap="flat" cmpd="sng" algn="ctr">
                      <a:solidFill>
                        <a:schemeClr val="bg2"/>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algn="ctr"/>
                      <a:r>
                        <a:rPr lang="fr-FR" sz="1200" b="0" dirty="0">
                          <a:solidFill>
                            <a:srgbClr val="0B5258"/>
                          </a:solidFill>
                        </a:rPr>
                        <a:t>P.5</a:t>
                      </a:r>
                    </a:p>
                  </a:txBody>
                  <a:tcPr anchor="ctr">
                    <a:lnT w="12700" cap="flat" cmpd="sng" algn="ctr">
                      <a:solidFill>
                        <a:schemeClr val="bg2"/>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001"/>
                  </a:ext>
                </a:extLst>
              </a:tr>
              <a:tr h="608626">
                <a:tc>
                  <a:txBody>
                    <a:bodyPr/>
                    <a:lstStyle/>
                    <a:p>
                      <a:pPr algn="l"/>
                      <a:r>
                        <a:rPr kumimoji="0" lang="en-US" sz="3200" b="1" i="0" u="none" strike="noStrike" kern="1200" cap="none" spc="0" normalizeH="0" baseline="0" noProof="0" dirty="0">
                          <a:ln>
                            <a:noFill/>
                          </a:ln>
                          <a:solidFill>
                            <a:schemeClr val="accent2"/>
                          </a:solidFill>
                          <a:effectLst/>
                          <a:uLnTx/>
                          <a:uFillTx/>
                          <a:latin typeface="Century Gothic" panose="020F0302020204030204"/>
                          <a:ea typeface="+mn-ea"/>
                          <a:cs typeface="+mn-cs"/>
                        </a:rPr>
                        <a:t>2</a:t>
                      </a:r>
                      <a:endParaRPr lang="fr-FR" sz="3200" b="1" dirty="0">
                        <a:solidFill>
                          <a:schemeClr val="accent2"/>
                        </a:solidFill>
                      </a:endParaRPr>
                    </a:p>
                  </a:txBody>
                  <a:tcPr anchor="b">
                    <a:lnT w="12700" cap="flat" cmpd="sng" algn="ctr">
                      <a:solidFill>
                        <a:schemeClr val="accent1"/>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r>
                        <a:rPr lang="fr-FR" b="0" dirty="0">
                          <a:solidFill>
                            <a:srgbClr val="0B5258"/>
                          </a:solidFill>
                        </a:rPr>
                        <a:t>Accès aux soins</a:t>
                      </a:r>
                    </a:p>
                  </a:txBody>
                  <a:tcPr anchor="ctr">
                    <a:lnT w="12700" cap="flat" cmpd="sng" algn="ctr">
                      <a:solidFill>
                        <a:schemeClr val="accent1"/>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a:r>
                        <a:rPr lang="fr-FR" sz="1200" b="0" dirty="0">
                          <a:solidFill>
                            <a:srgbClr val="0B5258"/>
                          </a:solidFill>
                        </a:rPr>
                        <a:t>P.11</a:t>
                      </a:r>
                    </a:p>
                  </a:txBody>
                  <a:tcPr anchor="ctr">
                    <a:lnT w="12700" cap="flat" cmpd="sng" algn="ctr">
                      <a:solidFill>
                        <a:schemeClr val="accent1"/>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10002"/>
                  </a:ext>
                </a:extLst>
              </a:tr>
              <a:tr h="608626">
                <a:tc>
                  <a:txBody>
                    <a:bodyPr/>
                    <a:lstStyle/>
                    <a:p>
                      <a:pPr algn="l"/>
                      <a:r>
                        <a:rPr kumimoji="0" lang="en-US" sz="3200" b="1" i="0" u="none" strike="noStrike" kern="1200" cap="none" spc="0" normalizeH="0" baseline="0" noProof="0" dirty="0">
                          <a:ln>
                            <a:noFill/>
                          </a:ln>
                          <a:solidFill>
                            <a:schemeClr val="accent3"/>
                          </a:solidFill>
                          <a:effectLst/>
                          <a:uLnTx/>
                          <a:uFillTx/>
                          <a:latin typeface="Century Gothic" panose="020F0302020204030204"/>
                          <a:ea typeface="+mn-ea"/>
                          <a:cs typeface="+mn-cs"/>
                        </a:rPr>
                        <a:t>3</a:t>
                      </a:r>
                      <a:endParaRPr lang="fr-FR" sz="3200" b="1" dirty="0">
                        <a:solidFill>
                          <a:schemeClr val="accent3"/>
                        </a:solidFill>
                      </a:endParaRPr>
                    </a:p>
                  </a:txBody>
                  <a:tcPr anchor="b">
                    <a:lnT w="12700" cap="flat" cmpd="sng" algn="ctr">
                      <a:solidFill>
                        <a:schemeClr val="accent2"/>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r>
                        <a:rPr lang="fr-FR" b="0" dirty="0">
                          <a:solidFill>
                            <a:srgbClr val="0B5258"/>
                          </a:solidFill>
                        </a:rPr>
                        <a:t>Besoins et pratiques en matière de santé mentale</a:t>
                      </a:r>
                    </a:p>
                  </a:txBody>
                  <a:tcPr anchor="ctr">
                    <a:lnT w="12700" cap="flat" cmpd="sng" algn="ctr">
                      <a:solidFill>
                        <a:schemeClr val="accent2"/>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algn="ctr"/>
                      <a:r>
                        <a:rPr lang="fr-FR" sz="1200" b="0" dirty="0">
                          <a:solidFill>
                            <a:srgbClr val="0B5258"/>
                          </a:solidFill>
                        </a:rPr>
                        <a:t>P.17</a:t>
                      </a:r>
                    </a:p>
                  </a:txBody>
                  <a:tcPr anchor="ctr">
                    <a:lnT w="12700" cap="flat" cmpd="sng" algn="ctr">
                      <a:solidFill>
                        <a:schemeClr val="accent2"/>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0003"/>
                  </a:ext>
                </a:extLst>
              </a:tr>
              <a:tr h="608626">
                <a:tc>
                  <a:txBody>
                    <a:bodyPr/>
                    <a:lstStyle/>
                    <a:p>
                      <a:pPr algn="l"/>
                      <a:r>
                        <a:rPr kumimoji="0" lang="en-US" sz="3200" b="1" i="0" u="none" strike="noStrike" kern="1200" cap="none" spc="0" normalizeH="0" baseline="0" noProof="0" dirty="0">
                          <a:ln>
                            <a:noFill/>
                          </a:ln>
                          <a:solidFill>
                            <a:srgbClr val="00CAEB"/>
                          </a:solidFill>
                          <a:effectLst/>
                          <a:uLnTx/>
                          <a:uFillTx/>
                          <a:latin typeface="Century Gothic" panose="020F0302020204030204"/>
                          <a:ea typeface="+mn-ea"/>
                          <a:cs typeface="+mn-cs"/>
                        </a:rPr>
                        <a:t>4</a:t>
                      </a:r>
                      <a:endParaRPr lang="fr-FR" sz="3200" b="1" dirty="0">
                        <a:solidFill>
                          <a:srgbClr val="00CAEB"/>
                        </a:solidFill>
                      </a:endParaRPr>
                    </a:p>
                  </a:txBody>
                  <a:tcPr anchor="b">
                    <a:lnT w="12700" cap="flat" cmpd="sng" algn="ctr">
                      <a:solidFill>
                        <a:schemeClr val="accent3"/>
                      </a:solidFill>
                      <a:prstDash val="solid"/>
                      <a:round/>
                      <a:headEnd type="none" w="med" len="med"/>
                      <a:tailEnd type="none" w="med" len="med"/>
                    </a:lnT>
                    <a:lnB w="12700" cap="flat" cmpd="sng" algn="ctr">
                      <a:solidFill>
                        <a:srgbClr val="00CAEB"/>
                      </a:solidFill>
                      <a:prstDash val="solid"/>
                      <a:round/>
                      <a:headEnd type="none" w="med" len="med"/>
                      <a:tailEnd type="none" w="med" len="med"/>
                    </a:lnB>
                    <a:noFill/>
                  </a:tcPr>
                </a:tc>
                <a:tc>
                  <a:txBody>
                    <a:bodyPr/>
                    <a:lstStyle/>
                    <a:p>
                      <a:r>
                        <a:rPr lang="fr-FR" b="0" dirty="0">
                          <a:solidFill>
                            <a:srgbClr val="0B5258"/>
                          </a:solidFill>
                        </a:rPr>
                        <a:t>Focus sur les enjeux liés à la périnatalité et au handicap</a:t>
                      </a:r>
                    </a:p>
                  </a:txBody>
                  <a:tcPr anchor="ctr">
                    <a:lnT w="12700" cap="flat" cmpd="sng" algn="ctr">
                      <a:solidFill>
                        <a:schemeClr val="accent3"/>
                      </a:solidFill>
                      <a:prstDash val="solid"/>
                      <a:round/>
                      <a:headEnd type="none" w="med" len="med"/>
                      <a:tailEnd type="none" w="med" len="med"/>
                    </a:lnT>
                    <a:lnB w="12700" cap="flat" cmpd="sng" algn="ctr">
                      <a:solidFill>
                        <a:srgbClr val="00CAEB"/>
                      </a:solidFill>
                      <a:prstDash val="solid"/>
                      <a:round/>
                      <a:headEnd type="none" w="med" len="med"/>
                      <a:tailEnd type="none" w="med" len="med"/>
                    </a:lnB>
                    <a:noFill/>
                  </a:tcPr>
                </a:tc>
                <a:tc>
                  <a:txBody>
                    <a:bodyPr/>
                    <a:lstStyle/>
                    <a:p>
                      <a:pPr algn="ctr"/>
                      <a:r>
                        <a:rPr lang="fr-FR" sz="1200" b="0" dirty="0">
                          <a:solidFill>
                            <a:srgbClr val="0B5258"/>
                          </a:solidFill>
                        </a:rPr>
                        <a:t>P.20</a:t>
                      </a:r>
                    </a:p>
                  </a:txBody>
                  <a:tcPr anchor="ctr">
                    <a:lnT w="12700" cap="flat" cmpd="sng" algn="ctr">
                      <a:solidFill>
                        <a:schemeClr val="accent3"/>
                      </a:solidFill>
                      <a:prstDash val="solid"/>
                      <a:round/>
                      <a:headEnd type="none" w="med" len="med"/>
                      <a:tailEnd type="none" w="med" len="med"/>
                    </a:lnT>
                    <a:lnB w="12700" cap="flat" cmpd="sng" algn="ctr">
                      <a:solidFill>
                        <a:srgbClr val="00CAEB"/>
                      </a:solidFill>
                      <a:prstDash val="solid"/>
                      <a:round/>
                      <a:headEnd type="none" w="med" len="med"/>
                      <a:tailEnd type="none" w="med" len="med"/>
                    </a:lnB>
                    <a:noFill/>
                  </a:tcPr>
                </a:tc>
                <a:extLst>
                  <a:ext uri="{0D108BD9-81ED-4DB2-BD59-A6C34878D82A}">
                    <a16:rowId xmlns:a16="http://schemas.microsoft.com/office/drawing/2014/main" val="10004"/>
                  </a:ext>
                </a:extLst>
              </a:tr>
              <a:tr h="608626">
                <a:tc>
                  <a:txBody>
                    <a:bodyPr/>
                    <a:lstStyle/>
                    <a:p>
                      <a:pPr algn="l"/>
                      <a:r>
                        <a:rPr kumimoji="0" lang="en-US" sz="3200" b="1" i="0" u="none" strike="noStrike" kern="1200" cap="none" spc="0" normalizeH="0" baseline="0" noProof="0" dirty="0">
                          <a:ln>
                            <a:noFill/>
                          </a:ln>
                          <a:solidFill>
                            <a:srgbClr val="ED0A8C"/>
                          </a:solidFill>
                          <a:effectLst/>
                          <a:uLnTx/>
                          <a:uFillTx/>
                          <a:latin typeface="Century Gothic" panose="020F0302020204030204"/>
                          <a:ea typeface="+mn-ea"/>
                          <a:cs typeface="+mn-cs"/>
                        </a:rPr>
                        <a:t>5</a:t>
                      </a:r>
                      <a:endParaRPr lang="fr-FR" sz="3200" b="1" dirty="0">
                        <a:solidFill>
                          <a:srgbClr val="ED0A8C"/>
                        </a:solidFill>
                      </a:endParaRPr>
                    </a:p>
                  </a:txBody>
                  <a:tcPr anchor="b">
                    <a:lnT w="12700" cap="flat" cmpd="sng" algn="ctr">
                      <a:solidFill>
                        <a:srgbClr val="00CAEB"/>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r>
                        <a:rPr lang="fr-FR" b="0" dirty="0">
                          <a:solidFill>
                            <a:srgbClr val="0B5258"/>
                          </a:solidFill>
                        </a:rPr>
                        <a:t>Etat des lieux en matière de vaccination</a:t>
                      </a:r>
                    </a:p>
                  </a:txBody>
                  <a:tcPr anchor="ctr">
                    <a:lnT w="12700" cap="flat" cmpd="sng" algn="ctr">
                      <a:solidFill>
                        <a:srgbClr val="00CAEB"/>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tc>
                  <a:txBody>
                    <a:bodyPr/>
                    <a:lstStyle/>
                    <a:p>
                      <a:pPr algn="ctr"/>
                      <a:r>
                        <a:rPr lang="fr-FR" sz="1200" b="0" dirty="0">
                          <a:solidFill>
                            <a:srgbClr val="0B5258"/>
                          </a:solidFill>
                        </a:rPr>
                        <a:t>P.24</a:t>
                      </a:r>
                      <a:endParaRPr lang="en-US" dirty="0"/>
                    </a:p>
                  </a:txBody>
                  <a:tcPr anchor="ctr">
                    <a:lnT w="12700" cap="flat" cmpd="sng" algn="ctr">
                      <a:solidFill>
                        <a:srgbClr val="00CAEB"/>
                      </a:solidFill>
                      <a:prstDash val="solid"/>
                      <a:round/>
                      <a:headEnd type="none" w="med" len="med"/>
                      <a:tailEnd type="none" w="med" len="med"/>
                    </a:lnT>
                    <a:lnB w="12700" cap="flat" cmpd="sng" algn="ctr">
                      <a:solidFill>
                        <a:schemeClr val="accent2"/>
                      </a:solidFill>
                      <a:prstDash val="solid"/>
                      <a:round/>
                      <a:headEnd type="none" w="med" len="med"/>
                      <a:tailEnd type="none" w="med" len="med"/>
                    </a:lnB>
                    <a:noFill/>
                  </a:tcPr>
                </a:tc>
                <a:extLst>
                  <a:ext uri="{0D108BD9-81ED-4DB2-BD59-A6C34878D82A}">
                    <a16:rowId xmlns:a16="http://schemas.microsoft.com/office/drawing/2014/main" val="2109805243"/>
                  </a:ext>
                </a:extLst>
              </a:tr>
              <a:tr h="608626">
                <a:tc>
                  <a:txBody>
                    <a:bodyPr/>
                    <a:lstStyle/>
                    <a:p>
                      <a:pPr algn="l"/>
                      <a:r>
                        <a:rPr kumimoji="0" lang="en-US" sz="3200" b="1" i="0" u="none" strike="noStrike" kern="1200" cap="none" spc="0" normalizeH="0" baseline="0" noProof="0" dirty="0">
                          <a:ln>
                            <a:noFill/>
                          </a:ln>
                          <a:solidFill>
                            <a:srgbClr val="0017AC"/>
                          </a:solidFill>
                          <a:effectLst/>
                          <a:uLnTx/>
                          <a:uFillTx/>
                          <a:latin typeface="+mn-lt"/>
                          <a:ea typeface="+mn-ea"/>
                          <a:cs typeface="+mn-cs"/>
                        </a:rPr>
                        <a:t>6</a:t>
                      </a:r>
                      <a:endParaRPr lang="fr-FR" sz="3200" b="1" dirty="0">
                        <a:solidFill>
                          <a:srgbClr val="0017AC"/>
                        </a:solidFill>
                      </a:endParaRPr>
                    </a:p>
                  </a:txBody>
                  <a:tcPr anchor="b">
                    <a:lnT w="12700" cap="flat" cmpd="sng" algn="ctr">
                      <a:solidFill>
                        <a:schemeClr val="accent2"/>
                      </a:solidFill>
                      <a:prstDash val="solid"/>
                      <a:round/>
                      <a:headEnd type="none" w="med" len="med"/>
                      <a:tailEnd type="none" w="med" len="med"/>
                    </a:lnT>
                    <a:lnB w="12700" cap="flat" cmpd="sng" algn="ctr">
                      <a:solidFill>
                        <a:srgbClr val="0017AB"/>
                      </a:solidFill>
                      <a:prstDash val="solid"/>
                      <a:round/>
                      <a:headEnd type="none" w="med" len="med"/>
                      <a:tailEnd type="none" w="med" len="med"/>
                    </a:lnB>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fr-FR" b="0" dirty="0">
                          <a:solidFill>
                            <a:srgbClr val="0B5258"/>
                          </a:solidFill>
                        </a:rPr>
                        <a:t>Attentes en matière de prévention et de santé</a:t>
                      </a:r>
                    </a:p>
                  </a:txBody>
                  <a:tcPr anchor="ctr">
                    <a:lnT w="12700" cap="flat" cmpd="sng" algn="ctr">
                      <a:solidFill>
                        <a:schemeClr val="accent2"/>
                      </a:solidFill>
                      <a:prstDash val="solid"/>
                      <a:round/>
                      <a:headEnd type="none" w="med" len="med"/>
                      <a:tailEnd type="none" w="med" len="med"/>
                    </a:lnT>
                    <a:lnB w="12700" cap="flat" cmpd="sng" algn="ctr">
                      <a:solidFill>
                        <a:srgbClr val="0017AB"/>
                      </a:solidFill>
                      <a:prstDash val="solid"/>
                      <a:round/>
                      <a:headEnd type="none" w="med" len="med"/>
                      <a:tailEnd type="none" w="med" len="med"/>
                    </a:lnB>
                    <a:noFill/>
                  </a:tcPr>
                </a:tc>
                <a:tc>
                  <a:txBody>
                    <a:bodyPr/>
                    <a:lstStyle/>
                    <a:p>
                      <a:pPr algn="ctr"/>
                      <a:r>
                        <a:rPr lang="fr-FR" sz="1200" b="0" dirty="0">
                          <a:solidFill>
                            <a:srgbClr val="0B5258"/>
                          </a:solidFill>
                        </a:rPr>
                        <a:t>P.29</a:t>
                      </a:r>
                    </a:p>
                  </a:txBody>
                  <a:tcPr anchor="ctr">
                    <a:lnT w="12700" cap="flat" cmpd="sng" algn="ctr">
                      <a:solidFill>
                        <a:schemeClr val="accent2"/>
                      </a:solidFill>
                      <a:prstDash val="solid"/>
                      <a:round/>
                      <a:headEnd type="none" w="med" len="med"/>
                      <a:tailEnd type="none" w="med" len="med"/>
                    </a:lnT>
                    <a:lnB w="12700" cap="flat" cmpd="sng" algn="ctr">
                      <a:solidFill>
                        <a:srgbClr val="0017AB"/>
                      </a:solidFill>
                      <a:prstDash val="solid"/>
                      <a:round/>
                      <a:headEnd type="none" w="med" len="med"/>
                      <a:tailEnd type="none" w="med" len="med"/>
                    </a:lnB>
                    <a:noFill/>
                  </a:tcPr>
                </a:tc>
                <a:extLst>
                  <a:ext uri="{0D108BD9-81ED-4DB2-BD59-A6C34878D82A}">
                    <a16:rowId xmlns:a16="http://schemas.microsoft.com/office/drawing/2014/main" val="1668998288"/>
                  </a:ext>
                </a:extLst>
              </a:tr>
            </a:tbl>
          </a:graphicData>
        </a:graphic>
      </p:graphicFrame>
      <p:sp>
        <p:nvSpPr>
          <p:cNvPr id="5" name="Titel 4"/>
          <p:cNvSpPr>
            <a:spLocks noGrp="1"/>
          </p:cNvSpPr>
          <p:nvPr>
            <p:ph type="title"/>
            <p:custDataLst>
              <p:tags r:id="rId1"/>
            </p:custDataLst>
          </p:nvPr>
        </p:nvSpPr>
        <p:spPr bwMode="gray"/>
        <p:txBody>
          <a:bodyPr/>
          <a:lstStyle/>
          <a:p>
            <a:r>
              <a:rPr lang="fr-FR" sz="2000" b="0" noProof="0"/>
              <a:t>Sommaire</a:t>
            </a:r>
            <a:endParaRPr lang="en-US" sz="2000" b="0"/>
          </a:p>
        </p:txBody>
      </p:sp>
      <p:sp>
        <p:nvSpPr>
          <p:cNvPr id="2" name="Foliennummernplatzhalter 1"/>
          <p:cNvSpPr>
            <a:spLocks noGrp="1"/>
          </p:cNvSpPr>
          <p:nvPr>
            <p:ph type="sldNum" sz="quarter" idx="12"/>
          </p:nvPr>
        </p:nvSpPr>
        <p:spPr bwMode="gray"/>
        <p:txBody>
          <a:bodyPr/>
          <a:lstStyle/>
          <a:p>
            <a:fld id="{8FF9B0DE-3FEB-4AA0-B465-B80EF7C1333D}" type="slidenum">
              <a:rPr lang="en-US" smtClean="0"/>
              <a:t>2</a:t>
            </a:fld>
            <a:endParaRPr lang="en-US"/>
          </a:p>
        </p:txBody>
      </p:sp>
    </p:spTree>
    <p:extLst>
      <p:ext uri="{BB962C8B-B14F-4D97-AF65-F5344CB8AC3E}">
        <p14:creationId xmlns:p14="http://schemas.microsoft.com/office/powerpoint/2010/main" val="39382158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343DF-92F3-B057-4529-09728526B7D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FA0D751-EDD2-1DFB-954A-CD3CA5F61337}"/>
              </a:ext>
            </a:extLst>
          </p:cNvPr>
          <p:cNvSpPr>
            <a:spLocks noGrp="1"/>
          </p:cNvSpPr>
          <p:nvPr>
            <p:ph type="sldNum" sz="quarter" idx="12"/>
          </p:nvPr>
        </p:nvSpPr>
        <p:spPr/>
        <p:txBody>
          <a:bodyPr/>
          <a:lstStyle/>
          <a:p>
            <a:fld id="{8FF9B0DE-3FEB-4AA0-B465-B80EF7C1333D}" type="slidenum">
              <a:rPr lang="en-US" smtClean="0"/>
              <a:t>20</a:t>
            </a:fld>
            <a:endParaRPr lang="en-US"/>
          </a:p>
        </p:txBody>
      </p:sp>
      <p:sp>
        <p:nvSpPr>
          <p:cNvPr id="3" name="Text Placeholder 2">
            <a:extLst>
              <a:ext uri="{FF2B5EF4-FFF2-40B4-BE49-F238E27FC236}">
                <a16:creationId xmlns:a16="http://schemas.microsoft.com/office/drawing/2014/main" id="{A6D96579-6188-ACD9-FF5E-2C360274303C}"/>
              </a:ext>
            </a:extLst>
          </p:cNvPr>
          <p:cNvSpPr>
            <a:spLocks noGrp="1"/>
          </p:cNvSpPr>
          <p:nvPr>
            <p:ph type="body" sz="quarter" idx="14"/>
          </p:nvPr>
        </p:nvSpPr>
        <p:spPr>
          <a:xfrm>
            <a:off x="479425" y="1557338"/>
            <a:ext cx="5702299" cy="4464050"/>
          </a:xfrm>
        </p:spPr>
        <p:txBody>
          <a:bodyPr/>
          <a:lstStyle/>
          <a:p>
            <a:pPr>
              <a:spcAft>
                <a:spcPts val="1000"/>
              </a:spcAft>
            </a:pPr>
            <a:r>
              <a:rPr lang="fr-FR" sz="3600" spc="-150" dirty="0"/>
              <a:t>Focus sur les enjeux liés à la périnatalité et au handicap</a:t>
            </a:r>
          </a:p>
        </p:txBody>
      </p:sp>
    </p:spTree>
    <p:extLst>
      <p:ext uri="{BB962C8B-B14F-4D97-AF65-F5344CB8AC3E}">
        <p14:creationId xmlns:p14="http://schemas.microsoft.com/office/powerpoint/2010/main" val="4242783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A7F2B-7AA2-2047-0EAE-69F36B7A0B89}"/>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9F89CE76-9CF4-829E-9322-0F5FB361827C}"/>
              </a:ext>
            </a:extLst>
          </p:cNvPr>
          <p:cNvSpPr>
            <a:spLocks noGrp="1"/>
          </p:cNvSpPr>
          <p:nvPr>
            <p:ph type="title"/>
          </p:nvPr>
        </p:nvSpPr>
        <p:spPr/>
        <p:txBody>
          <a:bodyPr/>
          <a:lstStyle/>
          <a:p>
            <a:r>
              <a:rPr lang="fr-FR"/>
              <a:t>Niveau de difficulté d’accès aux professionnels de la grossesse et de l’enfance</a:t>
            </a:r>
          </a:p>
        </p:txBody>
      </p:sp>
      <p:sp>
        <p:nvSpPr>
          <p:cNvPr id="3" name="Espace réservé du numéro de diapositive 2">
            <a:extLst>
              <a:ext uri="{FF2B5EF4-FFF2-40B4-BE49-F238E27FC236}">
                <a16:creationId xmlns:a16="http://schemas.microsoft.com/office/drawing/2014/main" id="{FACAA15F-90AB-860A-5A1D-1CF1858AE550}"/>
              </a:ext>
            </a:extLst>
          </p:cNvPr>
          <p:cNvSpPr>
            <a:spLocks noGrp="1"/>
          </p:cNvSpPr>
          <p:nvPr>
            <p:ph type="sldNum" sz="quarter" idx="12"/>
          </p:nvPr>
        </p:nvSpPr>
        <p:spPr/>
        <p:txBody>
          <a:bodyPr/>
          <a:lstStyle/>
          <a:p>
            <a:fld id="{8FF9B0DE-3FEB-4AA0-B465-B80EF7C1333D}" type="slidenum">
              <a:rPr lang="en-US" noProof="0" smtClean="0"/>
              <a:pPr/>
              <a:t>21</a:t>
            </a:fld>
            <a:endParaRPr lang="en-US" noProof="0"/>
          </a:p>
        </p:txBody>
      </p:sp>
      <p:sp>
        <p:nvSpPr>
          <p:cNvPr id="15" name="Text Placeholder 14">
            <a:extLst>
              <a:ext uri="{FF2B5EF4-FFF2-40B4-BE49-F238E27FC236}">
                <a16:creationId xmlns:a16="http://schemas.microsoft.com/office/drawing/2014/main" id="{904712E5-B714-DF7A-483C-621A3381AB2C}"/>
              </a:ext>
            </a:extLst>
          </p:cNvPr>
          <p:cNvSpPr>
            <a:spLocks noGrp="1"/>
          </p:cNvSpPr>
          <p:nvPr>
            <p:ph type="body" sz="quarter" idx="16"/>
          </p:nvPr>
        </p:nvSpPr>
        <p:spPr>
          <a:xfrm>
            <a:off x="479424" y="6164263"/>
            <a:ext cx="11233149" cy="288925"/>
          </a:xfrm>
        </p:spPr>
        <p:txBody>
          <a:bodyPr/>
          <a:lstStyle/>
          <a:p>
            <a:r>
              <a:rPr lang="fr-FR" sz="1100" dirty="0">
                <a:solidFill>
                  <a:srgbClr val="000000">
                    <a:lumMod val="50000"/>
                    <a:lumOff val="50000"/>
                  </a:srgbClr>
                </a:solidFill>
                <a:latin typeface="Century Gothic" panose="020F0302020204030204"/>
              </a:rPr>
              <a:t>Rencontrez-vous des difficultés pour… ?</a:t>
            </a:r>
            <a:br>
              <a:rPr lang="fr-FR" sz="1100" dirty="0">
                <a:solidFill>
                  <a:srgbClr val="000000">
                    <a:lumMod val="50000"/>
                    <a:lumOff val="50000"/>
                  </a:srgbClr>
                </a:solidFill>
                <a:latin typeface="Century Gothic" panose="020F0302020204030204"/>
              </a:rPr>
            </a:br>
            <a:r>
              <a:rPr lang="fr-FR" sz="1100" i="1" dirty="0">
                <a:solidFill>
                  <a:srgbClr val="000000">
                    <a:lumMod val="50000"/>
                    <a:lumOff val="50000"/>
                  </a:srgbClr>
                </a:solidFill>
                <a:latin typeface="Century Gothic" panose="020F0302020204030204"/>
              </a:rPr>
              <a:t>Base : A ceux concernés par chacun des items, en % de réponses « </a:t>
            </a:r>
            <a:r>
              <a:rPr lang="fr-FR" sz="1100" i="1" dirty="0">
                <a:solidFill>
                  <a:schemeClr val="accent2">
                    <a:lumMod val="40000"/>
                    <a:lumOff val="60000"/>
                  </a:schemeClr>
                </a:solidFill>
                <a:latin typeface="Century Gothic" panose="020F0302020204030204"/>
              </a:rPr>
              <a:t>Oui</a:t>
            </a:r>
            <a:r>
              <a:rPr lang="fr-FR" sz="1100" i="1" dirty="0">
                <a:solidFill>
                  <a:srgbClr val="000000">
                    <a:lumMod val="50000"/>
                    <a:lumOff val="50000"/>
                  </a:srgbClr>
                </a:solidFill>
                <a:latin typeface="Century Gothic" panose="020F0302020204030204"/>
              </a:rPr>
              <a:t> » et « </a:t>
            </a:r>
            <a:r>
              <a:rPr lang="fr-FR" sz="1100" i="1" dirty="0">
                <a:solidFill>
                  <a:schemeClr val="accent2"/>
                </a:solidFill>
                <a:latin typeface="Century Gothic" panose="020F0302020204030204"/>
              </a:rPr>
              <a:t>Oui, très souvent </a:t>
            </a:r>
            <a:r>
              <a:rPr lang="fr-FR" sz="1100" i="1" dirty="0">
                <a:solidFill>
                  <a:srgbClr val="000000">
                    <a:lumMod val="50000"/>
                    <a:lumOff val="50000"/>
                  </a:srgbClr>
                </a:solidFill>
                <a:latin typeface="Century Gothic" panose="020F0302020204030204"/>
              </a:rPr>
              <a:t>» </a:t>
            </a:r>
          </a:p>
        </p:txBody>
      </p:sp>
      <p:sp>
        <p:nvSpPr>
          <p:cNvPr id="11" name="Espace réservé du texte 5">
            <a:extLst>
              <a:ext uri="{FF2B5EF4-FFF2-40B4-BE49-F238E27FC236}">
                <a16:creationId xmlns:a16="http://schemas.microsoft.com/office/drawing/2014/main" id="{C728780F-D415-BCD1-597F-08F929A6393A}"/>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graphicFrame>
        <p:nvGraphicFramePr>
          <p:cNvPr id="6" name="Espace réservé du contenu 18">
            <a:extLst>
              <a:ext uri="{FF2B5EF4-FFF2-40B4-BE49-F238E27FC236}">
                <a16:creationId xmlns:a16="http://schemas.microsoft.com/office/drawing/2014/main" id="{6643FBA7-1010-9BFF-6E8A-148584E99B15}"/>
              </a:ext>
            </a:extLst>
          </p:cNvPr>
          <p:cNvGraphicFramePr>
            <a:graphicFrameLocks/>
          </p:cNvGraphicFramePr>
          <p:nvPr>
            <p:extLst>
              <p:ext uri="{D42A27DB-BD31-4B8C-83A1-F6EECF244321}">
                <p14:modId xmlns:p14="http://schemas.microsoft.com/office/powerpoint/2010/main" val="1638603904"/>
              </p:ext>
            </p:extLst>
          </p:nvPr>
        </p:nvGraphicFramePr>
        <p:xfrm>
          <a:off x="479426" y="2677161"/>
          <a:ext cx="7337220" cy="2789987"/>
        </p:xfrm>
        <a:graphic>
          <a:graphicData uri="http://schemas.openxmlformats.org/drawingml/2006/chart">
            <c:chart xmlns:c="http://schemas.openxmlformats.org/drawingml/2006/chart" xmlns:r="http://schemas.openxmlformats.org/officeDocument/2006/relationships" r:id="rId3"/>
          </a:graphicData>
        </a:graphic>
      </p:graphicFrame>
      <p:sp>
        <p:nvSpPr>
          <p:cNvPr id="7" name="ZoneTexte 6">
            <a:extLst>
              <a:ext uri="{FF2B5EF4-FFF2-40B4-BE49-F238E27FC236}">
                <a16:creationId xmlns:a16="http://schemas.microsoft.com/office/drawing/2014/main" id="{1D7FDD09-0974-B12B-AC1C-9ACC20F90E76}"/>
              </a:ext>
            </a:extLst>
          </p:cNvPr>
          <p:cNvSpPr txBox="1"/>
          <p:nvPr/>
        </p:nvSpPr>
        <p:spPr bwMode="gray">
          <a:xfrm>
            <a:off x="3626584" y="2613208"/>
            <a:ext cx="2287520" cy="220983"/>
          </a:xfrm>
          <a:prstGeom prst="rect">
            <a:avLst/>
          </a:prstGeom>
          <a:noFill/>
          <a:ln>
            <a:noFill/>
          </a:ln>
        </p:spPr>
        <p:txBody>
          <a:bodyPr wrap="square" lIns="0" tIns="0" rIns="0" bIns="0" rtlCol="0" anchor="ctr">
            <a:noAutofit/>
          </a:bodyPr>
          <a:lstStyle/>
          <a:p>
            <a:pPr>
              <a:lnSpc>
                <a:spcPct val="120000"/>
              </a:lnSpc>
              <a:buSzPct val="80000"/>
            </a:pPr>
            <a:r>
              <a:rPr lang="fr-FR" sz="1100"/>
              <a:t>En % de : </a:t>
            </a:r>
            <a:r>
              <a:rPr lang="fr-FR" sz="1100">
                <a:solidFill>
                  <a:schemeClr val="accent2"/>
                </a:solidFill>
              </a:rPr>
              <a:t>Oui, très souvent</a:t>
            </a:r>
            <a:r>
              <a:rPr lang="fr-FR" sz="1100">
                <a:solidFill>
                  <a:srgbClr val="0017AC"/>
                </a:solidFill>
              </a:rPr>
              <a:t> </a:t>
            </a:r>
            <a:r>
              <a:rPr lang="fr-FR" sz="1100"/>
              <a:t>/ </a:t>
            </a:r>
            <a:r>
              <a:rPr lang="fr-FR" sz="1100">
                <a:solidFill>
                  <a:schemeClr val="accent2">
                    <a:lumMod val="40000"/>
                    <a:lumOff val="60000"/>
                  </a:schemeClr>
                </a:solidFill>
              </a:rPr>
              <a:t>Oui</a:t>
            </a:r>
          </a:p>
        </p:txBody>
      </p:sp>
      <p:graphicFrame>
        <p:nvGraphicFramePr>
          <p:cNvPr id="2" name="Espace réservé du contenu 18">
            <a:extLst>
              <a:ext uri="{FF2B5EF4-FFF2-40B4-BE49-F238E27FC236}">
                <a16:creationId xmlns:a16="http://schemas.microsoft.com/office/drawing/2014/main" id="{DDA552EF-CA78-98A1-515C-38A4DB5003B2}"/>
              </a:ext>
            </a:extLst>
          </p:cNvPr>
          <p:cNvGraphicFramePr>
            <a:graphicFrameLocks/>
          </p:cNvGraphicFramePr>
          <p:nvPr>
            <p:extLst>
              <p:ext uri="{D42A27DB-BD31-4B8C-83A1-F6EECF244321}">
                <p14:modId xmlns:p14="http://schemas.microsoft.com/office/powerpoint/2010/main" val="4019214752"/>
              </p:ext>
            </p:extLst>
          </p:nvPr>
        </p:nvGraphicFramePr>
        <p:xfrm>
          <a:off x="5228157" y="2677161"/>
          <a:ext cx="7337220" cy="2789987"/>
        </p:xfrm>
        <a:graphic>
          <a:graphicData uri="http://schemas.openxmlformats.org/drawingml/2006/chart">
            <c:chart xmlns:c="http://schemas.openxmlformats.org/drawingml/2006/chart" xmlns:r="http://schemas.openxmlformats.org/officeDocument/2006/relationships" r:id="rId4"/>
          </a:graphicData>
        </a:graphic>
      </p:graphicFrame>
      <p:sp>
        <p:nvSpPr>
          <p:cNvPr id="10" name="ZoneTexte 9">
            <a:extLst>
              <a:ext uri="{FF2B5EF4-FFF2-40B4-BE49-F238E27FC236}">
                <a16:creationId xmlns:a16="http://schemas.microsoft.com/office/drawing/2014/main" id="{C846743E-54BB-3232-EF92-9DB10E17FDC4}"/>
              </a:ext>
            </a:extLst>
          </p:cNvPr>
          <p:cNvSpPr txBox="1"/>
          <p:nvPr/>
        </p:nvSpPr>
        <p:spPr bwMode="gray">
          <a:xfrm>
            <a:off x="9030635" y="2613208"/>
            <a:ext cx="2287520" cy="220983"/>
          </a:xfrm>
          <a:prstGeom prst="rect">
            <a:avLst/>
          </a:prstGeom>
          <a:noFill/>
          <a:ln>
            <a:noFill/>
          </a:ln>
        </p:spPr>
        <p:txBody>
          <a:bodyPr wrap="square" lIns="0" tIns="0" rIns="0" bIns="0" rtlCol="0" anchor="ctr">
            <a:noAutofit/>
          </a:bodyPr>
          <a:lstStyle/>
          <a:p>
            <a:pPr>
              <a:lnSpc>
                <a:spcPct val="120000"/>
              </a:lnSpc>
              <a:buSzPct val="80000"/>
            </a:pPr>
            <a:r>
              <a:rPr lang="fr-FR" sz="1100"/>
              <a:t>En % de : </a:t>
            </a:r>
            <a:r>
              <a:rPr lang="fr-FR" sz="1100">
                <a:solidFill>
                  <a:schemeClr val="accent2"/>
                </a:solidFill>
              </a:rPr>
              <a:t>Oui, très souvent</a:t>
            </a:r>
            <a:r>
              <a:rPr lang="fr-FR" sz="1100">
                <a:solidFill>
                  <a:srgbClr val="0017AC"/>
                </a:solidFill>
              </a:rPr>
              <a:t> </a:t>
            </a:r>
            <a:r>
              <a:rPr lang="fr-FR" sz="1100"/>
              <a:t>/ </a:t>
            </a:r>
            <a:r>
              <a:rPr lang="fr-FR" sz="1100">
                <a:solidFill>
                  <a:schemeClr val="accent2">
                    <a:lumMod val="40000"/>
                    <a:lumOff val="60000"/>
                  </a:schemeClr>
                </a:solidFill>
              </a:rPr>
              <a:t>Oui</a:t>
            </a:r>
          </a:p>
        </p:txBody>
      </p:sp>
      <p:sp>
        <p:nvSpPr>
          <p:cNvPr id="13" name="ZoneTexte 12">
            <a:extLst>
              <a:ext uri="{FF2B5EF4-FFF2-40B4-BE49-F238E27FC236}">
                <a16:creationId xmlns:a16="http://schemas.microsoft.com/office/drawing/2014/main" id="{235FF7B5-309B-72A2-1DC9-12D7250945C0}"/>
              </a:ext>
            </a:extLst>
          </p:cNvPr>
          <p:cNvSpPr txBox="1"/>
          <p:nvPr/>
        </p:nvSpPr>
        <p:spPr bwMode="gray">
          <a:xfrm>
            <a:off x="2844878" y="3773728"/>
            <a:ext cx="991019" cy="230832"/>
          </a:xfrm>
          <a:prstGeom prst="rect">
            <a:avLst/>
          </a:prstGeom>
          <a:noFill/>
        </p:spPr>
        <p:txBody>
          <a:bodyPr wrap="square">
            <a:spAutoFit/>
          </a:bodyPr>
          <a:lstStyle/>
          <a:p>
            <a:r>
              <a:rPr lang="fr-FR" sz="900" i="1"/>
              <a:t>[aux femmes]</a:t>
            </a:r>
          </a:p>
        </p:txBody>
      </p:sp>
      <p:sp>
        <p:nvSpPr>
          <p:cNvPr id="20" name="ZoneTexte 19">
            <a:extLst>
              <a:ext uri="{FF2B5EF4-FFF2-40B4-BE49-F238E27FC236}">
                <a16:creationId xmlns:a16="http://schemas.microsoft.com/office/drawing/2014/main" id="{02B8F382-0DFD-B800-48B9-C8DD8C5EED14}"/>
              </a:ext>
            </a:extLst>
          </p:cNvPr>
          <p:cNvSpPr txBox="1"/>
          <p:nvPr/>
        </p:nvSpPr>
        <p:spPr bwMode="gray">
          <a:xfrm>
            <a:off x="8926417" y="2141376"/>
            <a:ext cx="1330474" cy="402776"/>
          </a:xfrm>
          <a:prstGeom prst="rect">
            <a:avLst/>
          </a:prstGeom>
          <a:noFill/>
        </p:spPr>
        <p:txBody>
          <a:bodyPr wrap="square" lIns="0" tIns="0" rIns="0" bIns="0" rtlCol="0" anchor="ctr">
            <a:noAutofit/>
          </a:bodyPr>
          <a:lstStyle/>
          <a:p>
            <a:pPr algn="ctr">
              <a:lnSpc>
                <a:spcPct val="120000"/>
              </a:lnSpc>
              <a:buSzPct val="80000"/>
            </a:pPr>
            <a:r>
              <a:rPr lang="fr-FR" sz="1200" i="1"/>
              <a:t>Franciliens</a:t>
            </a:r>
          </a:p>
        </p:txBody>
      </p:sp>
      <p:grpSp>
        <p:nvGrpSpPr>
          <p:cNvPr id="33" name="Groupe 32">
            <a:extLst>
              <a:ext uri="{FF2B5EF4-FFF2-40B4-BE49-F238E27FC236}">
                <a16:creationId xmlns:a16="http://schemas.microsoft.com/office/drawing/2014/main" id="{8CB0F5A9-EF9B-0E62-218C-A49729602F06}"/>
              </a:ext>
            </a:extLst>
          </p:cNvPr>
          <p:cNvGrpSpPr>
            <a:grpSpLocks noChangeAspect="1"/>
          </p:cNvGrpSpPr>
          <p:nvPr/>
        </p:nvGrpSpPr>
        <p:grpSpPr>
          <a:xfrm>
            <a:off x="9982924" y="2006111"/>
            <a:ext cx="705231" cy="572738"/>
            <a:chOff x="8282449" y="2161279"/>
            <a:chExt cx="666978" cy="541670"/>
          </a:xfrm>
          <a:solidFill>
            <a:schemeClr val="bg1">
              <a:lumMod val="95000"/>
            </a:schemeClr>
          </a:solidFill>
        </p:grpSpPr>
        <p:sp>
          <p:nvSpPr>
            <p:cNvPr id="34" name="FR-77">
              <a:extLst>
                <a:ext uri="{FF2B5EF4-FFF2-40B4-BE49-F238E27FC236}">
                  <a16:creationId xmlns:a16="http://schemas.microsoft.com/office/drawing/2014/main" id="{DFDF697E-80EC-B9F6-CE08-FEA423E6989F}"/>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35" name="FR-91">
              <a:extLst>
                <a:ext uri="{FF2B5EF4-FFF2-40B4-BE49-F238E27FC236}">
                  <a16:creationId xmlns:a16="http://schemas.microsoft.com/office/drawing/2014/main" id="{1588F5D9-C99E-D2AB-0674-5504266EC727}"/>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37" name="FR-78">
              <a:extLst>
                <a:ext uri="{FF2B5EF4-FFF2-40B4-BE49-F238E27FC236}">
                  <a16:creationId xmlns:a16="http://schemas.microsoft.com/office/drawing/2014/main" id="{DDC414DC-4BED-E193-1F66-5CF276CDFA4B}"/>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38" name="FR-95">
              <a:extLst>
                <a:ext uri="{FF2B5EF4-FFF2-40B4-BE49-F238E27FC236}">
                  <a16:creationId xmlns:a16="http://schemas.microsoft.com/office/drawing/2014/main" id="{FAEC36C4-7686-BA13-319F-615F52F96AFA}"/>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39" name="FR-93">
              <a:extLst>
                <a:ext uri="{FF2B5EF4-FFF2-40B4-BE49-F238E27FC236}">
                  <a16:creationId xmlns:a16="http://schemas.microsoft.com/office/drawing/2014/main" id="{63033853-A3F4-FA41-CD5F-F18AD9B137A9}"/>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40" name="FR-75">
              <a:extLst>
                <a:ext uri="{FF2B5EF4-FFF2-40B4-BE49-F238E27FC236}">
                  <a16:creationId xmlns:a16="http://schemas.microsoft.com/office/drawing/2014/main" id="{938C1FB4-C862-C66C-C2D0-08E33A22B05D}"/>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41" name="FR-92">
              <a:extLst>
                <a:ext uri="{FF2B5EF4-FFF2-40B4-BE49-F238E27FC236}">
                  <a16:creationId xmlns:a16="http://schemas.microsoft.com/office/drawing/2014/main" id="{DB44FF94-0B26-A895-27B6-35B8BB025F2E}"/>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42" name="FR-94">
              <a:extLst>
                <a:ext uri="{FF2B5EF4-FFF2-40B4-BE49-F238E27FC236}">
                  <a16:creationId xmlns:a16="http://schemas.microsoft.com/office/drawing/2014/main" id="{9048A28D-912E-7E90-2036-4B8BD7D5C3D9}"/>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22" name="ZoneTexte 10">
            <a:extLst>
              <a:ext uri="{FF2B5EF4-FFF2-40B4-BE49-F238E27FC236}">
                <a16:creationId xmlns:a16="http://schemas.microsoft.com/office/drawing/2014/main" id="{BD6DA97E-80E8-FCEA-DAAB-2C3B05606D57}"/>
              </a:ext>
            </a:extLst>
          </p:cNvPr>
          <p:cNvSpPr txBox="1"/>
          <p:nvPr/>
        </p:nvSpPr>
        <p:spPr bwMode="gray">
          <a:xfrm>
            <a:off x="2953740" y="2134315"/>
            <a:ext cx="2401910" cy="402776"/>
          </a:xfrm>
          <a:prstGeom prst="rect">
            <a:avLst/>
          </a:prstGeom>
          <a:noFill/>
        </p:spPr>
        <p:txBody>
          <a:bodyPr wrap="square" lIns="0" tIns="0" rIns="0" bIns="0" rtlCol="0" anchor="ctr">
            <a:noAutofit/>
          </a:bodyPr>
          <a:lstStyle/>
          <a:p>
            <a:pPr algn="ctr">
              <a:lnSpc>
                <a:spcPct val="120000"/>
              </a:lnSpc>
              <a:buSzPct val="80000"/>
            </a:pPr>
            <a:r>
              <a:rPr lang="fr-FR" sz="1200" i="1" dirty="0"/>
              <a:t>Habitants de Seine-Saint-Denis</a:t>
            </a:r>
          </a:p>
        </p:txBody>
      </p:sp>
      <p:grpSp>
        <p:nvGrpSpPr>
          <p:cNvPr id="23" name="Groupe 12">
            <a:extLst>
              <a:ext uri="{FF2B5EF4-FFF2-40B4-BE49-F238E27FC236}">
                <a16:creationId xmlns:a16="http://schemas.microsoft.com/office/drawing/2014/main" id="{259B6482-4796-A45A-C00C-B69ED32664EB}"/>
              </a:ext>
            </a:extLst>
          </p:cNvPr>
          <p:cNvGrpSpPr>
            <a:grpSpLocks noChangeAspect="1"/>
          </p:cNvGrpSpPr>
          <p:nvPr/>
        </p:nvGrpSpPr>
        <p:grpSpPr>
          <a:xfrm>
            <a:off x="5408106" y="2008194"/>
            <a:ext cx="705599" cy="573038"/>
            <a:chOff x="8282449" y="2161279"/>
            <a:chExt cx="666978" cy="541670"/>
          </a:xfrm>
          <a:solidFill>
            <a:schemeClr val="bg1">
              <a:lumMod val="95000"/>
            </a:schemeClr>
          </a:solidFill>
        </p:grpSpPr>
        <p:sp>
          <p:nvSpPr>
            <p:cNvPr id="24" name="FR-77">
              <a:extLst>
                <a:ext uri="{FF2B5EF4-FFF2-40B4-BE49-F238E27FC236}">
                  <a16:creationId xmlns:a16="http://schemas.microsoft.com/office/drawing/2014/main" id="{0183C0E7-5653-B303-7835-74C912FA105A}"/>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25" name="FR-91">
              <a:extLst>
                <a:ext uri="{FF2B5EF4-FFF2-40B4-BE49-F238E27FC236}">
                  <a16:creationId xmlns:a16="http://schemas.microsoft.com/office/drawing/2014/main" id="{174C9050-ACB9-FEFC-5C54-3D0A0F6ADC3B}"/>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26" name="FR-78">
              <a:extLst>
                <a:ext uri="{FF2B5EF4-FFF2-40B4-BE49-F238E27FC236}">
                  <a16:creationId xmlns:a16="http://schemas.microsoft.com/office/drawing/2014/main" id="{C0F156CC-48B0-464A-BADC-554EE82A29DD}"/>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27" name="FR-95">
              <a:extLst>
                <a:ext uri="{FF2B5EF4-FFF2-40B4-BE49-F238E27FC236}">
                  <a16:creationId xmlns:a16="http://schemas.microsoft.com/office/drawing/2014/main" id="{A3C88EF7-A80C-6CA1-EA55-C57641AFF9CF}"/>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28" name="FR-93">
              <a:extLst>
                <a:ext uri="{FF2B5EF4-FFF2-40B4-BE49-F238E27FC236}">
                  <a16:creationId xmlns:a16="http://schemas.microsoft.com/office/drawing/2014/main" id="{2D6E1AD0-2B36-2611-AC8D-FF7A04B61E45}"/>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29" name="FR-75">
              <a:extLst>
                <a:ext uri="{FF2B5EF4-FFF2-40B4-BE49-F238E27FC236}">
                  <a16:creationId xmlns:a16="http://schemas.microsoft.com/office/drawing/2014/main" id="{347CC007-1964-AE50-885D-37CD4E27F1E3}"/>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30" name="FR-92">
              <a:extLst>
                <a:ext uri="{FF2B5EF4-FFF2-40B4-BE49-F238E27FC236}">
                  <a16:creationId xmlns:a16="http://schemas.microsoft.com/office/drawing/2014/main" id="{824ED6EF-CD85-71CD-C0ED-42ADD36820AD}"/>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32" name="FR-94">
              <a:extLst>
                <a:ext uri="{FF2B5EF4-FFF2-40B4-BE49-F238E27FC236}">
                  <a16:creationId xmlns:a16="http://schemas.microsoft.com/office/drawing/2014/main" id="{0FAE5506-77C0-D7EF-090E-9509658FEC57}"/>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Tree>
    <p:extLst>
      <p:ext uri="{BB962C8B-B14F-4D97-AF65-F5344CB8AC3E}">
        <p14:creationId xmlns:p14="http://schemas.microsoft.com/office/powerpoint/2010/main" val="566291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064BE-FBB6-819F-8337-E1646D8D306B}"/>
            </a:ext>
          </a:extLst>
        </p:cNvPr>
        <p:cNvGrpSpPr/>
        <p:nvPr/>
      </p:nvGrpSpPr>
      <p:grpSpPr>
        <a:xfrm>
          <a:off x="0" y="0"/>
          <a:ext cx="0" cy="0"/>
          <a:chOff x="0" y="0"/>
          <a:chExt cx="0" cy="0"/>
        </a:xfrm>
      </p:grpSpPr>
      <p:graphicFrame>
        <p:nvGraphicFramePr>
          <p:cNvPr id="81" name="Espace réservé du contenu 7">
            <a:extLst>
              <a:ext uri="{FF2B5EF4-FFF2-40B4-BE49-F238E27FC236}">
                <a16:creationId xmlns:a16="http://schemas.microsoft.com/office/drawing/2014/main" id="{DB3C2FC1-B19E-0818-AD13-B6F3AAA2FB37}"/>
              </a:ext>
            </a:extLst>
          </p:cNvPr>
          <p:cNvGraphicFramePr>
            <a:graphicFrameLocks/>
          </p:cNvGraphicFramePr>
          <p:nvPr>
            <p:extLst>
              <p:ext uri="{D42A27DB-BD31-4B8C-83A1-F6EECF244321}">
                <p14:modId xmlns:p14="http://schemas.microsoft.com/office/powerpoint/2010/main" val="22218365"/>
              </p:ext>
            </p:extLst>
          </p:nvPr>
        </p:nvGraphicFramePr>
        <p:xfrm>
          <a:off x="6114190" y="1891501"/>
          <a:ext cx="6237405" cy="40913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 name="Espace réservé du contenu 7">
            <a:extLst>
              <a:ext uri="{FF2B5EF4-FFF2-40B4-BE49-F238E27FC236}">
                <a16:creationId xmlns:a16="http://schemas.microsoft.com/office/drawing/2014/main" id="{A8ABC18D-8678-21C4-5EAE-F08B46421A82}"/>
              </a:ext>
            </a:extLst>
          </p:cNvPr>
          <p:cNvGraphicFramePr>
            <a:graphicFrameLocks/>
          </p:cNvGraphicFramePr>
          <p:nvPr>
            <p:extLst>
              <p:ext uri="{D42A27DB-BD31-4B8C-83A1-F6EECF244321}">
                <p14:modId xmlns:p14="http://schemas.microsoft.com/office/powerpoint/2010/main" val="2978816514"/>
              </p:ext>
            </p:extLst>
          </p:nvPr>
        </p:nvGraphicFramePr>
        <p:xfrm>
          <a:off x="3074397" y="1891501"/>
          <a:ext cx="6237405" cy="409138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Espace réservé du contenu 7">
            <a:extLst>
              <a:ext uri="{FF2B5EF4-FFF2-40B4-BE49-F238E27FC236}">
                <a16:creationId xmlns:a16="http://schemas.microsoft.com/office/drawing/2014/main" id="{EDA7F5C1-2E73-0920-CC1E-62EB1EFA356A}"/>
              </a:ext>
            </a:extLst>
          </p:cNvPr>
          <p:cNvGraphicFramePr>
            <a:graphicFrameLocks/>
          </p:cNvGraphicFramePr>
          <p:nvPr>
            <p:extLst>
              <p:ext uri="{D42A27DB-BD31-4B8C-83A1-F6EECF244321}">
                <p14:modId xmlns:p14="http://schemas.microsoft.com/office/powerpoint/2010/main" val="3458511398"/>
              </p:ext>
            </p:extLst>
          </p:nvPr>
        </p:nvGraphicFramePr>
        <p:xfrm>
          <a:off x="159226" y="1891501"/>
          <a:ext cx="6237405" cy="4091386"/>
        </p:xfrm>
        <a:graphic>
          <a:graphicData uri="http://schemas.openxmlformats.org/drawingml/2006/chart">
            <c:chart xmlns:c="http://schemas.openxmlformats.org/drawingml/2006/chart" xmlns:r="http://schemas.openxmlformats.org/officeDocument/2006/relationships" r:id="rId4"/>
          </a:graphicData>
        </a:graphic>
      </p:graphicFrame>
      <p:sp>
        <p:nvSpPr>
          <p:cNvPr id="5" name="Titre 4">
            <a:extLst>
              <a:ext uri="{FF2B5EF4-FFF2-40B4-BE49-F238E27FC236}">
                <a16:creationId xmlns:a16="http://schemas.microsoft.com/office/drawing/2014/main" id="{2751F7A9-A1DB-CB44-E184-528A47162E98}"/>
              </a:ext>
            </a:extLst>
          </p:cNvPr>
          <p:cNvSpPr>
            <a:spLocks noGrp="1"/>
          </p:cNvSpPr>
          <p:nvPr>
            <p:ph type="title"/>
          </p:nvPr>
        </p:nvSpPr>
        <p:spPr/>
        <p:txBody>
          <a:bodyPr/>
          <a:lstStyle/>
          <a:p>
            <a:pPr algn="just"/>
            <a:r>
              <a:rPr lang="fr-FR"/>
              <a:t>Perception de la prise en charge de la grossesse et de la naissance en Île-de-France</a:t>
            </a:r>
          </a:p>
        </p:txBody>
      </p:sp>
      <p:sp>
        <p:nvSpPr>
          <p:cNvPr id="3" name="Espace réservé du numéro de diapositive 2">
            <a:extLst>
              <a:ext uri="{FF2B5EF4-FFF2-40B4-BE49-F238E27FC236}">
                <a16:creationId xmlns:a16="http://schemas.microsoft.com/office/drawing/2014/main" id="{9495C1A1-812F-E7B7-E24F-C7A9A7A09ED8}"/>
              </a:ext>
            </a:extLst>
          </p:cNvPr>
          <p:cNvSpPr>
            <a:spLocks noGrp="1"/>
          </p:cNvSpPr>
          <p:nvPr>
            <p:ph type="sldNum" sz="quarter" idx="12"/>
          </p:nvPr>
        </p:nvSpPr>
        <p:spPr/>
        <p:txBody>
          <a:bodyPr/>
          <a:lstStyle/>
          <a:p>
            <a:fld id="{8FF9B0DE-3FEB-4AA0-B465-B80EF7C1333D}" type="slidenum">
              <a:rPr lang="en-US" noProof="0" smtClean="0"/>
              <a:pPr/>
              <a:t>22</a:t>
            </a:fld>
            <a:endParaRPr lang="en-US" noProof="0"/>
          </a:p>
        </p:txBody>
      </p:sp>
      <p:sp>
        <p:nvSpPr>
          <p:cNvPr id="15" name="Text Placeholder 14">
            <a:extLst>
              <a:ext uri="{FF2B5EF4-FFF2-40B4-BE49-F238E27FC236}">
                <a16:creationId xmlns:a16="http://schemas.microsoft.com/office/drawing/2014/main" id="{9AF74974-7D8B-B9E5-7BC0-B9E7D192DE44}"/>
              </a:ext>
            </a:extLst>
          </p:cNvPr>
          <p:cNvSpPr>
            <a:spLocks noGrp="1"/>
          </p:cNvSpPr>
          <p:nvPr>
            <p:ph type="body" sz="quarter" idx="16"/>
          </p:nvPr>
        </p:nvSpPr>
        <p:spPr>
          <a:xfrm>
            <a:off x="479424" y="6362383"/>
            <a:ext cx="11233149" cy="288925"/>
          </a:xfrm>
        </p:spPr>
        <p:txBody>
          <a:bodyPr/>
          <a:lstStyle/>
          <a:p>
            <a:r>
              <a:rPr lang="fr-FR" sz="1100" dirty="0">
                <a:solidFill>
                  <a:srgbClr val="000000">
                    <a:lumMod val="50000"/>
                    <a:lumOff val="50000"/>
                  </a:srgbClr>
                </a:solidFill>
                <a:latin typeface="Century Gothic" panose="020F0302020204030204"/>
              </a:rPr>
              <a:t>D’après votre expérience ou celle de vos proches, diriez-vous que la prise en charge de la grossesse et de la naissance en Île-de-France … ?</a:t>
            </a:r>
            <a:br>
              <a:rPr lang="fr-FR" sz="1100" dirty="0">
                <a:solidFill>
                  <a:srgbClr val="000000">
                    <a:lumMod val="50000"/>
                    <a:lumOff val="50000"/>
                  </a:srgbClr>
                </a:solidFill>
                <a:latin typeface="Century Gothic" panose="020F0302020204030204"/>
              </a:rPr>
            </a:br>
            <a:r>
              <a:rPr lang="fr-FR" sz="1100" i="1" dirty="0">
                <a:solidFill>
                  <a:srgbClr val="000000">
                    <a:lumMod val="50000"/>
                    <a:lumOff val="50000"/>
                  </a:srgbClr>
                </a:solidFill>
                <a:latin typeface="Century Gothic" panose="020F0302020204030204"/>
              </a:rPr>
              <a:t>Base : Aux personnes qui ont été enceintes ou ont une proche ayant été enceinte au cours des cinq dernières années, en % de réponses « </a:t>
            </a:r>
            <a:r>
              <a:rPr lang="fr-FR" sz="1100" i="1" dirty="0">
                <a:solidFill>
                  <a:schemeClr val="accent3"/>
                </a:solidFill>
                <a:latin typeface="Century Gothic" panose="020F0302020204030204"/>
              </a:rPr>
              <a:t>Oui</a:t>
            </a:r>
            <a:r>
              <a:rPr lang="fr-FR" sz="1100" i="1" dirty="0">
                <a:solidFill>
                  <a:srgbClr val="000000">
                    <a:lumMod val="50000"/>
                    <a:lumOff val="50000"/>
                  </a:srgbClr>
                </a:solidFill>
                <a:latin typeface="Century Gothic" panose="020F0302020204030204"/>
              </a:rPr>
              <a:t> » </a:t>
            </a:r>
          </a:p>
        </p:txBody>
      </p:sp>
      <p:sp>
        <p:nvSpPr>
          <p:cNvPr id="11" name="Espace réservé du texte 5">
            <a:extLst>
              <a:ext uri="{FF2B5EF4-FFF2-40B4-BE49-F238E27FC236}">
                <a16:creationId xmlns:a16="http://schemas.microsoft.com/office/drawing/2014/main" id="{4C4507EB-EA2A-6425-2DE1-95091CA5FBE0}"/>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sp>
        <p:nvSpPr>
          <p:cNvPr id="16" name="ZoneTexte 15">
            <a:extLst>
              <a:ext uri="{FF2B5EF4-FFF2-40B4-BE49-F238E27FC236}">
                <a16:creationId xmlns:a16="http://schemas.microsoft.com/office/drawing/2014/main" id="{C4744888-9D0F-4DC7-F685-A99D8B88A28B}"/>
              </a:ext>
            </a:extLst>
          </p:cNvPr>
          <p:cNvSpPr txBox="1"/>
          <p:nvPr/>
        </p:nvSpPr>
        <p:spPr bwMode="gray">
          <a:xfrm>
            <a:off x="6478880" y="1603069"/>
            <a:ext cx="1978231" cy="288925"/>
          </a:xfrm>
          <a:prstGeom prst="rect">
            <a:avLst/>
          </a:prstGeom>
          <a:noFill/>
        </p:spPr>
        <p:txBody>
          <a:bodyPr wrap="square" lIns="0" tIns="0" rIns="0" bIns="0" rtlCol="0" anchor="ctr">
            <a:noAutofit/>
          </a:bodyPr>
          <a:lstStyle/>
          <a:p>
            <a:pPr algn="ctr">
              <a:lnSpc>
                <a:spcPct val="120000"/>
              </a:lnSpc>
              <a:buSzPct val="80000"/>
            </a:pPr>
            <a:r>
              <a:rPr lang="fr-FR" sz="1200" dirty="0"/>
              <a:t>Pendant l’accouchement</a:t>
            </a:r>
          </a:p>
        </p:txBody>
      </p:sp>
      <p:sp>
        <p:nvSpPr>
          <p:cNvPr id="17" name="ZoneTexte 16">
            <a:extLst>
              <a:ext uri="{FF2B5EF4-FFF2-40B4-BE49-F238E27FC236}">
                <a16:creationId xmlns:a16="http://schemas.microsoft.com/office/drawing/2014/main" id="{CCB9D1F4-703D-23DD-243A-315D6EB4CB17}"/>
              </a:ext>
            </a:extLst>
          </p:cNvPr>
          <p:cNvSpPr txBox="1"/>
          <p:nvPr/>
        </p:nvSpPr>
        <p:spPr bwMode="gray">
          <a:xfrm>
            <a:off x="9506045" y="1603069"/>
            <a:ext cx="1751247" cy="288925"/>
          </a:xfrm>
          <a:prstGeom prst="rect">
            <a:avLst/>
          </a:prstGeom>
          <a:noFill/>
        </p:spPr>
        <p:txBody>
          <a:bodyPr wrap="square" lIns="0" tIns="0" rIns="0" bIns="0" rtlCol="0" anchor="ctr">
            <a:noAutofit/>
          </a:bodyPr>
          <a:lstStyle/>
          <a:p>
            <a:pPr algn="ctr">
              <a:lnSpc>
                <a:spcPct val="120000"/>
              </a:lnSpc>
              <a:buSzPct val="80000"/>
            </a:pPr>
            <a:r>
              <a:rPr lang="fr-FR" sz="1200" dirty="0"/>
              <a:t>Après l’accouchement</a:t>
            </a:r>
          </a:p>
        </p:txBody>
      </p:sp>
      <p:sp>
        <p:nvSpPr>
          <p:cNvPr id="18" name="ZoneTexte 17">
            <a:extLst>
              <a:ext uri="{FF2B5EF4-FFF2-40B4-BE49-F238E27FC236}">
                <a16:creationId xmlns:a16="http://schemas.microsoft.com/office/drawing/2014/main" id="{1D667DFE-A0A5-817A-DC1B-AB8A9276FE78}"/>
              </a:ext>
            </a:extLst>
          </p:cNvPr>
          <p:cNvSpPr txBox="1"/>
          <p:nvPr/>
        </p:nvSpPr>
        <p:spPr bwMode="gray">
          <a:xfrm>
            <a:off x="3579711" y="1603069"/>
            <a:ext cx="1751247" cy="288925"/>
          </a:xfrm>
          <a:prstGeom prst="rect">
            <a:avLst/>
          </a:prstGeom>
          <a:noFill/>
        </p:spPr>
        <p:txBody>
          <a:bodyPr wrap="square" lIns="0" tIns="0" rIns="0" bIns="0" rtlCol="0" anchor="ctr">
            <a:noAutofit/>
          </a:bodyPr>
          <a:lstStyle/>
          <a:p>
            <a:pPr algn="ctr">
              <a:lnSpc>
                <a:spcPct val="120000"/>
              </a:lnSpc>
              <a:buSzPct val="80000"/>
            </a:pPr>
            <a:r>
              <a:rPr lang="fr-FR" sz="1200" dirty="0"/>
              <a:t>Avant l’accouchement</a:t>
            </a:r>
          </a:p>
        </p:txBody>
      </p:sp>
      <p:sp>
        <p:nvSpPr>
          <p:cNvPr id="7" name="ZoneTexte 6">
            <a:extLst>
              <a:ext uri="{FF2B5EF4-FFF2-40B4-BE49-F238E27FC236}">
                <a16:creationId xmlns:a16="http://schemas.microsoft.com/office/drawing/2014/main" id="{7CD7BD44-D69E-8833-A4F9-6A078FE5224F}"/>
              </a:ext>
            </a:extLst>
          </p:cNvPr>
          <p:cNvSpPr txBox="1"/>
          <p:nvPr/>
        </p:nvSpPr>
        <p:spPr bwMode="gray">
          <a:xfrm>
            <a:off x="11431" y="4640524"/>
            <a:ext cx="3489422" cy="341623"/>
          </a:xfrm>
          <a:prstGeom prst="rect">
            <a:avLst/>
          </a:prstGeom>
          <a:noFill/>
        </p:spPr>
        <p:txBody>
          <a:bodyPr wrap="square">
            <a:spAutoFit/>
          </a:bodyPr>
          <a:lstStyle/>
          <a:p>
            <a:pPr algn="r"/>
            <a:r>
              <a:rPr lang="fr-FR" sz="800" i="1" dirty="0"/>
              <a:t>(vulnérabilités sociales, psychiques, capacité à comprendre, barrière de la langue, illettrisme…)</a:t>
            </a:r>
          </a:p>
        </p:txBody>
      </p:sp>
      <p:sp>
        <p:nvSpPr>
          <p:cNvPr id="9" name="ZoneTexte 8">
            <a:extLst>
              <a:ext uri="{FF2B5EF4-FFF2-40B4-BE49-F238E27FC236}">
                <a16:creationId xmlns:a16="http://schemas.microsoft.com/office/drawing/2014/main" id="{449A2E1E-1DB6-F67A-E251-07754FBF5515}"/>
              </a:ext>
            </a:extLst>
          </p:cNvPr>
          <p:cNvSpPr txBox="1"/>
          <p:nvPr/>
        </p:nvSpPr>
        <p:spPr bwMode="gray">
          <a:xfrm>
            <a:off x="-43541" y="5407313"/>
            <a:ext cx="3489423" cy="215444"/>
          </a:xfrm>
          <a:prstGeom prst="rect">
            <a:avLst/>
          </a:prstGeom>
          <a:noFill/>
        </p:spPr>
        <p:txBody>
          <a:bodyPr wrap="square">
            <a:spAutoFit/>
          </a:bodyPr>
          <a:lstStyle/>
          <a:p>
            <a:pPr algn="r"/>
            <a:r>
              <a:rPr lang="fr-FR" sz="800" i="1"/>
              <a:t>(travail, transports, garde d’enfants, problèmes financiers…)</a:t>
            </a:r>
          </a:p>
        </p:txBody>
      </p:sp>
      <p:grpSp>
        <p:nvGrpSpPr>
          <p:cNvPr id="91" name="Groupe 90">
            <a:extLst>
              <a:ext uri="{FF2B5EF4-FFF2-40B4-BE49-F238E27FC236}">
                <a16:creationId xmlns:a16="http://schemas.microsoft.com/office/drawing/2014/main" id="{D667599F-78DD-94E8-90B3-771585C3522D}"/>
              </a:ext>
            </a:extLst>
          </p:cNvPr>
          <p:cNvGrpSpPr/>
          <p:nvPr/>
        </p:nvGrpSpPr>
        <p:grpSpPr>
          <a:xfrm>
            <a:off x="6478880" y="5843036"/>
            <a:ext cx="2531088" cy="325930"/>
            <a:chOff x="6478880" y="5843036"/>
            <a:chExt cx="2531088" cy="325930"/>
          </a:xfrm>
        </p:grpSpPr>
        <p:sp>
          <p:nvSpPr>
            <p:cNvPr id="83" name="Rounded Rectangle 17">
              <a:extLst>
                <a:ext uri="{FF2B5EF4-FFF2-40B4-BE49-F238E27FC236}">
                  <a16:creationId xmlns:a16="http://schemas.microsoft.com/office/drawing/2014/main" id="{66848E84-8311-5C2E-5B9B-DBAFD9C5C438}"/>
                </a:ext>
              </a:extLst>
            </p:cNvPr>
            <p:cNvSpPr/>
            <p:nvPr/>
          </p:nvSpPr>
          <p:spPr>
            <a:xfrm>
              <a:off x="6677779" y="5843036"/>
              <a:ext cx="2332189" cy="105057"/>
            </a:xfrm>
            <a:prstGeom prst="rect">
              <a:avLst/>
            </a:prstGeom>
            <a:noFill/>
            <a:ln w="9525" cap="flat" cmpd="sng" algn="ctr">
              <a:noFill/>
              <a:prstDash val="solid"/>
            </a:ln>
            <a:effectLst/>
          </p:spPr>
          <p:txBody>
            <a:bodyPr rot="0" spcFirstLastPara="0" vertOverflow="overflow" horzOverflow="overflow" vert="horz" wrap="square" lIns="91440" tIns="91440" rIns="182880" bIns="91440" numCol="1" spcCol="0" rtlCol="0" fromWordArt="0" anchor="ctr" anchorCtr="0" forceAA="0" compatLnSpc="1">
              <a:prstTxWarp prst="textNoShape">
                <a:avLst/>
              </a:prstTxWarp>
              <a:noAutofit/>
            </a:bodyPr>
            <a:lstStyle/>
            <a:p>
              <a:pPr algn="just"/>
              <a:r>
                <a:rPr lang="fr-FR" sz="1000" kern="0" dirty="0">
                  <a:solidFill>
                    <a:schemeClr val="tx1">
                      <a:lumMod val="65000"/>
                      <a:lumOff val="35000"/>
                    </a:schemeClr>
                  </a:solidFill>
                </a:rPr>
                <a:t>Habitants de Seine-Saint-Denis</a:t>
              </a:r>
            </a:p>
          </p:txBody>
        </p:sp>
        <p:sp>
          <p:nvSpPr>
            <p:cNvPr id="84" name="Rounded Rectangle 17">
              <a:extLst>
                <a:ext uri="{FF2B5EF4-FFF2-40B4-BE49-F238E27FC236}">
                  <a16:creationId xmlns:a16="http://schemas.microsoft.com/office/drawing/2014/main" id="{ECBF7ED4-CCB0-F95C-13FA-24797E15C3BD}"/>
                </a:ext>
              </a:extLst>
            </p:cNvPr>
            <p:cNvSpPr/>
            <p:nvPr/>
          </p:nvSpPr>
          <p:spPr>
            <a:xfrm>
              <a:off x="6677779" y="6051540"/>
              <a:ext cx="1460381" cy="102435"/>
            </a:xfrm>
            <a:prstGeom prst="rect">
              <a:avLst/>
            </a:prstGeom>
            <a:noFill/>
            <a:ln w="9525" cap="flat" cmpd="sng" algn="ctr">
              <a:noFill/>
              <a:prstDash val="solid"/>
            </a:ln>
            <a:effectLst/>
          </p:spPr>
          <p:txBody>
            <a:bodyPr rot="0" spcFirstLastPara="0" vertOverflow="overflow" horzOverflow="overflow" vert="horz" wrap="square" lIns="91440" tIns="91440" rIns="182880" bIns="91440" numCol="1" spcCol="0" rtlCol="0" fromWordArt="0" anchor="ctr" anchorCtr="0" forceAA="0" compatLnSpc="1">
              <a:prstTxWarp prst="textNoShape">
                <a:avLst/>
              </a:prstTxWarp>
              <a:noAutofit/>
            </a:bodyPr>
            <a:lstStyle/>
            <a:p>
              <a:pPr algn="just"/>
              <a:r>
                <a:rPr lang="fr-FR" sz="1000" kern="0">
                  <a:solidFill>
                    <a:schemeClr val="tx1">
                      <a:lumMod val="65000"/>
                      <a:lumOff val="35000"/>
                    </a:schemeClr>
                  </a:solidFill>
                </a:rPr>
                <a:t>Franciliens</a:t>
              </a:r>
            </a:p>
          </p:txBody>
        </p:sp>
        <p:sp>
          <p:nvSpPr>
            <p:cNvPr id="87" name="Rectangle : coins arrondis 86">
              <a:extLst>
                <a:ext uri="{FF2B5EF4-FFF2-40B4-BE49-F238E27FC236}">
                  <a16:creationId xmlns:a16="http://schemas.microsoft.com/office/drawing/2014/main" id="{80DB59F2-B5FC-2936-1366-50B2C6EC0232}"/>
                </a:ext>
              </a:extLst>
            </p:cNvPr>
            <p:cNvSpPr/>
            <p:nvPr/>
          </p:nvSpPr>
          <p:spPr>
            <a:xfrm>
              <a:off x="6478880" y="5861744"/>
              <a:ext cx="216000" cy="102435"/>
            </a:xfrm>
            <a:prstGeom prst="round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00"/>
            </a:p>
          </p:txBody>
        </p:sp>
        <p:sp>
          <p:nvSpPr>
            <p:cNvPr id="88" name="Rectangle : coins arrondis 87">
              <a:extLst>
                <a:ext uri="{FF2B5EF4-FFF2-40B4-BE49-F238E27FC236}">
                  <a16:creationId xmlns:a16="http://schemas.microsoft.com/office/drawing/2014/main" id="{3BDCC143-80F6-DAF5-5AAC-846DF39196A2}"/>
                </a:ext>
              </a:extLst>
            </p:cNvPr>
            <p:cNvSpPr/>
            <p:nvPr/>
          </p:nvSpPr>
          <p:spPr>
            <a:xfrm>
              <a:off x="6478880" y="6066531"/>
              <a:ext cx="216000" cy="102435"/>
            </a:xfrm>
            <a:prstGeom prst="round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000"/>
            </a:p>
          </p:txBody>
        </p:sp>
      </p:grpSp>
      <p:graphicFrame>
        <p:nvGraphicFramePr>
          <p:cNvPr id="6" name="Tableau 5">
            <a:extLst>
              <a:ext uri="{FF2B5EF4-FFF2-40B4-BE49-F238E27FC236}">
                <a16:creationId xmlns:a16="http://schemas.microsoft.com/office/drawing/2014/main" id="{9BA36CF4-197E-076B-7C96-B4315CD7CD41}"/>
              </a:ext>
            </a:extLst>
          </p:cNvPr>
          <p:cNvGraphicFramePr>
            <a:graphicFrameLocks noGrp="1"/>
          </p:cNvGraphicFramePr>
          <p:nvPr>
            <p:extLst>
              <p:ext uri="{D42A27DB-BD31-4B8C-83A1-F6EECF244321}">
                <p14:modId xmlns:p14="http://schemas.microsoft.com/office/powerpoint/2010/main" val="3835569518"/>
              </p:ext>
            </p:extLst>
          </p:nvPr>
        </p:nvGraphicFramePr>
        <p:xfrm>
          <a:off x="12069" y="1962150"/>
          <a:ext cx="3378201" cy="3700795"/>
        </p:xfrm>
        <a:graphic>
          <a:graphicData uri="http://schemas.openxmlformats.org/drawingml/2006/table">
            <a:tbl>
              <a:tblPr>
                <a:tableStyleId>{1FB583FC-8163-40B2-8343-D5F1372A986C}</a:tableStyleId>
              </a:tblPr>
              <a:tblGrid>
                <a:gridCol w="3378201">
                  <a:extLst>
                    <a:ext uri="{9D8B030D-6E8A-4147-A177-3AD203B41FA5}">
                      <a16:colId xmlns:a16="http://schemas.microsoft.com/office/drawing/2014/main" val="807899911"/>
                    </a:ext>
                  </a:extLst>
                </a:gridCol>
              </a:tblGrid>
              <a:tr h="740159">
                <a:tc>
                  <a:txBody>
                    <a:bodyPr/>
                    <a:lstStyle/>
                    <a:p>
                      <a:pPr algn="r" rtl="0" fontAlgn="ctr">
                        <a:buNone/>
                      </a:pPr>
                      <a:r>
                        <a:rPr lang="fr-FR" sz="1050" u="none" strike="noStrike" dirty="0">
                          <a:effectLst/>
                        </a:rPr>
                        <a:t>… assure un accompagnement adapté et rassurant pour les parents</a:t>
                      </a:r>
                      <a:endParaRPr lang="fr-FR" sz="1050" b="0" i="0" u="none" strike="noStrike" dirty="0">
                        <a:solidFill>
                          <a:srgbClr val="000000"/>
                        </a:solidFill>
                        <a:effectLst/>
                        <a:latin typeface="Century Gothic" panose="020B0502020202020204" pitchFamily="34" charset="0"/>
                      </a:endParaRPr>
                    </a:p>
                  </a:txBody>
                  <a:tcPr marL="6350" marR="6350" marT="6350" marB="0" anchor="ctr">
                    <a:lnL>
                      <a:noFill/>
                    </a:lnL>
                    <a:lnR>
                      <a:noFill/>
                    </a:lnR>
                    <a:lnT>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681009360"/>
                  </a:ext>
                </a:extLst>
              </a:tr>
              <a:tr h="740159">
                <a:tc>
                  <a:txBody>
                    <a:bodyPr/>
                    <a:lstStyle/>
                    <a:p>
                      <a:pPr algn="r" rtl="0" fontAlgn="ctr">
                        <a:buNone/>
                      </a:pPr>
                      <a:r>
                        <a:rPr lang="fr-FR" sz="1050" u="none" strike="noStrike" dirty="0">
                          <a:effectLst/>
                        </a:rPr>
                        <a:t>… facilite l’accès aux droits sociaux liés à la grossesse</a:t>
                      </a:r>
                      <a:endParaRPr lang="fr-FR" sz="1050" b="0" i="0" u="none" strike="noStrike" dirty="0">
                        <a:solidFill>
                          <a:srgbClr val="000000"/>
                        </a:solidFill>
                        <a:effectLst/>
                        <a:latin typeface="Century Gothic" panose="020B0502020202020204" pitchFamily="34" charset="0"/>
                      </a:endParaRPr>
                    </a:p>
                  </a:txBody>
                  <a:tcPr marL="6350" marR="6350" marT="6350"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271628531"/>
                  </a:ext>
                </a:extLst>
              </a:tr>
              <a:tr h="740159">
                <a:tc>
                  <a:txBody>
                    <a:bodyPr/>
                    <a:lstStyle/>
                    <a:p>
                      <a:pPr algn="r" rtl="0" fontAlgn="ctr">
                        <a:buNone/>
                      </a:pPr>
                      <a:r>
                        <a:rPr lang="fr-FR" sz="1050" u="none" strike="noStrike" dirty="0">
                          <a:effectLst/>
                        </a:rPr>
                        <a:t>… donne un sentiment de sécurité médicale physique et psychique</a:t>
                      </a:r>
                      <a:endParaRPr lang="fr-FR" sz="1050" b="0" i="0" u="none" strike="noStrike" dirty="0">
                        <a:solidFill>
                          <a:srgbClr val="000000"/>
                        </a:solidFill>
                        <a:effectLst/>
                        <a:latin typeface="Century Gothic" panose="020B0502020202020204" pitchFamily="34" charset="0"/>
                      </a:endParaRPr>
                    </a:p>
                  </a:txBody>
                  <a:tcPr marL="6350" marR="6350" marT="6350"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28741269"/>
                  </a:ext>
                </a:extLst>
              </a:tr>
              <a:tr h="740159">
                <a:tc>
                  <a:txBody>
                    <a:bodyPr/>
                    <a:lstStyle/>
                    <a:p>
                      <a:pPr algn="r" rtl="0" fontAlgn="ctr">
                        <a:buNone/>
                      </a:pPr>
                      <a:r>
                        <a:rPr lang="fr-FR" sz="1050" u="none" strike="noStrike" dirty="0">
                          <a:effectLst/>
                        </a:rPr>
                        <a:t>… prend en compte les vulnérabilités des femmes</a:t>
                      </a:r>
                      <a:endParaRPr lang="fr-FR" sz="1050" b="0" i="0" u="none" strike="noStrike" dirty="0">
                        <a:solidFill>
                          <a:srgbClr val="000000"/>
                        </a:solidFill>
                        <a:effectLst/>
                        <a:latin typeface="Century Gothic" panose="020B0502020202020204" pitchFamily="34" charset="0"/>
                      </a:endParaRPr>
                    </a:p>
                  </a:txBody>
                  <a:tcPr marL="6350" marR="6350" marT="6350"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47717360"/>
                  </a:ext>
                </a:extLst>
              </a:tr>
              <a:tr h="740159">
                <a:tc>
                  <a:txBody>
                    <a:bodyPr/>
                    <a:lstStyle/>
                    <a:p>
                      <a:pPr algn="r" rtl="0" fontAlgn="ctr">
                        <a:buNone/>
                      </a:pPr>
                      <a:r>
                        <a:rPr lang="fr-FR" sz="1050" u="none" strike="noStrike" dirty="0">
                          <a:effectLst/>
                        </a:rPr>
                        <a:t>… prend en compte les contraintes des femmes</a:t>
                      </a:r>
                      <a:endParaRPr lang="fr-FR" sz="1050" b="0" i="0" u="none" strike="noStrike" dirty="0">
                        <a:solidFill>
                          <a:srgbClr val="000000"/>
                        </a:solidFill>
                        <a:effectLst/>
                        <a:latin typeface="Century Gothic" panose="020B0502020202020204" pitchFamily="34" charset="0"/>
                      </a:endParaRPr>
                    </a:p>
                  </a:txBody>
                  <a:tcPr marL="6350" marR="6350" marT="6350"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976901442"/>
                  </a:ext>
                </a:extLst>
              </a:tr>
            </a:tbl>
          </a:graphicData>
        </a:graphic>
      </p:graphicFrame>
    </p:spTree>
    <p:extLst>
      <p:ext uri="{BB962C8B-B14F-4D97-AF65-F5344CB8AC3E}">
        <p14:creationId xmlns:p14="http://schemas.microsoft.com/office/powerpoint/2010/main" val="34923583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E9BC85-95A7-7BFB-7344-0B0CCB569899}"/>
            </a:ext>
          </a:extLst>
        </p:cNvPr>
        <p:cNvGrpSpPr/>
        <p:nvPr/>
      </p:nvGrpSpPr>
      <p:grpSpPr>
        <a:xfrm>
          <a:off x="0" y="0"/>
          <a:ext cx="0" cy="0"/>
          <a:chOff x="0" y="0"/>
          <a:chExt cx="0" cy="0"/>
        </a:xfrm>
      </p:grpSpPr>
      <p:graphicFrame>
        <p:nvGraphicFramePr>
          <p:cNvPr id="15" name="Espace réservé du contenu 8">
            <a:extLst>
              <a:ext uri="{FF2B5EF4-FFF2-40B4-BE49-F238E27FC236}">
                <a16:creationId xmlns:a16="http://schemas.microsoft.com/office/drawing/2014/main" id="{53E7246D-6100-5149-91A0-47E1D38D53F6}"/>
              </a:ext>
            </a:extLst>
          </p:cNvPr>
          <p:cNvGraphicFramePr>
            <a:graphicFrameLocks/>
          </p:cNvGraphicFramePr>
          <p:nvPr>
            <p:extLst>
              <p:ext uri="{D42A27DB-BD31-4B8C-83A1-F6EECF244321}">
                <p14:modId xmlns:p14="http://schemas.microsoft.com/office/powerpoint/2010/main" val="1522625991"/>
              </p:ext>
            </p:extLst>
          </p:nvPr>
        </p:nvGraphicFramePr>
        <p:xfrm>
          <a:off x="-121078" y="1917700"/>
          <a:ext cx="5472113" cy="41036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3" name="Espace réservé du contenu 8">
            <a:extLst>
              <a:ext uri="{FF2B5EF4-FFF2-40B4-BE49-F238E27FC236}">
                <a16:creationId xmlns:a16="http://schemas.microsoft.com/office/drawing/2014/main" id="{EE4BEECE-1DFB-5176-FD27-0E4988D8EA66}"/>
              </a:ext>
            </a:extLst>
          </p:cNvPr>
          <p:cNvGraphicFramePr>
            <a:graphicFrameLocks/>
          </p:cNvGraphicFramePr>
          <p:nvPr>
            <p:extLst>
              <p:ext uri="{D42A27DB-BD31-4B8C-83A1-F6EECF244321}">
                <p14:modId xmlns:p14="http://schemas.microsoft.com/office/powerpoint/2010/main" val="51795996"/>
              </p:ext>
            </p:extLst>
          </p:nvPr>
        </p:nvGraphicFramePr>
        <p:xfrm>
          <a:off x="6157418" y="4005543"/>
          <a:ext cx="2552781" cy="1740365"/>
        </p:xfrm>
        <a:graphic>
          <a:graphicData uri="http://schemas.openxmlformats.org/drawingml/2006/chart">
            <c:chart xmlns:c="http://schemas.openxmlformats.org/drawingml/2006/chart" xmlns:r="http://schemas.openxmlformats.org/officeDocument/2006/relationships" r:id="rId4"/>
          </a:graphicData>
        </a:graphic>
      </p:graphicFrame>
      <p:sp>
        <p:nvSpPr>
          <p:cNvPr id="5" name="Titre 4">
            <a:extLst>
              <a:ext uri="{FF2B5EF4-FFF2-40B4-BE49-F238E27FC236}">
                <a16:creationId xmlns:a16="http://schemas.microsoft.com/office/drawing/2014/main" id="{4E1C92BC-84F1-8F54-79F9-879DCE26E4FD}"/>
              </a:ext>
            </a:extLst>
          </p:cNvPr>
          <p:cNvSpPr>
            <a:spLocks noGrp="1"/>
          </p:cNvSpPr>
          <p:nvPr>
            <p:ph type="title"/>
          </p:nvPr>
        </p:nvSpPr>
        <p:spPr/>
        <p:txBody>
          <a:bodyPr/>
          <a:lstStyle/>
          <a:p>
            <a:r>
              <a:rPr lang="fr-FR"/>
              <a:t>Perception de l’adaptation de la prise en charge des personnes en situation de handicap avec leurs souhaits</a:t>
            </a:r>
          </a:p>
        </p:txBody>
      </p:sp>
      <p:sp>
        <p:nvSpPr>
          <p:cNvPr id="3" name="Espace réservé du numéro de diapositive 2">
            <a:extLst>
              <a:ext uri="{FF2B5EF4-FFF2-40B4-BE49-F238E27FC236}">
                <a16:creationId xmlns:a16="http://schemas.microsoft.com/office/drawing/2014/main" id="{9A622341-4489-B3BC-85CA-0224468281D1}"/>
              </a:ext>
            </a:extLst>
          </p:cNvPr>
          <p:cNvSpPr>
            <a:spLocks noGrp="1"/>
          </p:cNvSpPr>
          <p:nvPr>
            <p:ph type="sldNum" sz="quarter" idx="12"/>
          </p:nvPr>
        </p:nvSpPr>
        <p:spPr/>
        <p:txBody>
          <a:bodyPr/>
          <a:lstStyle/>
          <a:p>
            <a:fld id="{8FF9B0DE-3FEB-4AA0-B465-B80EF7C1333D}" type="slidenum">
              <a:rPr lang="en-US" noProof="0" smtClean="0"/>
              <a:pPr/>
              <a:t>23</a:t>
            </a:fld>
            <a:endParaRPr lang="en-US" noProof="0"/>
          </a:p>
        </p:txBody>
      </p:sp>
      <p:sp>
        <p:nvSpPr>
          <p:cNvPr id="41" name="Text Placeholder 40">
            <a:extLst>
              <a:ext uri="{FF2B5EF4-FFF2-40B4-BE49-F238E27FC236}">
                <a16:creationId xmlns:a16="http://schemas.microsoft.com/office/drawing/2014/main" id="{B2CEF1D2-C46E-28BE-D236-87278EC6722B}"/>
              </a:ext>
            </a:extLst>
          </p:cNvPr>
          <p:cNvSpPr>
            <a:spLocks noGrp="1"/>
          </p:cNvSpPr>
          <p:nvPr>
            <p:ph type="body" sz="quarter" idx="16"/>
          </p:nvPr>
        </p:nvSpPr>
        <p:spPr>
          <a:xfrm>
            <a:off x="479424" y="6326492"/>
            <a:ext cx="11233149" cy="451054"/>
          </a:xfrm>
        </p:spPr>
        <p:txBody>
          <a:bodyPr/>
          <a:lstStyle/>
          <a:p>
            <a:r>
              <a:rPr lang="fr-FR" sz="1100" dirty="0">
                <a:solidFill>
                  <a:srgbClr val="000000">
                    <a:lumMod val="50000"/>
                    <a:lumOff val="50000"/>
                  </a:srgbClr>
                </a:solidFill>
                <a:latin typeface="Century Gothic" panose="020F0302020204030204"/>
              </a:rPr>
              <a:t>Diriez-vous qu’en Île-de-France les personnes en situation de handicap bénéficient d’une prise en charge et d’un accompagnement bien ou mal adapté à leurs souhaits…</a:t>
            </a:r>
            <a:br>
              <a:rPr lang="fr-FR" sz="1100" dirty="0">
                <a:solidFill>
                  <a:srgbClr val="000000">
                    <a:lumMod val="50000"/>
                    <a:lumOff val="50000"/>
                  </a:srgbClr>
                </a:solidFill>
                <a:latin typeface="Century Gothic" panose="020F0302020204030204"/>
              </a:rPr>
            </a:br>
            <a:r>
              <a:rPr lang="fr-FR" sz="1100" i="1" dirty="0">
                <a:solidFill>
                  <a:srgbClr val="000000">
                    <a:lumMod val="50000"/>
                    <a:lumOff val="50000"/>
                  </a:srgbClr>
                </a:solidFill>
                <a:latin typeface="Century Gothic" panose="020F0302020204030204"/>
              </a:rPr>
              <a:t>Base : A tous, en % </a:t>
            </a:r>
          </a:p>
        </p:txBody>
      </p:sp>
      <p:sp>
        <p:nvSpPr>
          <p:cNvPr id="17" name="ZoneTexte 16">
            <a:extLst>
              <a:ext uri="{FF2B5EF4-FFF2-40B4-BE49-F238E27FC236}">
                <a16:creationId xmlns:a16="http://schemas.microsoft.com/office/drawing/2014/main" id="{0C3B9A4E-4ADE-F7AD-FD94-5AF2C937FFB0}"/>
              </a:ext>
            </a:extLst>
          </p:cNvPr>
          <p:cNvSpPr txBox="1"/>
          <p:nvPr/>
        </p:nvSpPr>
        <p:spPr bwMode="gray">
          <a:xfrm>
            <a:off x="4115214" y="2344855"/>
            <a:ext cx="1920381" cy="720000"/>
          </a:xfrm>
          <a:prstGeom prst="rect">
            <a:avLst/>
          </a:prstGeom>
          <a:noFill/>
        </p:spPr>
        <p:txBody>
          <a:bodyPr wrap="square" lIns="0" tIns="0" rIns="0" bIns="0" rtlCol="0" anchor="ctr">
            <a:noAutofit/>
          </a:bodyPr>
          <a:lstStyle/>
          <a:p>
            <a:pPr>
              <a:lnSpc>
                <a:spcPct val="120000"/>
              </a:lnSpc>
              <a:spcAft>
                <a:spcPts val="600"/>
              </a:spcAft>
              <a:buSzPct val="80000"/>
            </a:pPr>
            <a:r>
              <a:rPr lang="fr-FR" sz="1600" dirty="0">
                <a:solidFill>
                  <a:srgbClr val="0017AC"/>
                </a:solidFill>
              </a:rPr>
              <a:t>Bien adapté : 51</a:t>
            </a:r>
          </a:p>
        </p:txBody>
      </p:sp>
      <p:sp>
        <p:nvSpPr>
          <p:cNvPr id="2" name="ZoneTexte 1">
            <a:extLst>
              <a:ext uri="{FF2B5EF4-FFF2-40B4-BE49-F238E27FC236}">
                <a16:creationId xmlns:a16="http://schemas.microsoft.com/office/drawing/2014/main" id="{19C55FF2-23AD-9C50-6A33-E6BC6CE0B993}"/>
              </a:ext>
            </a:extLst>
          </p:cNvPr>
          <p:cNvSpPr txBox="1"/>
          <p:nvPr/>
        </p:nvSpPr>
        <p:spPr bwMode="gray">
          <a:xfrm>
            <a:off x="3496766" y="5269153"/>
            <a:ext cx="1734362" cy="832689"/>
          </a:xfrm>
          <a:prstGeom prst="rect">
            <a:avLst/>
          </a:prstGeom>
          <a:noFill/>
        </p:spPr>
        <p:txBody>
          <a:bodyPr wrap="square" lIns="0" tIns="0" rIns="0" bIns="0" rtlCol="0" anchor="ctr">
            <a:noAutofit/>
          </a:bodyPr>
          <a:lstStyle/>
          <a:p>
            <a:pPr>
              <a:lnSpc>
                <a:spcPct val="120000"/>
              </a:lnSpc>
              <a:spcAft>
                <a:spcPts val="600"/>
              </a:spcAft>
              <a:buSzPct val="80000"/>
            </a:pPr>
            <a:r>
              <a:rPr lang="fr-FR" sz="1600" dirty="0">
                <a:solidFill>
                  <a:schemeClr val="accent2"/>
                </a:solidFill>
              </a:rPr>
              <a:t>Mal adapté : 47</a:t>
            </a:r>
          </a:p>
        </p:txBody>
      </p:sp>
      <p:sp>
        <p:nvSpPr>
          <p:cNvPr id="4" name="Espace réservé du texte 5">
            <a:extLst>
              <a:ext uri="{FF2B5EF4-FFF2-40B4-BE49-F238E27FC236}">
                <a16:creationId xmlns:a16="http://schemas.microsoft.com/office/drawing/2014/main" id="{56A29DCC-02F8-339F-A104-6D98E1ED52D6}"/>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sp>
        <p:nvSpPr>
          <p:cNvPr id="24" name="Rectangle : coins arrondis 23">
            <a:extLst>
              <a:ext uri="{FF2B5EF4-FFF2-40B4-BE49-F238E27FC236}">
                <a16:creationId xmlns:a16="http://schemas.microsoft.com/office/drawing/2014/main" id="{2DD67BEA-387A-DF75-AF36-39AD2F5C165A}"/>
              </a:ext>
            </a:extLst>
          </p:cNvPr>
          <p:cNvSpPr/>
          <p:nvPr/>
        </p:nvSpPr>
        <p:spPr bwMode="gray">
          <a:xfrm>
            <a:off x="6246718" y="3698263"/>
            <a:ext cx="2063270" cy="2281501"/>
          </a:xfrm>
          <a:prstGeom prst="round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25" name="ZoneTexte 24">
            <a:extLst>
              <a:ext uri="{FF2B5EF4-FFF2-40B4-BE49-F238E27FC236}">
                <a16:creationId xmlns:a16="http://schemas.microsoft.com/office/drawing/2014/main" id="{8515738D-94CB-F9CA-506C-81128AA38764}"/>
              </a:ext>
            </a:extLst>
          </p:cNvPr>
          <p:cNvSpPr txBox="1"/>
          <p:nvPr/>
        </p:nvSpPr>
        <p:spPr bwMode="gray">
          <a:xfrm>
            <a:off x="6776546" y="3458754"/>
            <a:ext cx="914400" cy="258759"/>
          </a:xfrm>
          <a:prstGeom prst="rect">
            <a:avLst/>
          </a:prstGeom>
          <a:noFill/>
        </p:spPr>
        <p:txBody>
          <a:bodyPr wrap="none" lIns="0" tIns="0" rIns="0" bIns="0" rtlCol="0">
            <a:noAutofit/>
          </a:bodyPr>
          <a:lstStyle/>
          <a:p>
            <a:pPr algn="ctr">
              <a:lnSpc>
                <a:spcPct val="120000"/>
              </a:lnSpc>
              <a:buSzPct val="80000"/>
            </a:pPr>
            <a:r>
              <a:rPr lang="fr-FR" sz="1400" i="1"/>
              <a:t>Franciliens</a:t>
            </a:r>
          </a:p>
        </p:txBody>
      </p:sp>
      <p:sp>
        <p:nvSpPr>
          <p:cNvPr id="26" name="ZoneTexte 25">
            <a:extLst>
              <a:ext uri="{FF2B5EF4-FFF2-40B4-BE49-F238E27FC236}">
                <a16:creationId xmlns:a16="http://schemas.microsoft.com/office/drawing/2014/main" id="{5EA0714F-0B9F-E492-CDA5-44AFC3103D9E}"/>
              </a:ext>
            </a:extLst>
          </p:cNvPr>
          <p:cNvSpPr txBox="1"/>
          <p:nvPr/>
        </p:nvSpPr>
        <p:spPr bwMode="gray">
          <a:xfrm>
            <a:off x="5619437" y="3711860"/>
            <a:ext cx="1982163" cy="402776"/>
          </a:xfrm>
          <a:prstGeom prst="rect">
            <a:avLst/>
          </a:prstGeom>
          <a:noFill/>
        </p:spPr>
        <p:txBody>
          <a:bodyPr wrap="square" lIns="0" tIns="0" rIns="0" bIns="0" rtlCol="0" anchor="ctr">
            <a:noAutofit/>
          </a:bodyPr>
          <a:lstStyle/>
          <a:p>
            <a:pPr algn="r">
              <a:lnSpc>
                <a:spcPct val="120000"/>
              </a:lnSpc>
              <a:buSzPct val="80000"/>
            </a:pPr>
            <a:r>
              <a:rPr lang="fr-FR" sz="1200" dirty="0">
                <a:solidFill>
                  <a:srgbClr val="0017AC"/>
                </a:solidFill>
              </a:rPr>
              <a:t>Bien adapté : 52</a:t>
            </a:r>
          </a:p>
        </p:txBody>
      </p:sp>
      <p:sp>
        <p:nvSpPr>
          <p:cNvPr id="27" name="ZoneTexte 26">
            <a:extLst>
              <a:ext uri="{FF2B5EF4-FFF2-40B4-BE49-F238E27FC236}">
                <a16:creationId xmlns:a16="http://schemas.microsoft.com/office/drawing/2014/main" id="{5EDF579F-D097-DF81-5222-92C40FBB7CBB}"/>
              </a:ext>
            </a:extLst>
          </p:cNvPr>
          <p:cNvSpPr txBox="1"/>
          <p:nvPr/>
        </p:nvSpPr>
        <p:spPr bwMode="gray">
          <a:xfrm>
            <a:off x="6334870" y="5551896"/>
            <a:ext cx="1504867" cy="402776"/>
          </a:xfrm>
          <a:prstGeom prst="rect">
            <a:avLst/>
          </a:prstGeom>
          <a:noFill/>
        </p:spPr>
        <p:txBody>
          <a:bodyPr wrap="square" lIns="0" tIns="0" rIns="0" bIns="0" rtlCol="0" anchor="ctr">
            <a:noAutofit/>
          </a:bodyPr>
          <a:lstStyle/>
          <a:p>
            <a:pPr algn="r">
              <a:lnSpc>
                <a:spcPct val="120000"/>
              </a:lnSpc>
              <a:buSzPct val="80000"/>
            </a:pPr>
            <a:r>
              <a:rPr lang="fr-FR" sz="1200" dirty="0">
                <a:solidFill>
                  <a:schemeClr val="accent2"/>
                </a:solidFill>
              </a:rPr>
              <a:t>Mal adapté : 46</a:t>
            </a:r>
          </a:p>
        </p:txBody>
      </p:sp>
      <p:grpSp>
        <p:nvGrpSpPr>
          <p:cNvPr id="29" name="Groupe 28">
            <a:extLst>
              <a:ext uri="{FF2B5EF4-FFF2-40B4-BE49-F238E27FC236}">
                <a16:creationId xmlns:a16="http://schemas.microsoft.com/office/drawing/2014/main" id="{F86D3341-3EB3-EC20-DF7E-FA4045C6C6E7}"/>
              </a:ext>
            </a:extLst>
          </p:cNvPr>
          <p:cNvGrpSpPr>
            <a:grpSpLocks noChangeAspect="1"/>
          </p:cNvGrpSpPr>
          <p:nvPr/>
        </p:nvGrpSpPr>
        <p:grpSpPr>
          <a:xfrm>
            <a:off x="7787391" y="3429000"/>
            <a:ext cx="654606" cy="531623"/>
            <a:chOff x="8282449" y="2161279"/>
            <a:chExt cx="666978" cy="541670"/>
          </a:xfrm>
          <a:solidFill>
            <a:schemeClr val="bg1">
              <a:lumMod val="95000"/>
            </a:schemeClr>
          </a:solidFill>
        </p:grpSpPr>
        <p:sp>
          <p:nvSpPr>
            <p:cNvPr id="30" name="FR-77">
              <a:extLst>
                <a:ext uri="{FF2B5EF4-FFF2-40B4-BE49-F238E27FC236}">
                  <a16:creationId xmlns:a16="http://schemas.microsoft.com/office/drawing/2014/main" id="{D4283CA6-91EA-843A-379B-356F1E2FC2A2}"/>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31" name="FR-91">
              <a:extLst>
                <a:ext uri="{FF2B5EF4-FFF2-40B4-BE49-F238E27FC236}">
                  <a16:creationId xmlns:a16="http://schemas.microsoft.com/office/drawing/2014/main" id="{10BF5440-CF79-B728-01FF-C8C1B0DE49E4}"/>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32" name="FR-78">
              <a:extLst>
                <a:ext uri="{FF2B5EF4-FFF2-40B4-BE49-F238E27FC236}">
                  <a16:creationId xmlns:a16="http://schemas.microsoft.com/office/drawing/2014/main" id="{A478798C-4F09-2A59-903F-0B7AB8086969}"/>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33" name="FR-95">
              <a:extLst>
                <a:ext uri="{FF2B5EF4-FFF2-40B4-BE49-F238E27FC236}">
                  <a16:creationId xmlns:a16="http://schemas.microsoft.com/office/drawing/2014/main" id="{FEE81EF3-C470-34C0-1177-AAF8990F6C00}"/>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34" name="FR-93">
              <a:extLst>
                <a:ext uri="{FF2B5EF4-FFF2-40B4-BE49-F238E27FC236}">
                  <a16:creationId xmlns:a16="http://schemas.microsoft.com/office/drawing/2014/main" id="{AE77DC97-A590-62FA-5DDA-FD33B6764CDC}"/>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35" name="FR-75">
              <a:extLst>
                <a:ext uri="{FF2B5EF4-FFF2-40B4-BE49-F238E27FC236}">
                  <a16:creationId xmlns:a16="http://schemas.microsoft.com/office/drawing/2014/main" id="{561CB520-E89E-375F-8DCA-3C363F750B9B}"/>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36" name="FR-92">
              <a:extLst>
                <a:ext uri="{FF2B5EF4-FFF2-40B4-BE49-F238E27FC236}">
                  <a16:creationId xmlns:a16="http://schemas.microsoft.com/office/drawing/2014/main" id="{835AE3D1-3BE6-85F5-5135-FBBB608AB0A5}"/>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37" name="FR-94">
              <a:extLst>
                <a:ext uri="{FF2B5EF4-FFF2-40B4-BE49-F238E27FC236}">
                  <a16:creationId xmlns:a16="http://schemas.microsoft.com/office/drawing/2014/main" id="{221814E9-9A43-A909-C2A6-094F8EAAB2F6}"/>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graphicFrame>
        <p:nvGraphicFramePr>
          <p:cNvPr id="40" name="Espace réservé du contenu 10">
            <a:extLst>
              <a:ext uri="{FF2B5EF4-FFF2-40B4-BE49-F238E27FC236}">
                <a16:creationId xmlns:a16="http://schemas.microsoft.com/office/drawing/2014/main" id="{2CD00A70-67D6-56B5-AD66-F40860F2A2A0}"/>
              </a:ext>
            </a:extLst>
          </p:cNvPr>
          <p:cNvGraphicFramePr>
            <a:graphicFrameLocks/>
          </p:cNvGraphicFramePr>
          <p:nvPr>
            <p:extLst>
              <p:ext uri="{D42A27DB-BD31-4B8C-83A1-F6EECF244321}">
                <p14:modId xmlns:p14="http://schemas.microsoft.com/office/powerpoint/2010/main" val="2553433796"/>
              </p:ext>
            </p:extLst>
          </p:nvPr>
        </p:nvGraphicFramePr>
        <p:xfrm>
          <a:off x="9248180" y="4026083"/>
          <a:ext cx="2724273" cy="2080800"/>
        </p:xfrm>
        <a:graphic>
          <a:graphicData uri="http://schemas.openxmlformats.org/drawingml/2006/chart">
            <c:chart xmlns:c="http://schemas.openxmlformats.org/drawingml/2006/chart" xmlns:r="http://schemas.openxmlformats.org/officeDocument/2006/relationships" r:id="rId5"/>
          </a:graphicData>
        </a:graphic>
      </p:graphicFrame>
      <p:cxnSp>
        <p:nvCxnSpPr>
          <p:cNvPr id="42" name="Connecteur droit 41">
            <a:extLst>
              <a:ext uri="{FF2B5EF4-FFF2-40B4-BE49-F238E27FC236}">
                <a16:creationId xmlns:a16="http://schemas.microsoft.com/office/drawing/2014/main" id="{5CD4DD54-BAB4-B28B-325D-861A9FAEF4E5}"/>
              </a:ext>
            </a:extLst>
          </p:cNvPr>
          <p:cNvCxnSpPr/>
          <p:nvPr/>
        </p:nvCxnSpPr>
        <p:spPr bwMode="gray">
          <a:xfrm>
            <a:off x="8951360" y="2011897"/>
            <a:ext cx="0" cy="3899645"/>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graphicFrame>
        <p:nvGraphicFramePr>
          <p:cNvPr id="44" name="Espace réservé du contenu 10">
            <a:extLst>
              <a:ext uri="{FF2B5EF4-FFF2-40B4-BE49-F238E27FC236}">
                <a16:creationId xmlns:a16="http://schemas.microsoft.com/office/drawing/2014/main" id="{251364EB-7DDD-8BE4-8C2F-4AF480555FF4}"/>
              </a:ext>
            </a:extLst>
          </p:cNvPr>
          <p:cNvGraphicFramePr>
            <a:graphicFrameLocks/>
          </p:cNvGraphicFramePr>
          <p:nvPr>
            <p:extLst>
              <p:ext uri="{D42A27DB-BD31-4B8C-83A1-F6EECF244321}">
                <p14:modId xmlns:p14="http://schemas.microsoft.com/office/powerpoint/2010/main" val="3198386982"/>
              </p:ext>
            </p:extLst>
          </p:nvPr>
        </p:nvGraphicFramePr>
        <p:xfrm>
          <a:off x="9248180" y="2050159"/>
          <a:ext cx="2724273" cy="2080800"/>
        </p:xfrm>
        <a:graphic>
          <a:graphicData uri="http://schemas.openxmlformats.org/drawingml/2006/chart">
            <c:chart xmlns:c="http://schemas.openxmlformats.org/drawingml/2006/chart" xmlns:r="http://schemas.openxmlformats.org/officeDocument/2006/relationships" r:id="rId6"/>
          </a:graphicData>
        </a:graphic>
      </p:graphicFrame>
      <p:grpSp>
        <p:nvGrpSpPr>
          <p:cNvPr id="50" name="Groupe 49">
            <a:extLst>
              <a:ext uri="{FF2B5EF4-FFF2-40B4-BE49-F238E27FC236}">
                <a16:creationId xmlns:a16="http://schemas.microsoft.com/office/drawing/2014/main" id="{E3BF910D-9066-433B-D59E-41A2B1B4CB81}"/>
              </a:ext>
            </a:extLst>
          </p:cNvPr>
          <p:cNvGrpSpPr/>
          <p:nvPr/>
        </p:nvGrpSpPr>
        <p:grpSpPr>
          <a:xfrm>
            <a:off x="11459135" y="4590480"/>
            <a:ext cx="814752" cy="169277"/>
            <a:chOff x="11233151" y="4121334"/>
            <a:chExt cx="814752" cy="169277"/>
          </a:xfrm>
        </p:grpSpPr>
        <p:sp>
          <p:nvSpPr>
            <p:cNvPr id="51" name="Triangle isocèle 50">
              <a:extLst>
                <a:ext uri="{FF2B5EF4-FFF2-40B4-BE49-F238E27FC236}">
                  <a16:creationId xmlns:a16="http://schemas.microsoft.com/office/drawing/2014/main" id="{BFBB8704-8C37-8154-E1BC-AB4759947398}"/>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
          <p:nvSpPr>
            <p:cNvPr id="52" name="ZoneTexte 51">
              <a:extLst>
                <a:ext uri="{FF2B5EF4-FFF2-40B4-BE49-F238E27FC236}">
                  <a16:creationId xmlns:a16="http://schemas.microsoft.com/office/drawing/2014/main" id="{236C1B83-A6CA-C27C-43C0-4DC46A9214AB}"/>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a:solidFill>
                    <a:srgbClr val="00B050"/>
                  </a:solidFill>
                  <a:ea typeface="Arial" charset="0"/>
                  <a:cs typeface="Arial" charset="0"/>
                </a:rPr>
                <a:t>+14 pts</a:t>
              </a:r>
            </a:p>
          </p:txBody>
        </p:sp>
      </p:grpSp>
      <p:grpSp>
        <p:nvGrpSpPr>
          <p:cNvPr id="6" name="Groupe 5">
            <a:extLst>
              <a:ext uri="{FF2B5EF4-FFF2-40B4-BE49-F238E27FC236}">
                <a16:creationId xmlns:a16="http://schemas.microsoft.com/office/drawing/2014/main" id="{DD94B129-075B-05C6-F53A-2C6D1D98BF81}"/>
              </a:ext>
            </a:extLst>
          </p:cNvPr>
          <p:cNvGrpSpPr/>
          <p:nvPr/>
        </p:nvGrpSpPr>
        <p:grpSpPr>
          <a:xfrm>
            <a:off x="11401985" y="2605767"/>
            <a:ext cx="814752" cy="169277"/>
            <a:chOff x="11233151" y="4121334"/>
            <a:chExt cx="814752" cy="169277"/>
          </a:xfrm>
        </p:grpSpPr>
        <p:sp>
          <p:nvSpPr>
            <p:cNvPr id="7" name="Triangle isocèle 6">
              <a:extLst>
                <a:ext uri="{FF2B5EF4-FFF2-40B4-BE49-F238E27FC236}">
                  <a16:creationId xmlns:a16="http://schemas.microsoft.com/office/drawing/2014/main" id="{4204E6A9-A147-67CE-35E7-EBCB21E259DF}"/>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
          <p:nvSpPr>
            <p:cNvPr id="8" name="ZoneTexte 7">
              <a:extLst>
                <a:ext uri="{FF2B5EF4-FFF2-40B4-BE49-F238E27FC236}">
                  <a16:creationId xmlns:a16="http://schemas.microsoft.com/office/drawing/2014/main" id="{10E77BDB-8D03-C1E0-A986-3BCC690E0E50}"/>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00B050"/>
                  </a:solidFill>
                  <a:ea typeface="Arial" charset="0"/>
                  <a:cs typeface="Arial" charset="0"/>
                </a:rPr>
                <a:t>+12 pts</a:t>
              </a:r>
            </a:p>
          </p:txBody>
        </p:sp>
      </p:grpSp>
      <p:sp>
        <p:nvSpPr>
          <p:cNvPr id="9" name="ZoneTexte 8">
            <a:extLst>
              <a:ext uri="{FF2B5EF4-FFF2-40B4-BE49-F238E27FC236}">
                <a16:creationId xmlns:a16="http://schemas.microsoft.com/office/drawing/2014/main" id="{F375AF8A-40D0-B94B-F2D1-EC3ECFCD781F}"/>
              </a:ext>
            </a:extLst>
          </p:cNvPr>
          <p:cNvSpPr txBox="1"/>
          <p:nvPr/>
        </p:nvSpPr>
        <p:spPr bwMode="gray">
          <a:xfrm>
            <a:off x="10080741" y="1673308"/>
            <a:ext cx="1059150" cy="307777"/>
          </a:xfrm>
          <a:prstGeom prst="rect">
            <a:avLst/>
          </a:prstGeom>
          <a:noFill/>
        </p:spPr>
        <p:txBody>
          <a:bodyPr wrap="square">
            <a:spAutoFit/>
          </a:bodyPr>
          <a:lstStyle/>
          <a:p>
            <a:r>
              <a:rPr lang="fr-FR" sz="1400"/>
              <a:t>Evolution</a:t>
            </a:r>
          </a:p>
        </p:txBody>
      </p:sp>
      <p:grpSp>
        <p:nvGrpSpPr>
          <p:cNvPr id="38" name="Groupe 22">
            <a:extLst>
              <a:ext uri="{FF2B5EF4-FFF2-40B4-BE49-F238E27FC236}">
                <a16:creationId xmlns:a16="http://schemas.microsoft.com/office/drawing/2014/main" id="{EE67ED02-1B50-4E50-A9E9-5EFFB6F3704B}"/>
              </a:ext>
            </a:extLst>
          </p:cNvPr>
          <p:cNvGrpSpPr>
            <a:grpSpLocks noChangeAspect="1"/>
          </p:cNvGrpSpPr>
          <p:nvPr/>
        </p:nvGrpSpPr>
        <p:grpSpPr>
          <a:xfrm>
            <a:off x="1963494" y="3475453"/>
            <a:ext cx="1128556" cy="916532"/>
            <a:chOff x="8282449" y="2161279"/>
            <a:chExt cx="666978" cy="541670"/>
          </a:xfrm>
          <a:solidFill>
            <a:schemeClr val="bg1">
              <a:lumMod val="95000"/>
            </a:schemeClr>
          </a:solidFill>
        </p:grpSpPr>
        <p:sp>
          <p:nvSpPr>
            <p:cNvPr id="39" name="FR-77">
              <a:extLst>
                <a:ext uri="{FF2B5EF4-FFF2-40B4-BE49-F238E27FC236}">
                  <a16:creationId xmlns:a16="http://schemas.microsoft.com/office/drawing/2014/main" id="{A65DEA5D-E0B9-A872-D54C-30A7EFFB8343}"/>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43" name="FR-91">
              <a:extLst>
                <a:ext uri="{FF2B5EF4-FFF2-40B4-BE49-F238E27FC236}">
                  <a16:creationId xmlns:a16="http://schemas.microsoft.com/office/drawing/2014/main" id="{5FC853C3-2E53-232B-3FF9-3926268D5F0C}"/>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45" name="FR-78">
              <a:extLst>
                <a:ext uri="{FF2B5EF4-FFF2-40B4-BE49-F238E27FC236}">
                  <a16:creationId xmlns:a16="http://schemas.microsoft.com/office/drawing/2014/main" id="{21FEB4C5-25F3-6694-4D72-E11F4FCBF575}"/>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46" name="FR-95">
              <a:extLst>
                <a:ext uri="{FF2B5EF4-FFF2-40B4-BE49-F238E27FC236}">
                  <a16:creationId xmlns:a16="http://schemas.microsoft.com/office/drawing/2014/main" id="{A72DA789-5680-94D2-82E4-3AC6F6DEBA7D}"/>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47" name="FR-93">
              <a:extLst>
                <a:ext uri="{FF2B5EF4-FFF2-40B4-BE49-F238E27FC236}">
                  <a16:creationId xmlns:a16="http://schemas.microsoft.com/office/drawing/2014/main" id="{8C397F30-0C19-F632-35F8-FB074E88E841}"/>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48" name="FR-75">
              <a:extLst>
                <a:ext uri="{FF2B5EF4-FFF2-40B4-BE49-F238E27FC236}">
                  <a16:creationId xmlns:a16="http://schemas.microsoft.com/office/drawing/2014/main" id="{F20B044F-16DE-AFA2-214B-3C721173FC12}"/>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49" name="FR-92">
              <a:extLst>
                <a:ext uri="{FF2B5EF4-FFF2-40B4-BE49-F238E27FC236}">
                  <a16:creationId xmlns:a16="http://schemas.microsoft.com/office/drawing/2014/main" id="{38E51EC6-B864-1959-FB5F-5C6DAD0A08CC}"/>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53" name="FR-94">
              <a:extLst>
                <a:ext uri="{FF2B5EF4-FFF2-40B4-BE49-F238E27FC236}">
                  <a16:creationId xmlns:a16="http://schemas.microsoft.com/office/drawing/2014/main" id="{1A093484-27F8-0AAA-3686-4A1A1EBD778D}"/>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54" name="ZoneTexte 25">
            <a:extLst>
              <a:ext uri="{FF2B5EF4-FFF2-40B4-BE49-F238E27FC236}">
                <a16:creationId xmlns:a16="http://schemas.microsoft.com/office/drawing/2014/main" id="{425DD85A-90B5-BB0C-1D72-FC8774092B16}"/>
              </a:ext>
            </a:extLst>
          </p:cNvPr>
          <p:cNvSpPr txBox="1"/>
          <p:nvPr/>
        </p:nvSpPr>
        <p:spPr bwMode="gray">
          <a:xfrm>
            <a:off x="1245536" y="1701883"/>
            <a:ext cx="2633127" cy="280567"/>
          </a:xfrm>
          <a:prstGeom prst="rect">
            <a:avLst/>
          </a:prstGeom>
          <a:noFill/>
        </p:spPr>
        <p:txBody>
          <a:bodyPr wrap="square" lIns="0" tIns="0" rIns="0" bIns="0" rtlCol="0">
            <a:noAutofit/>
          </a:bodyPr>
          <a:lstStyle/>
          <a:p>
            <a:pPr algn="ctr">
              <a:lnSpc>
                <a:spcPct val="120000"/>
              </a:lnSpc>
              <a:buSzPct val="80000"/>
            </a:pPr>
            <a:r>
              <a:rPr lang="fr-FR" sz="1400" i="1" dirty="0"/>
              <a:t>Habitants de Seine-Saint-Denis</a:t>
            </a:r>
          </a:p>
        </p:txBody>
      </p:sp>
    </p:spTree>
    <p:extLst>
      <p:ext uri="{BB962C8B-B14F-4D97-AF65-F5344CB8AC3E}">
        <p14:creationId xmlns:p14="http://schemas.microsoft.com/office/powerpoint/2010/main" val="42819171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B48D49-32D5-8A41-D9F5-5C3C121950D2}"/>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9BF358-0393-36B6-38EE-8BF55BB3F624}"/>
              </a:ext>
            </a:extLst>
          </p:cNvPr>
          <p:cNvSpPr>
            <a:spLocks noGrp="1"/>
          </p:cNvSpPr>
          <p:nvPr>
            <p:ph type="sldNum" sz="quarter" idx="12"/>
          </p:nvPr>
        </p:nvSpPr>
        <p:spPr/>
        <p:txBody>
          <a:bodyPr/>
          <a:lstStyle/>
          <a:p>
            <a:fld id="{8FF9B0DE-3FEB-4AA0-B465-B80EF7C1333D}" type="slidenum">
              <a:rPr lang="en-US" smtClean="0"/>
              <a:t>24</a:t>
            </a:fld>
            <a:endParaRPr lang="en-US"/>
          </a:p>
        </p:txBody>
      </p:sp>
      <p:sp>
        <p:nvSpPr>
          <p:cNvPr id="3" name="Text Placeholder 2">
            <a:extLst>
              <a:ext uri="{FF2B5EF4-FFF2-40B4-BE49-F238E27FC236}">
                <a16:creationId xmlns:a16="http://schemas.microsoft.com/office/drawing/2014/main" id="{16EA69C8-149A-6E45-78AC-285E5B3A75D3}"/>
              </a:ext>
            </a:extLst>
          </p:cNvPr>
          <p:cNvSpPr>
            <a:spLocks noGrp="1"/>
          </p:cNvSpPr>
          <p:nvPr>
            <p:ph type="body" sz="quarter" idx="14"/>
          </p:nvPr>
        </p:nvSpPr>
        <p:spPr>
          <a:xfrm>
            <a:off x="479426" y="1557338"/>
            <a:ext cx="5884798" cy="4464050"/>
          </a:xfrm>
        </p:spPr>
        <p:txBody>
          <a:bodyPr/>
          <a:lstStyle/>
          <a:p>
            <a:r>
              <a:rPr lang="fr-FR" sz="3600" spc="-150" noProof="0" dirty="0"/>
              <a:t>Etat des lieux en </a:t>
            </a:r>
            <a:r>
              <a:rPr lang="fr-FR" sz="3600" spc="-150" dirty="0"/>
              <a:t>matière de vaccination</a:t>
            </a:r>
            <a:endParaRPr lang="fr-FR" sz="3600" noProof="0" dirty="0"/>
          </a:p>
        </p:txBody>
      </p:sp>
    </p:spTree>
    <p:extLst>
      <p:ext uri="{BB962C8B-B14F-4D97-AF65-F5344CB8AC3E}">
        <p14:creationId xmlns:p14="http://schemas.microsoft.com/office/powerpoint/2010/main" val="41322307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B144B-DDB4-EA32-3614-F2FE6BF5B8BE}"/>
            </a:ext>
          </a:extLst>
        </p:cNvPr>
        <p:cNvGrpSpPr/>
        <p:nvPr/>
      </p:nvGrpSpPr>
      <p:grpSpPr>
        <a:xfrm>
          <a:off x="0" y="0"/>
          <a:ext cx="0" cy="0"/>
          <a:chOff x="0" y="0"/>
          <a:chExt cx="0" cy="0"/>
        </a:xfrm>
      </p:grpSpPr>
      <p:graphicFrame>
        <p:nvGraphicFramePr>
          <p:cNvPr id="11" name="Espace réservé du contenu 8">
            <a:extLst>
              <a:ext uri="{FF2B5EF4-FFF2-40B4-BE49-F238E27FC236}">
                <a16:creationId xmlns:a16="http://schemas.microsoft.com/office/drawing/2014/main" id="{2B04EB76-F234-9A93-4FF2-F35753C5DA89}"/>
              </a:ext>
            </a:extLst>
          </p:cNvPr>
          <p:cNvGraphicFramePr>
            <a:graphicFrameLocks/>
          </p:cNvGraphicFramePr>
          <p:nvPr>
            <p:extLst>
              <p:ext uri="{D42A27DB-BD31-4B8C-83A1-F6EECF244321}">
                <p14:modId xmlns:p14="http://schemas.microsoft.com/office/powerpoint/2010/main" val="1545451085"/>
              </p:ext>
            </p:extLst>
          </p:nvPr>
        </p:nvGraphicFramePr>
        <p:xfrm>
          <a:off x="1206704" y="1735919"/>
          <a:ext cx="5511781" cy="4160055"/>
        </p:xfrm>
        <a:graphic>
          <a:graphicData uri="http://schemas.openxmlformats.org/drawingml/2006/chart">
            <c:chart xmlns:c="http://schemas.openxmlformats.org/drawingml/2006/chart" xmlns:r="http://schemas.openxmlformats.org/officeDocument/2006/relationships" r:id="rId2"/>
          </a:graphicData>
        </a:graphic>
      </p:graphicFrame>
      <p:sp>
        <p:nvSpPr>
          <p:cNvPr id="5" name="Titre 4">
            <a:extLst>
              <a:ext uri="{FF2B5EF4-FFF2-40B4-BE49-F238E27FC236}">
                <a16:creationId xmlns:a16="http://schemas.microsoft.com/office/drawing/2014/main" id="{1EDDF167-C53D-88D5-1A3D-CC17166A6A7F}"/>
              </a:ext>
            </a:extLst>
          </p:cNvPr>
          <p:cNvSpPr>
            <a:spLocks noGrp="1"/>
          </p:cNvSpPr>
          <p:nvPr>
            <p:ph type="title"/>
          </p:nvPr>
        </p:nvSpPr>
        <p:spPr/>
        <p:txBody>
          <a:bodyPr/>
          <a:lstStyle/>
          <a:p>
            <a:pPr algn="just"/>
            <a:r>
              <a:rPr lang="fr-FR" sz="1600" b="0"/>
              <a:t>Sentiment d’information sur les différents vaccins et rappels à réaliser au cours de sa vie</a:t>
            </a:r>
          </a:p>
        </p:txBody>
      </p:sp>
      <p:sp>
        <p:nvSpPr>
          <p:cNvPr id="3" name="Espace réservé du numéro de diapositive 2">
            <a:extLst>
              <a:ext uri="{FF2B5EF4-FFF2-40B4-BE49-F238E27FC236}">
                <a16:creationId xmlns:a16="http://schemas.microsoft.com/office/drawing/2014/main" id="{15021219-4F19-AC0D-552A-85C7F676861B}"/>
              </a:ext>
            </a:extLst>
          </p:cNvPr>
          <p:cNvSpPr>
            <a:spLocks noGrp="1"/>
          </p:cNvSpPr>
          <p:nvPr>
            <p:ph type="sldNum" sz="quarter" idx="12"/>
          </p:nvPr>
        </p:nvSpPr>
        <p:spPr/>
        <p:txBody>
          <a:bodyPr/>
          <a:lstStyle/>
          <a:p>
            <a:fld id="{8FF9B0DE-3FEB-4AA0-B465-B80EF7C1333D}" type="slidenum">
              <a:rPr lang="en-US" noProof="0" smtClean="0"/>
              <a:pPr/>
              <a:t>25</a:t>
            </a:fld>
            <a:endParaRPr lang="en-US" noProof="0"/>
          </a:p>
        </p:txBody>
      </p:sp>
      <p:sp>
        <p:nvSpPr>
          <p:cNvPr id="41" name="Text Placeholder 40">
            <a:extLst>
              <a:ext uri="{FF2B5EF4-FFF2-40B4-BE49-F238E27FC236}">
                <a16:creationId xmlns:a16="http://schemas.microsoft.com/office/drawing/2014/main" id="{1046147D-1570-8A4E-92D8-0487A6730403}"/>
              </a:ext>
            </a:extLst>
          </p:cNvPr>
          <p:cNvSpPr>
            <a:spLocks noGrp="1"/>
          </p:cNvSpPr>
          <p:nvPr>
            <p:ph type="body" sz="quarter" idx="16"/>
          </p:nvPr>
        </p:nvSpPr>
        <p:spPr>
          <a:xfrm>
            <a:off x="479425" y="6301356"/>
            <a:ext cx="9325731" cy="339670"/>
          </a:xfrm>
        </p:spPr>
        <p:txBody>
          <a:bodyPr/>
          <a:lstStyle/>
          <a:p>
            <a:r>
              <a:rPr lang="fr-FR" sz="1100" dirty="0">
                <a:solidFill>
                  <a:srgbClr val="000000">
                    <a:lumMod val="50000"/>
                    <a:lumOff val="50000"/>
                  </a:srgbClr>
                </a:solidFill>
                <a:latin typeface="Century Gothic" panose="020F0302020204030204"/>
              </a:rPr>
              <a:t>Avez-vous le sentiment d’être bien ou mal informé(e) sur les différents vaccins et rappels obligatoires à réaliser au cours de sa vie  ?</a:t>
            </a:r>
          </a:p>
          <a:p>
            <a:r>
              <a:rPr lang="fr-FR" sz="1100" i="1" dirty="0">
                <a:solidFill>
                  <a:srgbClr val="000000">
                    <a:lumMod val="50000"/>
                    <a:lumOff val="50000"/>
                  </a:srgbClr>
                </a:solidFill>
                <a:latin typeface="Century Gothic" panose="020F0302020204030204"/>
              </a:rPr>
              <a:t>Base : A tous, en % </a:t>
            </a:r>
          </a:p>
        </p:txBody>
      </p:sp>
      <p:sp>
        <p:nvSpPr>
          <p:cNvPr id="2" name="ZoneTexte 1">
            <a:extLst>
              <a:ext uri="{FF2B5EF4-FFF2-40B4-BE49-F238E27FC236}">
                <a16:creationId xmlns:a16="http://schemas.microsoft.com/office/drawing/2014/main" id="{91AF2111-95EF-9ACF-0454-6B378DE79371}"/>
              </a:ext>
            </a:extLst>
          </p:cNvPr>
          <p:cNvSpPr txBox="1"/>
          <p:nvPr/>
        </p:nvSpPr>
        <p:spPr bwMode="gray">
          <a:xfrm>
            <a:off x="281580" y="4620644"/>
            <a:ext cx="2073575" cy="402776"/>
          </a:xfrm>
          <a:prstGeom prst="rect">
            <a:avLst/>
          </a:prstGeom>
          <a:noFill/>
        </p:spPr>
        <p:txBody>
          <a:bodyPr wrap="square" lIns="0" tIns="0" rIns="0" bIns="0" rtlCol="0" anchor="ctr">
            <a:noAutofit/>
          </a:bodyPr>
          <a:lstStyle/>
          <a:p>
            <a:pPr algn="r">
              <a:lnSpc>
                <a:spcPct val="120000"/>
              </a:lnSpc>
              <a:buSzPct val="80000"/>
            </a:pPr>
            <a:r>
              <a:rPr lang="fr-FR" sz="1600" dirty="0">
                <a:solidFill>
                  <a:schemeClr val="accent2"/>
                </a:solidFill>
              </a:rPr>
              <a:t>Mal informé(e) : 40</a:t>
            </a:r>
          </a:p>
        </p:txBody>
      </p:sp>
      <p:sp>
        <p:nvSpPr>
          <p:cNvPr id="4" name="Espace réservé du texte 5">
            <a:extLst>
              <a:ext uri="{FF2B5EF4-FFF2-40B4-BE49-F238E27FC236}">
                <a16:creationId xmlns:a16="http://schemas.microsoft.com/office/drawing/2014/main" id="{812910CD-0603-46AE-8199-C5C9C7EE0221}"/>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sp>
        <p:nvSpPr>
          <p:cNvPr id="7" name="ZoneTexte 6">
            <a:extLst>
              <a:ext uri="{FF2B5EF4-FFF2-40B4-BE49-F238E27FC236}">
                <a16:creationId xmlns:a16="http://schemas.microsoft.com/office/drawing/2014/main" id="{F7ABE2FB-4EB8-0302-D6E8-969D20BC392D}"/>
              </a:ext>
            </a:extLst>
          </p:cNvPr>
          <p:cNvSpPr txBox="1"/>
          <p:nvPr/>
        </p:nvSpPr>
        <p:spPr bwMode="gray">
          <a:xfrm>
            <a:off x="372992" y="2218037"/>
            <a:ext cx="1982163" cy="402776"/>
          </a:xfrm>
          <a:prstGeom prst="rect">
            <a:avLst/>
          </a:prstGeom>
          <a:noFill/>
        </p:spPr>
        <p:txBody>
          <a:bodyPr wrap="square" lIns="0" tIns="0" rIns="0" bIns="0" rtlCol="0" anchor="ctr">
            <a:noAutofit/>
          </a:bodyPr>
          <a:lstStyle/>
          <a:p>
            <a:pPr algn="r">
              <a:lnSpc>
                <a:spcPct val="120000"/>
              </a:lnSpc>
              <a:buSzPct val="80000"/>
            </a:pPr>
            <a:r>
              <a:rPr lang="fr-FR" sz="1600" dirty="0">
                <a:solidFill>
                  <a:srgbClr val="0017AC"/>
                </a:solidFill>
              </a:rPr>
              <a:t>Bien informé(e): 59</a:t>
            </a:r>
          </a:p>
        </p:txBody>
      </p:sp>
      <p:graphicFrame>
        <p:nvGraphicFramePr>
          <p:cNvPr id="40" name="Espace réservé du contenu 8">
            <a:extLst>
              <a:ext uri="{FF2B5EF4-FFF2-40B4-BE49-F238E27FC236}">
                <a16:creationId xmlns:a16="http://schemas.microsoft.com/office/drawing/2014/main" id="{193C21B0-E48D-9430-598B-202BBD837FE9}"/>
              </a:ext>
            </a:extLst>
          </p:cNvPr>
          <p:cNvGraphicFramePr>
            <a:graphicFrameLocks/>
          </p:cNvGraphicFramePr>
          <p:nvPr>
            <p:extLst>
              <p:ext uri="{D42A27DB-BD31-4B8C-83A1-F6EECF244321}">
                <p14:modId xmlns:p14="http://schemas.microsoft.com/office/powerpoint/2010/main" val="2491135259"/>
              </p:ext>
            </p:extLst>
          </p:nvPr>
        </p:nvGraphicFramePr>
        <p:xfrm>
          <a:off x="7520577" y="3846410"/>
          <a:ext cx="2552781" cy="1740365"/>
        </p:xfrm>
        <a:graphic>
          <a:graphicData uri="http://schemas.openxmlformats.org/drawingml/2006/chart">
            <c:chart xmlns:c="http://schemas.openxmlformats.org/drawingml/2006/chart" xmlns:r="http://schemas.openxmlformats.org/officeDocument/2006/relationships" r:id="rId3"/>
          </a:graphicData>
        </a:graphic>
      </p:graphicFrame>
      <p:sp>
        <p:nvSpPr>
          <p:cNvPr id="43" name="Rectangle : coins arrondis 42">
            <a:extLst>
              <a:ext uri="{FF2B5EF4-FFF2-40B4-BE49-F238E27FC236}">
                <a16:creationId xmlns:a16="http://schemas.microsoft.com/office/drawing/2014/main" id="{4D6BD7C9-C0E1-39A0-00D2-B75ED89767ED}"/>
              </a:ext>
            </a:extLst>
          </p:cNvPr>
          <p:cNvSpPr/>
          <p:nvPr/>
        </p:nvSpPr>
        <p:spPr bwMode="gray">
          <a:xfrm>
            <a:off x="7609877" y="3539130"/>
            <a:ext cx="2063270" cy="2281501"/>
          </a:xfrm>
          <a:prstGeom prst="round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44" name="ZoneTexte 43">
            <a:extLst>
              <a:ext uri="{FF2B5EF4-FFF2-40B4-BE49-F238E27FC236}">
                <a16:creationId xmlns:a16="http://schemas.microsoft.com/office/drawing/2014/main" id="{80E198C0-57BE-62E7-33C2-017420A71DB1}"/>
              </a:ext>
            </a:extLst>
          </p:cNvPr>
          <p:cNvSpPr txBox="1"/>
          <p:nvPr/>
        </p:nvSpPr>
        <p:spPr bwMode="gray">
          <a:xfrm>
            <a:off x="8139705" y="3299621"/>
            <a:ext cx="914400" cy="258759"/>
          </a:xfrm>
          <a:prstGeom prst="rect">
            <a:avLst/>
          </a:prstGeom>
          <a:noFill/>
        </p:spPr>
        <p:txBody>
          <a:bodyPr wrap="none" lIns="0" tIns="0" rIns="0" bIns="0" rtlCol="0">
            <a:noAutofit/>
          </a:bodyPr>
          <a:lstStyle/>
          <a:p>
            <a:pPr algn="ctr">
              <a:lnSpc>
                <a:spcPct val="120000"/>
              </a:lnSpc>
              <a:buSzPct val="80000"/>
            </a:pPr>
            <a:r>
              <a:rPr lang="fr-FR" sz="1400" i="1"/>
              <a:t>Franciliens</a:t>
            </a:r>
          </a:p>
        </p:txBody>
      </p:sp>
      <p:sp>
        <p:nvSpPr>
          <p:cNvPr id="45" name="ZoneTexte 44">
            <a:extLst>
              <a:ext uri="{FF2B5EF4-FFF2-40B4-BE49-F238E27FC236}">
                <a16:creationId xmlns:a16="http://schemas.microsoft.com/office/drawing/2014/main" id="{E3FECD50-EF64-10B0-95B7-6514FE398C18}"/>
              </a:ext>
            </a:extLst>
          </p:cNvPr>
          <p:cNvSpPr txBox="1"/>
          <p:nvPr/>
        </p:nvSpPr>
        <p:spPr bwMode="gray">
          <a:xfrm>
            <a:off x="7698029" y="5392763"/>
            <a:ext cx="1504867" cy="402776"/>
          </a:xfrm>
          <a:prstGeom prst="rect">
            <a:avLst/>
          </a:prstGeom>
          <a:noFill/>
        </p:spPr>
        <p:txBody>
          <a:bodyPr wrap="square" lIns="0" tIns="0" rIns="0" bIns="0" rtlCol="0" anchor="ctr">
            <a:noAutofit/>
          </a:bodyPr>
          <a:lstStyle/>
          <a:p>
            <a:pPr algn="r">
              <a:lnSpc>
                <a:spcPct val="120000"/>
              </a:lnSpc>
              <a:buSzPct val="80000"/>
            </a:pPr>
            <a:r>
              <a:rPr lang="fr-FR" sz="1200" dirty="0">
                <a:solidFill>
                  <a:schemeClr val="accent2"/>
                </a:solidFill>
              </a:rPr>
              <a:t>Mal informé(e) : 39</a:t>
            </a:r>
          </a:p>
        </p:txBody>
      </p:sp>
      <p:grpSp>
        <p:nvGrpSpPr>
          <p:cNvPr id="46" name="Groupe 45">
            <a:extLst>
              <a:ext uri="{FF2B5EF4-FFF2-40B4-BE49-F238E27FC236}">
                <a16:creationId xmlns:a16="http://schemas.microsoft.com/office/drawing/2014/main" id="{4B7D7F41-DCF0-DB77-8F83-5367BA767E3A}"/>
              </a:ext>
            </a:extLst>
          </p:cNvPr>
          <p:cNvGrpSpPr>
            <a:grpSpLocks noChangeAspect="1"/>
          </p:cNvGrpSpPr>
          <p:nvPr/>
        </p:nvGrpSpPr>
        <p:grpSpPr>
          <a:xfrm>
            <a:off x="9150550" y="3269867"/>
            <a:ext cx="654606" cy="531623"/>
            <a:chOff x="8282449" y="2161279"/>
            <a:chExt cx="666978" cy="541670"/>
          </a:xfrm>
          <a:solidFill>
            <a:schemeClr val="bg1">
              <a:lumMod val="95000"/>
            </a:schemeClr>
          </a:solidFill>
        </p:grpSpPr>
        <p:sp>
          <p:nvSpPr>
            <p:cNvPr id="47" name="FR-77">
              <a:extLst>
                <a:ext uri="{FF2B5EF4-FFF2-40B4-BE49-F238E27FC236}">
                  <a16:creationId xmlns:a16="http://schemas.microsoft.com/office/drawing/2014/main" id="{CCC0ABD1-EEEC-90ED-845E-7585E190C9AA}"/>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48" name="FR-91">
              <a:extLst>
                <a:ext uri="{FF2B5EF4-FFF2-40B4-BE49-F238E27FC236}">
                  <a16:creationId xmlns:a16="http://schemas.microsoft.com/office/drawing/2014/main" id="{B52FE675-AEB8-F2CB-69E1-0C72CD12EED1}"/>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49" name="FR-78">
              <a:extLst>
                <a:ext uri="{FF2B5EF4-FFF2-40B4-BE49-F238E27FC236}">
                  <a16:creationId xmlns:a16="http://schemas.microsoft.com/office/drawing/2014/main" id="{273F2F96-729B-0B10-9DF5-46BDEB5A1D1B}"/>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50" name="FR-95">
              <a:extLst>
                <a:ext uri="{FF2B5EF4-FFF2-40B4-BE49-F238E27FC236}">
                  <a16:creationId xmlns:a16="http://schemas.microsoft.com/office/drawing/2014/main" id="{67ABCCCF-B879-D27E-F416-692C01B71D1F}"/>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51" name="FR-93">
              <a:extLst>
                <a:ext uri="{FF2B5EF4-FFF2-40B4-BE49-F238E27FC236}">
                  <a16:creationId xmlns:a16="http://schemas.microsoft.com/office/drawing/2014/main" id="{3B7249DB-CC48-FB7F-F5EE-674E36C80A41}"/>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52" name="FR-75">
              <a:extLst>
                <a:ext uri="{FF2B5EF4-FFF2-40B4-BE49-F238E27FC236}">
                  <a16:creationId xmlns:a16="http://schemas.microsoft.com/office/drawing/2014/main" id="{9A83C8D2-AB06-8D77-A546-2751F12A9C8A}"/>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53" name="FR-92">
              <a:extLst>
                <a:ext uri="{FF2B5EF4-FFF2-40B4-BE49-F238E27FC236}">
                  <a16:creationId xmlns:a16="http://schemas.microsoft.com/office/drawing/2014/main" id="{10E7BEC5-91B1-3877-4133-4E31EB3DB2F5}"/>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54" name="FR-94">
              <a:extLst>
                <a:ext uri="{FF2B5EF4-FFF2-40B4-BE49-F238E27FC236}">
                  <a16:creationId xmlns:a16="http://schemas.microsoft.com/office/drawing/2014/main" id="{3DC3A984-EC03-6F56-9BBF-AFC23D07664A}"/>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55" name="ZoneTexte 54">
            <a:extLst>
              <a:ext uri="{FF2B5EF4-FFF2-40B4-BE49-F238E27FC236}">
                <a16:creationId xmlns:a16="http://schemas.microsoft.com/office/drawing/2014/main" id="{7F63400B-A910-3386-ABB0-ADD6FF65541B}"/>
              </a:ext>
            </a:extLst>
          </p:cNvPr>
          <p:cNvSpPr txBox="1"/>
          <p:nvPr/>
        </p:nvSpPr>
        <p:spPr bwMode="gray">
          <a:xfrm>
            <a:off x="7138207" y="3577395"/>
            <a:ext cx="1982163" cy="402776"/>
          </a:xfrm>
          <a:prstGeom prst="rect">
            <a:avLst/>
          </a:prstGeom>
          <a:noFill/>
        </p:spPr>
        <p:txBody>
          <a:bodyPr wrap="square" lIns="0" tIns="0" rIns="0" bIns="0" rtlCol="0" anchor="ctr">
            <a:noAutofit/>
          </a:bodyPr>
          <a:lstStyle/>
          <a:p>
            <a:pPr algn="r">
              <a:lnSpc>
                <a:spcPct val="120000"/>
              </a:lnSpc>
              <a:buSzPct val="80000"/>
            </a:pPr>
            <a:r>
              <a:rPr lang="fr-FR" sz="1200" dirty="0">
                <a:solidFill>
                  <a:srgbClr val="0017AC"/>
                </a:solidFill>
              </a:rPr>
              <a:t>Bien informé(e) : 60</a:t>
            </a:r>
          </a:p>
        </p:txBody>
      </p:sp>
      <p:grpSp>
        <p:nvGrpSpPr>
          <p:cNvPr id="19" name="Groupe 22">
            <a:extLst>
              <a:ext uri="{FF2B5EF4-FFF2-40B4-BE49-F238E27FC236}">
                <a16:creationId xmlns:a16="http://schemas.microsoft.com/office/drawing/2014/main" id="{A5AFA14C-69A3-D125-A35E-087C37056E96}"/>
              </a:ext>
            </a:extLst>
          </p:cNvPr>
          <p:cNvGrpSpPr>
            <a:grpSpLocks noChangeAspect="1"/>
          </p:cNvGrpSpPr>
          <p:nvPr/>
        </p:nvGrpSpPr>
        <p:grpSpPr>
          <a:xfrm>
            <a:off x="3306519" y="3332578"/>
            <a:ext cx="1128556" cy="916532"/>
            <a:chOff x="8282449" y="2161279"/>
            <a:chExt cx="666978" cy="541670"/>
          </a:xfrm>
          <a:solidFill>
            <a:schemeClr val="bg1">
              <a:lumMod val="95000"/>
            </a:schemeClr>
          </a:solidFill>
        </p:grpSpPr>
        <p:sp>
          <p:nvSpPr>
            <p:cNvPr id="20" name="FR-77">
              <a:extLst>
                <a:ext uri="{FF2B5EF4-FFF2-40B4-BE49-F238E27FC236}">
                  <a16:creationId xmlns:a16="http://schemas.microsoft.com/office/drawing/2014/main" id="{E1D90DE6-AFE7-16AC-10CC-53CDBBF804FF}"/>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21" name="FR-91">
              <a:extLst>
                <a:ext uri="{FF2B5EF4-FFF2-40B4-BE49-F238E27FC236}">
                  <a16:creationId xmlns:a16="http://schemas.microsoft.com/office/drawing/2014/main" id="{49063B33-8E95-661C-AC3E-496E4A291A90}"/>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22" name="FR-78">
              <a:extLst>
                <a:ext uri="{FF2B5EF4-FFF2-40B4-BE49-F238E27FC236}">
                  <a16:creationId xmlns:a16="http://schemas.microsoft.com/office/drawing/2014/main" id="{0E68E18D-13E3-C732-252C-13633BD3965F}"/>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23" name="FR-95">
              <a:extLst>
                <a:ext uri="{FF2B5EF4-FFF2-40B4-BE49-F238E27FC236}">
                  <a16:creationId xmlns:a16="http://schemas.microsoft.com/office/drawing/2014/main" id="{1C21DBF3-8D00-C0B6-5AC1-97247F0FF99C}"/>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24" name="FR-93">
              <a:extLst>
                <a:ext uri="{FF2B5EF4-FFF2-40B4-BE49-F238E27FC236}">
                  <a16:creationId xmlns:a16="http://schemas.microsoft.com/office/drawing/2014/main" id="{614B07DB-6BED-790D-7622-36E0AFBE6FF1}"/>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25" name="FR-75">
              <a:extLst>
                <a:ext uri="{FF2B5EF4-FFF2-40B4-BE49-F238E27FC236}">
                  <a16:creationId xmlns:a16="http://schemas.microsoft.com/office/drawing/2014/main" id="{B9747E66-0401-A976-A58C-0A3FC9A99018}"/>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26" name="FR-92">
              <a:extLst>
                <a:ext uri="{FF2B5EF4-FFF2-40B4-BE49-F238E27FC236}">
                  <a16:creationId xmlns:a16="http://schemas.microsoft.com/office/drawing/2014/main" id="{398E8A48-3879-3463-8251-56245C378FC2}"/>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27" name="FR-94">
              <a:extLst>
                <a:ext uri="{FF2B5EF4-FFF2-40B4-BE49-F238E27FC236}">
                  <a16:creationId xmlns:a16="http://schemas.microsoft.com/office/drawing/2014/main" id="{80266C55-6269-23F4-F3E1-20A0A7CD1A57}"/>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28" name="ZoneTexte 25">
            <a:extLst>
              <a:ext uri="{FF2B5EF4-FFF2-40B4-BE49-F238E27FC236}">
                <a16:creationId xmlns:a16="http://schemas.microsoft.com/office/drawing/2014/main" id="{2B726BB8-5E25-B176-136B-E10B4E1C4F06}"/>
              </a:ext>
            </a:extLst>
          </p:cNvPr>
          <p:cNvSpPr txBox="1"/>
          <p:nvPr/>
        </p:nvSpPr>
        <p:spPr bwMode="gray">
          <a:xfrm>
            <a:off x="2588561" y="1559008"/>
            <a:ext cx="2633127" cy="280567"/>
          </a:xfrm>
          <a:prstGeom prst="rect">
            <a:avLst/>
          </a:prstGeom>
          <a:noFill/>
        </p:spPr>
        <p:txBody>
          <a:bodyPr wrap="square" lIns="0" tIns="0" rIns="0" bIns="0" rtlCol="0">
            <a:noAutofit/>
          </a:bodyPr>
          <a:lstStyle/>
          <a:p>
            <a:pPr algn="ctr">
              <a:lnSpc>
                <a:spcPct val="120000"/>
              </a:lnSpc>
              <a:buSzPct val="80000"/>
            </a:pPr>
            <a:r>
              <a:rPr lang="fr-FR" sz="1400" i="1" dirty="0"/>
              <a:t>Habitants de Seine-Saint-Denis</a:t>
            </a:r>
          </a:p>
        </p:txBody>
      </p:sp>
    </p:spTree>
    <p:extLst>
      <p:ext uri="{BB962C8B-B14F-4D97-AF65-F5344CB8AC3E}">
        <p14:creationId xmlns:p14="http://schemas.microsoft.com/office/powerpoint/2010/main" val="33448098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E0846-CDA9-D763-D140-82BB7BC1E536}"/>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4BB3574B-C5DC-8F71-0852-DB3134670B09}"/>
              </a:ext>
            </a:extLst>
          </p:cNvPr>
          <p:cNvSpPr>
            <a:spLocks noGrp="1"/>
          </p:cNvSpPr>
          <p:nvPr>
            <p:ph type="title"/>
          </p:nvPr>
        </p:nvSpPr>
        <p:spPr/>
        <p:txBody>
          <a:bodyPr/>
          <a:lstStyle/>
          <a:p>
            <a:r>
              <a:rPr lang="fr-FR"/>
              <a:t>Perception de sa propre situation quant aux différents vaccins et rappels à réaliser</a:t>
            </a:r>
          </a:p>
        </p:txBody>
      </p:sp>
      <p:sp>
        <p:nvSpPr>
          <p:cNvPr id="3" name="Espace réservé du numéro de diapositive 2">
            <a:extLst>
              <a:ext uri="{FF2B5EF4-FFF2-40B4-BE49-F238E27FC236}">
                <a16:creationId xmlns:a16="http://schemas.microsoft.com/office/drawing/2014/main" id="{B24720B3-E026-C5D3-E401-282DAA07270E}"/>
              </a:ext>
            </a:extLst>
          </p:cNvPr>
          <p:cNvSpPr>
            <a:spLocks noGrp="1"/>
          </p:cNvSpPr>
          <p:nvPr>
            <p:ph type="sldNum" sz="quarter" idx="12"/>
          </p:nvPr>
        </p:nvSpPr>
        <p:spPr/>
        <p:txBody>
          <a:bodyPr/>
          <a:lstStyle/>
          <a:p>
            <a:fld id="{8FF9B0DE-3FEB-4AA0-B465-B80EF7C1333D}" type="slidenum">
              <a:rPr lang="en-US" noProof="0" smtClean="0"/>
              <a:pPr/>
              <a:t>26</a:t>
            </a:fld>
            <a:endParaRPr lang="en-US" noProof="0"/>
          </a:p>
        </p:txBody>
      </p:sp>
      <p:sp>
        <p:nvSpPr>
          <p:cNvPr id="41" name="Text Placeholder 40">
            <a:extLst>
              <a:ext uri="{FF2B5EF4-FFF2-40B4-BE49-F238E27FC236}">
                <a16:creationId xmlns:a16="http://schemas.microsoft.com/office/drawing/2014/main" id="{825A5567-E17C-EE8F-8BCD-FB3735174EE3}"/>
              </a:ext>
            </a:extLst>
          </p:cNvPr>
          <p:cNvSpPr>
            <a:spLocks noGrp="1"/>
          </p:cNvSpPr>
          <p:nvPr>
            <p:ph type="body" sz="quarter" idx="16"/>
          </p:nvPr>
        </p:nvSpPr>
        <p:spPr>
          <a:xfrm>
            <a:off x="479424" y="6282248"/>
            <a:ext cx="11233150" cy="328271"/>
          </a:xfrm>
        </p:spPr>
        <p:txBody>
          <a:bodyPr/>
          <a:lstStyle/>
          <a:p>
            <a:r>
              <a:rPr lang="fr-FR" sz="1100" dirty="0">
                <a:solidFill>
                  <a:srgbClr val="000000">
                    <a:lumMod val="50000"/>
                    <a:lumOff val="50000"/>
                  </a:srgbClr>
                </a:solidFill>
                <a:latin typeface="Century Gothic" panose="020F0302020204030204"/>
              </a:rPr>
              <a:t>Vous-même, diriez-vous que vous êtes à jour de l’ensemble de vos vaccins et rappels obligatoires ? </a:t>
            </a:r>
            <a:br>
              <a:rPr lang="fr-FR" sz="1100" dirty="0">
                <a:solidFill>
                  <a:srgbClr val="000000">
                    <a:lumMod val="50000"/>
                    <a:lumOff val="50000"/>
                  </a:srgbClr>
                </a:solidFill>
                <a:latin typeface="Century Gothic" panose="020F0302020204030204"/>
              </a:rPr>
            </a:br>
            <a:r>
              <a:rPr lang="fr-FR" sz="1100" i="1" dirty="0">
                <a:solidFill>
                  <a:srgbClr val="000000">
                    <a:lumMod val="50000"/>
                    <a:lumOff val="50000"/>
                  </a:srgbClr>
                </a:solidFill>
                <a:latin typeface="Century Gothic" panose="020F0302020204030204"/>
              </a:rPr>
              <a:t>Base : A tous, en % </a:t>
            </a:r>
          </a:p>
        </p:txBody>
      </p:sp>
      <p:sp>
        <p:nvSpPr>
          <p:cNvPr id="4" name="Espace réservé du texte 5">
            <a:extLst>
              <a:ext uri="{FF2B5EF4-FFF2-40B4-BE49-F238E27FC236}">
                <a16:creationId xmlns:a16="http://schemas.microsoft.com/office/drawing/2014/main" id="{9597F4C6-003A-98A7-80C0-7F38EDF21C0E}"/>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graphicFrame>
        <p:nvGraphicFramePr>
          <p:cNvPr id="2" name="Espace réservé du contenu 7">
            <a:extLst>
              <a:ext uri="{FF2B5EF4-FFF2-40B4-BE49-F238E27FC236}">
                <a16:creationId xmlns:a16="http://schemas.microsoft.com/office/drawing/2014/main" id="{3F59E056-C72B-D123-67E5-0CCE24DA6182}"/>
              </a:ext>
            </a:extLst>
          </p:cNvPr>
          <p:cNvGraphicFramePr>
            <a:graphicFrameLocks/>
          </p:cNvGraphicFramePr>
          <p:nvPr>
            <p:extLst>
              <p:ext uri="{D42A27DB-BD31-4B8C-83A1-F6EECF244321}">
                <p14:modId xmlns:p14="http://schemas.microsoft.com/office/powerpoint/2010/main" val="3136346976"/>
              </p:ext>
            </p:extLst>
          </p:nvPr>
        </p:nvGraphicFramePr>
        <p:xfrm>
          <a:off x="424852" y="2370091"/>
          <a:ext cx="5518649" cy="360568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Espace réservé du contenu 7">
            <a:extLst>
              <a:ext uri="{FF2B5EF4-FFF2-40B4-BE49-F238E27FC236}">
                <a16:creationId xmlns:a16="http://schemas.microsoft.com/office/drawing/2014/main" id="{5F91A090-CEA5-3300-9D7F-5AC2C6CD746B}"/>
              </a:ext>
            </a:extLst>
          </p:cNvPr>
          <p:cNvGraphicFramePr>
            <a:graphicFrameLocks/>
          </p:cNvGraphicFramePr>
          <p:nvPr>
            <p:extLst>
              <p:ext uri="{D42A27DB-BD31-4B8C-83A1-F6EECF244321}">
                <p14:modId xmlns:p14="http://schemas.microsoft.com/office/powerpoint/2010/main" val="3621231166"/>
              </p:ext>
            </p:extLst>
          </p:nvPr>
        </p:nvGraphicFramePr>
        <p:xfrm>
          <a:off x="6334354" y="2370091"/>
          <a:ext cx="5518649" cy="3605682"/>
        </p:xfrm>
        <a:graphic>
          <a:graphicData uri="http://schemas.openxmlformats.org/drawingml/2006/chart">
            <c:chart xmlns:c="http://schemas.openxmlformats.org/drawingml/2006/chart" xmlns:r="http://schemas.openxmlformats.org/officeDocument/2006/relationships" r:id="rId3"/>
          </a:graphicData>
        </a:graphic>
      </p:graphicFrame>
      <p:sp>
        <p:nvSpPr>
          <p:cNvPr id="9" name="ZoneTexte 8">
            <a:extLst>
              <a:ext uri="{FF2B5EF4-FFF2-40B4-BE49-F238E27FC236}">
                <a16:creationId xmlns:a16="http://schemas.microsoft.com/office/drawing/2014/main" id="{AB4DD7E3-22BA-8E47-E638-CC277A093EB5}"/>
              </a:ext>
            </a:extLst>
          </p:cNvPr>
          <p:cNvSpPr txBox="1"/>
          <p:nvPr/>
        </p:nvSpPr>
        <p:spPr bwMode="gray">
          <a:xfrm>
            <a:off x="8147936" y="1967208"/>
            <a:ext cx="1330474" cy="402776"/>
          </a:xfrm>
          <a:prstGeom prst="rect">
            <a:avLst/>
          </a:prstGeom>
          <a:noFill/>
        </p:spPr>
        <p:txBody>
          <a:bodyPr wrap="square" lIns="0" tIns="0" rIns="0" bIns="0" rtlCol="0" anchor="ctr">
            <a:noAutofit/>
          </a:bodyPr>
          <a:lstStyle/>
          <a:p>
            <a:pPr algn="ctr">
              <a:lnSpc>
                <a:spcPct val="120000"/>
              </a:lnSpc>
              <a:buSzPct val="80000"/>
            </a:pPr>
            <a:r>
              <a:rPr lang="fr-FR" sz="1200" i="1"/>
              <a:t>Franciliens</a:t>
            </a:r>
          </a:p>
        </p:txBody>
      </p:sp>
      <p:grpSp>
        <p:nvGrpSpPr>
          <p:cNvPr id="11" name="Groupe 10">
            <a:extLst>
              <a:ext uri="{FF2B5EF4-FFF2-40B4-BE49-F238E27FC236}">
                <a16:creationId xmlns:a16="http://schemas.microsoft.com/office/drawing/2014/main" id="{8CD3FA2D-AA3B-B98F-3FBC-DFA45DA0A94D}"/>
              </a:ext>
            </a:extLst>
          </p:cNvPr>
          <p:cNvGrpSpPr>
            <a:grpSpLocks noChangeAspect="1"/>
          </p:cNvGrpSpPr>
          <p:nvPr/>
        </p:nvGrpSpPr>
        <p:grpSpPr>
          <a:xfrm>
            <a:off x="9204443" y="1831943"/>
            <a:ext cx="705231" cy="572738"/>
            <a:chOff x="8282449" y="2161279"/>
            <a:chExt cx="666978" cy="541670"/>
          </a:xfrm>
          <a:solidFill>
            <a:schemeClr val="bg1">
              <a:lumMod val="95000"/>
            </a:schemeClr>
          </a:solidFill>
        </p:grpSpPr>
        <p:sp>
          <p:nvSpPr>
            <p:cNvPr id="12" name="FR-77">
              <a:extLst>
                <a:ext uri="{FF2B5EF4-FFF2-40B4-BE49-F238E27FC236}">
                  <a16:creationId xmlns:a16="http://schemas.microsoft.com/office/drawing/2014/main" id="{2F2BDFC9-7C30-D84A-DEA6-5EABDEB630BF}"/>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13" name="FR-91">
              <a:extLst>
                <a:ext uri="{FF2B5EF4-FFF2-40B4-BE49-F238E27FC236}">
                  <a16:creationId xmlns:a16="http://schemas.microsoft.com/office/drawing/2014/main" id="{EF4F2B6F-4654-0464-6051-0FE8595F9AA5}"/>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14" name="FR-78">
              <a:extLst>
                <a:ext uri="{FF2B5EF4-FFF2-40B4-BE49-F238E27FC236}">
                  <a16:creationId xmlns:a16="http://schemas.microsoft.com/office/drawing/2014/main" id="{089467E0-9B50-6960-6834-CD46431FB03F}"/>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15" name="FR-95">
              <a:extLst>
                <a:ext uri="{FF2B5EF4-FFF2-40B4-BE49-F238E27FC236}">
                  <a16:creationId xmlns:a16="http://schemas.microsoft.com/office/drawing/2014/main" id="{8FEA1306-DD0F-C6FC-1357-DE008EF2B2FD}"/>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16" name="FR-93">
              <a:extLst>
                <a:ext uri="{FF2B5EF4-FFF2-40B4-BE49-F238E27FC236}">
                  <a16:creationId xmlns:a16="http://schemas.microsoft.com/office/drawing/2014/main" id="{703A3F78-A211-B237-E859-E7C5E5E4280F}"/>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17" name="FR-75">
              <a:extLst>
                <a:ext uri="{FF2B5EF4-FFF2-40B4-BE49-F238E27FC236}">
                  <a16:creationId xmlns:a16="http://schemas.microsoft.com/office/drawing/2014/main" id="{5AE74C12-907A-972E-850E-91790AB068EA}"/>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18" name="FR-92">
              <a:extLst>
                <a:ext uri="{FF2B5EF4-FFF2-40B4-BE49-F238E27FC236}">
                  <a16:creationId xmlns:a16="http://schemas.microsoft.com/office/drawing/2014/main" id="{E3DBCB4C-EC10-4A09-DB36-870E2E7C9A22}"/>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19" name="FR-94">
              <a:extLst>
                <a:ext uri="{FF2B5EF4-FFF2-40B4-BE49-F238E27FC236}">
                  <a16:creationId xmlns:a16="http://schemas.microsoft.com/office/drawing/2014/main" id="{2E74CD70-AC47-5811-471B-68219333B414}"/>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8" name="ZoneTexte 10">
            <a:extLst>
              <a:ext uri="{FF2B5EF4-FFF2-40B4-BE49-F238E27FC236}">
                <a16:creationId xmlns:a16="http://schemas.microsoft.com/office/drawing/2014/main" id="{9B5874C0-7A2B-2F7D-57A6-0E64D83DEE34}"/>
              </a:ext>
            </a:extLst>
          </p:cNvPr>
          <p:cNvSpPr txBox="1"/>
          <p:nvPr/>
        </p:nvSpPr>
        <p:spPr bwMode="gray">
          <a:xfrm>
            <a:off x="1409053" y="1962212"/>
            <a:ext cx="2401910" cy="402776"/>
          </a:xfrm>
          <a:prstGeom prst="rect">
            <a:avLst/>
          </a:prstGeom>
          <a:noFill/>
        </p:spPr>
        <p:txBody>
          <a:bodyPr wrap="square" lIns="0" tIns="0" rIns="0" bIns="0" rtlCol="0" anchor="ctr">
            <a:noAutofit/>
          </a:bodyPr>
          <a:lstStyle/>
          <a:p>
            <a:pPr algn="ctr">
              <a:lnSpc>
                <a:spcPct val="120000"/>
              </a:lnSpc>
              <a:buSzPct val="80000"/>
            </a:pPr>
            <a:r>
              <a:rPr lang="fr-FR" sz="1200" i="1" dirty="0"/>
              <a:t>Habitants de Seine-Saint-Denis</a:t>
            </a:r>
          </a:p>
        </p:txBody>
      </p:sp>
      <p:grpSp>
        <p:nvGrpSpPr>
          <p:cNvPr id="20" name="Groupe 12">
            <a:extLst>
              <a:ext uri="{FF2B5EF4-FFF2-40B4-BE49-F238E27FC236}">
                <a16:creationId xmlns:a16="http://schemas.microsoft.com/office/drawing/2014/main" id="{A995B166-F81A-F915-31B9-56F73E79819F}"/>
              </a:ext>
            </a:extLst>
          </p:cNvPr>
          <p:cNvGrpSpPr>
            <a:grpSpLocks noChangeAspect="1"/>
          </p:cNvGrpSpPr>
          <p:nvPr/>
        </p:nvGrpSpPr>
        <p:grpSpPr>
          <a:xfrm>
            <a:off x="3863419" y="1836091"/>
            <a:ext cx="705599" cy="573038"/>
            <a:chOff x="8282449" y="2161279"/>
            <a:chExt cx="666978" cy="541670"/>
          </a:xfrm>
          <a:solidFill>
            <a:schemeClr val="bg1">
              <a:lumMod val="95000"/>
            </a:schemeClr>
          </a:solidFill>
        </p:grpSpPr>
        <p:sp>
          <p:nvSpPr>
            <p:cNvPr id="30" name="FR-77">
              <a:extLst>
                <a:ext uri="{FF2B5EF4-FFF2-40B4-BE49-F238E27FC236}">
                  <a16:creationId xmlns:a16="http://schemas.microsoft.com/office/drawing/2014/main" id="{CBB2B48A-DFFF-8C60-0243-BD31AB60DE3C}"/>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31" name="FR-91">
              <a:extLst>
                <a:ext uri="{FF2B5EF4-FFF2-40B4-BE49-F238E27FC236}">
                  <a16:creationId xmlns:a16="http://schemas.microsoft.com/office/drawing/2014/main" id="{E9A64BC3-71EA-422E-F272-ABA4F874E2B3}"/>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32" name="FR-78">
              <a:extLst>
                <a:ext uri="{FF2B5EF4-FFF2-40B4-BE49-F238E27FC236}">
                  <a16:creationId xmlns:a16="http://schemas.microsoft.com/office/drawing/2014/main" id="{16DB462F-8607-6E06-7F08-8FCCA72FAFA2}"/>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33" name="FR-95">
              <a:extLst>
                <a:ext uri="{FF2B5EF4-FFF2-40B4-BE49-F238E27FC236}">
                  <a16:creationId xmlns:a16="http://schemas.microsoft.com/office/drawing/2014/main" id="{7F33753A-EF45-2F8F-5ECB-E5EF1BDE526C}"/>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34" name="FR-93">
              <a:extLst>
                <a:ext uri="{FF2B5EF4-FFF2-40B4-BE49-F238E27FC236}">
                  <a16:creationId xmlns:a16="http://schemas.microsoft.com/office/drawing/2014/main" id="{554C6F79-9CDE-0101-1A3A-419B5D29DFAE}"/>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35" name="FR-75">
              <a:extLst>
                <a:ext uri="{FF2B5EF4-FFF2-40B4-BE49-F238E27FC236}">
                  <a16:creationId xmlns:a16="http://schemas.microsoft.com/office/drawing/2014/main" id="{5105DADB-EFBC-E4DD-0703-4BF2D8C62CE0}"/>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36" name="FR-92">
              <a:extLst>
                <a:ext uri="{FF2B5EF4-FFF2-40B4-BE49-F238E27FC236}">
                  <a16:creationId xmlns:a16="http://schemas.microsoft.com/office/drawing/2014/main" id="{B8CBB986-5989-2C28-DDFA-972B7689CBCE}"/>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37" name="FR-94">
              <a:extLst>
                <a:ext uri="{FF2B5EF4-FFF2-40B4-BE49-F238E27FC236}">
                  <a16:creationId xmlns:a16="http://schemas.microsoft.com/office/drawing/2014/main" id="{9A9EBA9E-1245-D40F-DC9A-8C034DDCD8E5}"/>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Tree>
    <p:extLst>
      <p:ext uri="{BB962C8B-B14F-4D97-AF65-F5344CB8AC3E}">
        <p14:creationId xmlns:p14="http://schemas.microsoft.com/office/powerpoint/2010/main" val="16846515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445CA5-A10B-F9BC-C4CF-59BDCB65ACF6}"/>
            </a:ext>
          </a:extLst>
        </p:cNvPr>
        <p:cNvGrpSpPr/>
        <p:nvPr/>
      </p:nvGrpSpPr>
      <p:grpSpPr>
        <a:xfrm>
          <a:off x="0" y="0"/>
          <a:ext cx="0" cy="0"/>
          <a:chOff x="0" y="0"/>
          <a:chExt cx="0" cy="0"/>
        </a:xfrm>
      </p:grpSpPr>
      <p:graphicFrame>
        <p:nvGraphicFramePr>
          <p:cNvPr id="11" name="Espace réservé du contenu 8">
            <a:extLst>
              <a:ext uri="{FF2B5EF4-FFF2-40B4-BE49-F238E27FC236}">
                <a16:creationId xmlns:a16="http://schemas.microsoft.com/office/drawing/2014/main" id="{54AFD8B5-F278-0527-BA49-A0033591FAA6}"/>
              </a:ext>
            </a:extLst>
          </p:cNvPr>
          <p:cNvGraphicFramePr>
            <a:graphicFrameLocks/>
          </p:cNvGraphicFramePr>
          <p:nvPr>
            <p:extLst>
              <p:ext uri="{D42A27DB-BD31-4B8C-83A1-F6EECF244321}">
                <p14:modId xmlns:p14="http://schemas.microsoft.com/office/powerpoint/2010/main" val="1217457386"/>
              </p:ext>
            </p:extLst>
          </p:nvPr>
        </p:nvGraphicFramePr>
        <p:xfrm>
          <a:off x="-409227" y="2731814"/>
          <a:ext cx="5472113" cy="4103688"/>
        </p:xfrm>
        <a:graphic>
          <a:graphicData uri="http://schemas.openxmlformats.org/drawingml/2006/chart">
            <c:chart xmlns:c="http://schemas.openxmlformats.org/drawingml/2006/chart" xmlns:r="http://schemas.openxmlformats.org/officeDocument/2006/relationships" r:id="rId2"/>
          </a:graphicData>
        </a:graphic>
      </p:graphicFrame>
      <p:sp>
        <p:nvSpPr>
          <p:cNvPr id="5" name="Titre 4">
            <a:extLst>
              <a:ext uri="{FF2B5EF4-FFF2-40B4-BE49-F238E27FC236}">
                <a16:creationId xmlns:a16="http://schemas.microsoft.com/office/drawing/2014/main" id="{E46C6C2B-1EAB-BF93-30CD-7379F978CE9B}"/>
              </a:ext>
            </a:extLst>
          </p:cNvPr>
          <p:cNvSpPr>
            <a:spLocks noGrp="1"/>
          </p:cNvSpPr>
          <p:nvPr>
            <p:ph type="title"/>
          </p:nvPr>
        </p:nvSpPr>
        <p:spPr/>
        <p:txBody>
          <a:bodyPr/>
          <a:lstStyle/>
          <a:p>
            <a:r>
              <a:rPr lang="fr-FR"/>
              <a:t>Niveau de connaissance déclaré du vaccin contre les infections à Papillomavirus humains (HPV)</a:t>
            </a:r>
          </a:p>
        </p:txBody>
      </p:sp>
      <p:sp>
        <p:nvSpPr>
          <p:cNvPr id="3" name="Espace réservé du numéro de diapositive 2">
            <a:extLst>
              <a:ext uri="{FF2B5EF4-FFF2-40B4-BE49-F238E27FC236}">
                <a16:creationId xmlns:a16="http://schemas.microsoft.com/office/drawing/2014/main" id="{63395C28-FC9D-E2BD-BA10-830C32A13CD4}"/>
              </a:ext>
            </a:extLst>
          </p:cNvPr>
          <p:cNvSpPr>
            <a:spLocks noGrp="1"/>
          </p:cNvSpPr>
          <p:nvPr>
            <p:ph type="sldNum" sz="quarter" idx="12"/>
          </p:nvPr>
        </p:nvSpPr>
        <p:spPr/>
        <p:txBody>
          <a:bodyPr/>
          <a:lstStyle/>
          <a:p>
            <a:fld id="{8FF9B0DE-3FEB-4AA0-B465-B80EF7C1333D}" type="slidenum">
              <a:rPr lang="en-US" noProof="0" smtClean="0"/>
              <a:pPr/>
              <a:t>27</a:t>
            </a:fld>
            <a:endParaRPr lang="en-US" noProof="0"/>
          </a:p>
        </p:txBody>
      </p:sp>
      <p:sp>
        <p:nvSpPr>
          <p:cNvPr id="41" name="Text Placeholder 40">
            <a:extLst>
              <a:ext uri="{FF2B5EF4-FFF2-40B4-BE49-F238E27FC236}">
                <a16:creationId xmlns:a16="http://schemas.microsoft.com/office/drawing/2014/main" id="{F25BC34B-34AB-F4E9-AD40-1BBFDEF2D985}"/>
              </a:ext>
            </a:extLst>
          </p:cNvPr>
          <p:cNvSpPr>
            <a:spLocks noGrp="1"/>
          </p:cNvSpPr>
          <p:nvPr>
            <p:ph type="body" sz="quarter" idx="16"/>
          </p:nvPr>
        </p:nvSpPr>
        <p:spPr>
          <a:xfrm>
            <a:off x="479424" y="6326492"/>
            <a:ext cx="11233149" cy="288925"/>
          </a:xfrm>
        </p:spPr>
        <p:txBody>
          <a:bodyPr/>
          <a:lstStyle/>
          <a:p>
            <a:r>
              <a:rPr lang="fr-FR" sz="1100" dirty="0">
                <a:solidFill>
                  <a:srgbClr val="000000">
                    <a:lumMod val="50000"/>
                    <a:lumOff val="50000"/>
                  </a:srgbClr>
                </a:solidFill>
                <a:latin typeface="Century Gothic" panose="020F0302020204030204"/>
              </a:rPr>
              <a:t>Avez-vous déjà entendu parler du vaccin contre les infections à Papillomavirus humains (HPV)  ?</a:t>
            </a:r>
            <a:br>
              <a:rPr lang="fr-FR" sz="1100" dirty="0">
                <a:solidFill>
                  <a:srgbClr val="000000">
                    <a:lumMod val="50000"/>
                    <a:lumOff val="50000"/>
                  </a:srgbClr>
                </a:solidFill>
                <a:latin typeface="Century Gothic" panose="020F0302020204030204"/>
              </a:rPr>
            </a:br>
            <a:r>
              <a:rPr lang="fr-FR" sz="1100" i="1" dirty="0">
                <a:solidFill>
                  <a:srgbClr val="000000">
                    <a:lumMod val="50000"/>
                    <a:lumOff val="50000"/>
                  </a:srgbClr>
                </a:solidFill>
                <a:latin typeface="Century Gothic" panose="020F0302020204030204"/>
              </a:rPr>
              <a:t>Base : A tous, en % </a:t>
            </a:r>
          </a:p>
        </p:txBody>
      </p:sp>
      <p:sp>
        <p:nvSpPr>
          <p:cNvPr id="4" name="Espace réservé du texte 5">
            <a:extLst>
              <a:ext uri="{FF2B5EF4-FFF2-40B4-BE49-F238E27FC236}">
                <a16:creationId xmlns:a16="http://schemas.microsoft.com/office/drawing/2014/main" id="{2607251A-9AA2-1E31-ABAD-03C7D3EEC7EF}"/>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graphicFrame>
        <p:nvGraphicFramePr>
          <p:cNvPr id="2" name="Espace réservé du contenu 8">
            <a:extLst>
              <a:ext uri="{FF2B5EF4-FFF2-40B4-BE49-F238E27FC236}">
                <a16:creationId xmlns:a16="http://schemas.microsoft.com/office/drawing/2014/main" id="{91D238B8-22E1-E0D5-0C74-DDA2DAA39CDB}"/>
              </a:ext>
            </a:extLst>
          </p:cNvPr>
          <p:cNvGraphicFramePr>
            <a:graphicFrameLocks/>
          </p:cNvGraphicFramePr>
          <p:nvPr>
            <p:extLst>
              <p:ext uri="{D42A27DB-BD31-4B8C-83A1-F6EECF244321}">
                <p14:modId xmlns:p14="http://schemas.microsoft.com/office/powerpoint/2010/main" val="435361794"/>
              </p:ext>
            </p:extLst>
          </p:nvPr>
        </p:nvGraphicFramePr>
        <p:xfrm>
          <a:off x="3766468" y="2880015"/>
          <a:ext cx="7885339" cy="3882104"/>
        </p:xfrm>
        <a:graphic>
          <a:graphicData uri="http://schemas.openxmlformats.org/drawingml/2006/chart">
            <c:chart xmlns:c="http://schemas.openxmlformats.org/drawingml/2006/chart" xmlns:r="http://schemas.openxmlformats.org/officeDocument/2006/relationships" r:id="rId3"/>
          </a:graphicData>
        </a:graphic>
      </p:graphicFrame>
      <p:sp>
        <p:nvSpPr>
          <p:cNvPr id="20" name="ZoneTexte 19">
            <a:extLst>
              <a:ext uri="{FF2B5EF4-FFF2-40B4-BE49-F238E27FC236}">
                <a16:creationId xmlns:a16="http://schemas.microsoft.com/office/drawing/2014/main" id="{2088AD2C-F416-72A5-9279-BD237D45D81F}"/>
              </a:ext>
            </a:extLst>
          </p:cNvPr>
          <p:cNvSpPr txBox="1"/>
          <p:nvPr/>
        </p:nvSpPr>
        <p:spPr bwMode="gray">
          <a:xfrm>
            <a:off x="723068" y="1835373"/>
            <a:ext cx="3450839" cy="1081412"/>
          </a:xfrm>
          <a:prstGeom prst="rect">
            <a:avLst/>
          </a:prstGeom>
          <a:noFill/>
        </p:spPr>
        <p:txBody>
          <a:bodyPr wrap="square" lIns="0" tIns="0" rIns="0" bIns="0" rtlCol="0" anchor="ctr">
            <a:noAutofit/>
          </a:bodyPr>
          <a:lstStyle/>
          <a:p>
            <a:pPr>
              <a:lnSpc>
                <a:spcPct val="120000"/>
              </a:lnSpc>
              <a:buSzPct val="80000"/>
            </a:pPr>
            <a:r>
              <a:rPr lang="fr-FR" sz="1600" b="1" dirty="0">
                <a:solidFill>
                  <a:srgbClr val="0017AC"/>
                </a:solidFill>
              </a:rPr>
              <a:t>85% ont entendu parler du vaccin contre les infections aux HPV…</a:t>
            </a:r>
          </a:p>
          <a:p>
            <a:pPr>
              <a:lnSpc>
                <a:spcPct val="120000"/>
              </a:lnSpc>
              <a:buSzPct val="80000"/>
            </a:pPr>
            <a:r>
              <a:rPr lang="fr-FR" sz="1200" i="1" dirty="0">
                <a:solidFill>
                  <a:srgbClr val="0017AC"/>
                </a:solidFill>
              </a:rPr>
              <a:t>55% savent précisément ce dont il s’agit</a:t>
            </a:r>
          </a:p>
        </p:txBody>
      </p:sp>
      <p:sp>
        <p:nvSpPr>
          <p:cNvPr id="21" name="ZoneTexte 20">
            <a:extLst>
              <a:ext uri="{FF2B5EF4-FFF2-40B4-BE49-F238E27FC236}">
                <a16:creationId xmlns:a16="http://schemas.microsoft.com/office/drawing/2014/main" id="{BD964BF9-9E1C-F130-AE59-0E2D3BF65865}"/>
              </a:ext>
            </a:extLst>
          </p:cNvPr>
          <p:cNvSpPr txBox="1"/>
          <p:nvPr/>
        </p:nvSpPr>
        <p:spPr bwMode="gray">
          <a:xfrm>
            <a:off x="7217307" y="1835373"/>
            <a:ext cx="3450839" cy="1081412"/>
          </a:xfrm>
          <a:prstGeom prst="rect">
            <a:avLst/>
          </a:prstGeom>
          <a:noFill/>
        </p:spPr>
        <p:txBody>
          <a:bodyPr wrap="square" lIns="0" tIns="0" rIns="0" bIns="0" rtlCol="0" anchor="ctr">
            <a:noAutofit/>
          </a:bodyPr>
          <a:lstStyle/>
          <a:p>
            <a:pPr>
              <a:lnSpc>
                <a:spcPct val="120000"/>
              </a:lnSpc>
              <a:buSzPct val="80000"/>
            </a:pPr>
            <a:r>
              <a:rPr lang="fr-FR" sz="1600" b="1">
                <a:solidFill>
                  <a:srgbClr val="0017AC"/>
                </a:solidFill>
              </a:rPr>
              <a:t>87% ont entendu parler du vaccin contre les infections aux HPV…</a:t>
            </a:r>
          </a:p>
          <a:p>
            <a:pPr>
              <a:lnSpc>
                <a:spcPct val="120000"/>
              </a:lnSpc>
              <a:buSzPct val="80000"/>
            </a:pPr>
            <a:r>
              <a:rPr lang="fr-FR" sz="1200" i="1">
                <a:solidFill>
                  <a:srgbClr val="0017AC"/>
                </a:solidFill>
              </a:rPr>
              <a:t>56% savent précisément ce dont il s’agit</a:t>
            </a:r>
          </a:p>
        </p:txBody>
      </p:sp>
      <p:grpSp>
        <p:nvGrpSpPr>
          <p:cNvPr id="7" name="Groupe 6">
            <a:extLst>
              <a:ext uri="{FF2B5EF4-FFF2-40B4-BE49-F238E27FC236}">
                <a16:creationId xmlns:a16="http://schemas.microsoft.com/office/drawing/2014/main" id="{575A0E5B-444A-D2D0-B543-EA3F3B638F9B}"/>
              </a:ext>
            </a:extLst>
          </p:cNvPr>
          <p:cNvGrpSpPr>
            <a:grpSpLocks noChangeAspect="1"/>
          </p:cNvGrpSpPr>
          <p:nvPr/>
        </p:nvGrpSpPr>
        <p:grpSpPr>
          <a:xfrm>
            <a:off x="8282005" y="4115851"/>
            <a:ext cx="1054250" cy="856184"/>
            <a:chOff x="8282449" y="2161279"/>
            <a:chExt cx="666978" cy="541670"/>
          </a:xfrm>
          <a:solidFill>
            <a:schemeClr val="bg1">
              <a:lumMod val="95000"/>
            </a:schemeClr>
          </a:solidFill>
        </p:grpSpPr>
        <p:sp>
          <p:nvSpPr>
            <p:cNvPr id="8" name="FR-77">
              <a:extLst>
                <a:ext uri="{FF2B5EF4-FFF2-40B4-BE49-F238E27FC236}">
                  <a16:creationId xmlns:a16="http://schemas.microsoft.com/office/drawing/2014/main" id="{1376E163-8BC4-201F-C5A0-8F712A6FCE97}"/>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9" name="FR-91">
              <a:extLst>
                <a:ext uri="{FF2B5EF4-FFF2-40B4-BE49-F238E27FC236}">
                  <a16:creationId xmlns:a16="http://schemas.microsoft.com/office/drawing/2014/main" id="{93FE894A-58F6-4543-7981-AA7E8443B3DE}"/>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10" name="FR-78">
              <a:extLst>
                <a:ext uri="{FF2B5EF4-FFF2-40B4-BE49-F238E27FC236}">
                  <a16:creationId xmlns:a16="http://schemas.microsoft.com/office/drawing/2014/main" id="{005C57E4-7459-84FC-02D2-1D0B6CCF91C6}"/>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12" name="FR-95">
              <a:extLst>
                <a:ext uri="{FF2B5EF4-FFF2-40B4-BE49-F238E27FC236}">
                  <a16:creationId xmlns:a16="http://schemas.microsoft.com/office/drawing/2014/main" id="{15D7F136-F45B-3EAF-BF25-2FB92C1BBD61}"/>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13" name="FR-93">
              <a:extLst>
                <a:ext uri="{FF2B5EF4-FFF2-40B4-BE49-F238E27FC236}">
                  <a16:creationId xmlns:a16="http://schemas.microsoft.com/office/drawing/2014/main" id="{621C432C-D91A-644A-9C39-3FEFAEE346BA}"/>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14" name="FR-75">
              <a:extLst>
                <a:ext uri="{FF2B5EF4-FFF2-40B4-BE49-F238E27FC236}">
                  <a16:creationId xmlns:a16="http://schemas.microsoft.com/office/drawing/2014/main" id="{555BF059-04B7-3B96-CE1A-B761F0F21466}"/>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15" name="FR-92">
              <a:extLst>
                <a:ext uri="{FF2B5EF4-FFF2-40B4-BE49-F238E27FC236}">
                  <a16:creationId xmlns:a16="http://schemas.microsoft.com/office/drawing/2014/main" id="{8D780D8F-539E-490E-1929-4C8BAF8E61AC}"/>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16" name="FR-94">
              <a:extLst>
                <a:ext uri="{FF2B5EF4-FFF2-40B4-BE49-F238E27FC236}">
                  <a16:creationId xmlns:a16="http://schemas.microsoft.com/office/drawing/2014/main" id="{90069706-DFDE-8E7C-C29C-78309B0C70C8}"/>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6" name="ZoneTexte 5">
            <a:extLst>
              <a:ext uri="{FF2B5EF4-FFF2-40B4-BE49-F238E27FC236}">
                <a16:creationId xmlns:a16="http://schemas.microsoft.com/office/drawing/2014/main" id="{010A128B-2215-1594-038F-E363668A023E}"/>
              </a:ext>
            </a:extLst>
          </p:cNvPr>
          <p:cNvSpPr txBox="1"/>
          <p:nvPr/>
        </p:nvSpPr>
        <p:spPr bwMode="gray">
          <a:xfrm>
            <a:off x="8175960" y="1545836"/>
            <a:ext cx="1330474" cy="402776"/>
          </a:xfrm>
          <a:prstGeom prst="rect">
            <a:avLst/>
          </a:prstGeom>
          <a:noFill/>
        </p:spPr>
        <p:txBody>
          <a:bodyPr wrap="square" lIns="0" tIns="0" rIns="0" bIns="0" rtlCol="0" anchor="ctr">
            <a:noAutofit/>
          </a:bodyPr>
          <a:lstStyle/>
          <a:p>
            <a:pPr algn="ctr">
              <a:lnSpc>
                <a:spcPct val="120000"/>
              </a:lnSpc>
              <a:buSzPct val="80000"/>
            </a:pPr>
            <a:r>
              <a:rPr lang="fr-FR" sz="1200" i="1" dirty="0"/>
              <a:t>Franciliens</a:t>
            </a:r>
          </a:p>
        </p:txBody>
      </p:sp>
      <p:grpSp>
        <p:nvGrpSpPr>
          <p:cNvPr id="30" name="Groupe 22">
            <a:extLst>
              <a:ext uri="{FF2B5EF4-FFF2-40B4-BE49-F238E27FC236}">
                <a16:creationId xmlns:a16="http://schemas.microsoft.com/office/drawing/2014/main" id="{6945DA49-4216-8947-F36E-6DF3C50D58BE}"/>
              </a:ext>
            </a:extLst>
          </p:cNvPr>
          <p:cNvGrpSpPr>
            <a:grpSpLocks noChangeAspect="1"/>
          </p:cNvGrpSpPr>
          <p:nvPr/>
        </p:nvGrpSpPr>
        <p:grpSpPr>
          <a:xfrm>
            <a:off x="1861537" y="4051060"/>
            <a:ext cx="1128556" cy="916532"/>
            <a:chOff x="8282449" y="2161279"/>
            <a:chExt cx="666978" cy="541670"/>
          </a:xfrm>
          <a:solidFill>
            <a:schemeClr val="bg1">
              <a:lumMod val="95000"/>
            </a:schemeClr>
          </a:solidFill>
        </p:grpSpPr>
        <p:sp>
          <p:nvSpPr>
            <p:cNvPr id="31" name="FR-77">
              <a:extLst>
                <a:ext uri="{FF2B5EF4-FFF2-40B4-BE49-F238E27FC236}">
                  <a16:creationId xmlns:a16="http://schemas.microsoft.com/office/drawing/2014/main" id="{74D88106-945F-89F4-D069-490FFAA22CB1}"/>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32" name="FR-91">
              <a:extLst>
                <a:ext uri="{FF2B5EF4-FFF2-40B4-BE49-F238E27FC236}">
                  <a16:creationId xmlns:a16="http://schemas.microsoft.com/office/drawing/2014/main" id="{5E87A394-C8FB-F4C5-2A6D-4C89D0B62366}"/>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33" name="FR-78">
              <a:extLst>
                <a:ext uri="{FF2B5EF4-FFF2-40B4-BE49-F238E27FC236}">
                  <a16:creationId xmlns:a16="http://schemas.microsoft.com/office/drawing/2014/main" id="{4037D4D8-51A0-53B1-71D1-19F9E4424BDA}"/>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34" name="FR-95">
              <a:extLst>
                <a:ext uri="{FF2B5EF4-FFF2-40B4-BE49-F238E27FC236}">
                  <a16:creationId xmlns:a16="http://schemas.microsoft.com/office/drawing/2014/main" id="{7B3E1F88-39CC-4644-1FFB-761D57D70354}"/>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35" name="FR-93">
              <a:extLst>
                <a:ext uri="{FF2B5EF4-FFF2-40B4-BE49-F238E27FC236}">
                  <a16:creationId xmlns:a16="http://schemas.microsoft.com/office/drawing/2014/main" id="{A95D51FA-6B95-DD01-F3E1-AFEDD5597E94}"/>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36" name="FR-75">
              <a:extLst>
                <a:ext uri="{FF2B5EF4-FFF2-40B4-BE49-F238E27FC236}">
                  <a16:creationId xmlns:a16="http://schemas.microsoft.com/office/drawing/2014/main" id="{95FA79C9-4584-B074-5BC3-817D3ABEECB2}"/>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37" name="FR-92">
              <a:extLst>
                <a:ext uri="{FF2B5EF4-FFF2-40B4-BE49-F238E27FC236}">
                  <a16:creationId xmlns:a16="http://schemas.microsoft.com/office/drawing/2014/main" id="{233EC906-840A-E47C-0874-D9515507E760}"/>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38" name="FR-94">
              <a:extLst>
                <a:ext uri="{FF2B5EF4-FFF2-40B4-BE49-F238E27FC236}">
                  <a16:creationId xmlns:a16="http://schemas.microsoft.com/office/drawing/2014/main" id="{672C4856-D854-ADD8-BB5F-1FA7B47E0073}"/>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39" name="ZoneTexte 25">
            <a:extLst>
              <a:ext uri="{FF2B5EF4-FFF2-40B4-BE49-F238E27FC236}">
                <a16:creationId xmlns:a16="http://schemas.microsoft.com/office/drawing/2014/main" id="{0C513614-8489-7B34-F8AE-C2B2B2E97A79}"/>
              </a:ext>
            </a:extLst>
          </p:cNvPr>
          <p:cNvSpPr txBox="1"/>
          <p:nvPr/>
        </p:nvSpPr>
        <p:spPr bwMode="gray">
          <a:xfrm>
            <a:off x="1143579" y="1714765"/>
            <a:ext cx="2633127" cy="280567"/>
          </a:xfrm>
          <a:prstGeom prst="rect">
            <a:avLst/>
          </a:prstGeom>
          <a:noFill/>
        </p:spPr>
        <p:txBody>
          <a:bodyPr wrap="square" lIns="0" tIns="0" rIns="0" bIns="0" rtlCol="0">
            <a:noAutofit/>
          </a:bodyPr>
          <a:lstStyle/>
          <a:p>
            <a:pPr algn="ctr">
              <a:lnSpc>
                <a:spcPct val="120000"/>
              </a:lnSpc>
              <a:buSzPct val="80000"/>
            </a:pPr>
            <a:r>
              <a:rPr lang="fr-FR" sz="1200" i="1" dirty="0"/>
              <a:t>Habitants de Seine-Saint-Denis</a:t>
            </a:r>
          </a:p>
        </p:txBody>
      </p:sp>
    </p:spTree>
    <p:extLst>
      <p:ext uri="{BB962C8B-B14F-4D97-AF65-F5344CB8AC3E}">
        <p14:creationId xmlns:p14="http://schemas.microsoft.com/office/powerpoint/2010/main" val="22927689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B6C2C-C82A-9487-9AA1-74DBBB3B25F3}"/>
            </a:ext>
          </a:extLst>
        </p:cNvPr>
        <p:cNvGrpSpPr/>
        <p:nvPr/>
      </p:nvGrpSpPr>
      <p:grpSpPr>
        <a:xfrm>
          <a:off x="0" y="0"/>
          <a:ext cx="0" cy="0"/>
          <a:chOff x="0" y="0"/>
          <a:chExt cx="0" cy="0"/>
        </a:xfrm>
      </p:grpSpPr>
      <p:graphicFrame>
        <p:nvGraphicFramePr>
          <p:cNvPr id="11" name="Espace réservé du contenu 8">
            <a:extLst>
              <a:ext uri="{FF2B5EF4-FFF2-40B4-BE49-F238E27FC236}">
                <a16:creationId xmlns:a16="http://schemas.microsoft.com/office/drawing/2014/main" id="{51189B8D-B30A-1A6D-2428-6734BC5AE17B}"/>
              </a:ext>
            </a:extLst>
          </p:cNvPr>
          <p:cNvGraphicFramePr>
            <a:graphicFrameLocks/>
          </p:cNvGraphicFramePr>
          <p:nvPr>
            <p:extLst>
              <p:ext uri="{D42A27DB-BD31-4B8C-83A1-F6EECF244321}">
                <p14:modId xmlns:p14="http://schemas.microsoft.com/office/powerpoint/2010/main" val="163319019"/>
              </p:ext>
            </p:extLst>
          </p:nvPr>
        </p:nvGraphicFramePr>
        <p:xfrm>
          <a:off x="70649" y="2503252"/>
          <a:ext cx="6416861" cy="4870942"/>
        </p:xfrm>
        <a:graphic>
          <a:graphicData uri="http://schemas.openxmlformats.org/drawingml/2006/chart">
            <c:chart xmlns:c="http://schemas.openxmlformats.org/drawingml/2006/chart" xmlns:r="http://schemas.openxmlformats.org/officeDocument/2006/relationships" r:id="rId2"/>
          </a:graphicData>
        </a:graphic>
      </p:graphicFrame>
      <p:sp>
        <p:nvSpPr>
          <p:cNvPr id="5" name="Titre 4">
            <a:extLst>
              <a:ext uri="{FF2B5EF4-FFF2-40B4-BE49-F238E27FC236}">
                <a16:creationId xmlns:a16="http://schemas.microsoft.com/office/drawing/2014/main" id="{E50DBCD8-99DD-BDF6-26BB-5ABE465FEAD3}"/>
              </a:ext>
            </a:extLst>
          </p:cNvPr>
          <p:cNvSpPr>
            <a:spLocks noGrp="1"/>
          </p:cNvSpPr>
          <p:nvPr>
            <p:ph type="title"/>
          </p:nvPr>
        </p:nvSpPr>
        <p:spPr/>
        <p:txBody>
          <a:bodyPr/>
          <a:lstStyle/>
          <a:p>
            <a:r>
              <a:rPr lang="fr-FR"/>
              <a:t>Opinion concernant la vaccination contre le Papillomavirus humain (HPV) aux élèves de collège</a:t>
            </a:r>
          </a:p>
        </p:txBody>
      </p:sp>
      <p:sp>
        <p:nvSpPr>
          <p:cNvPr id="3" name="Espace réservé du numéro de diapositive 2">
            <a:extLst>
              <a:ext uri="{FF2B5EF4-FFF2-40B4-BE49-F238E27FC236}">
                <a16:creationId xmlns:a16="http://schemas.microsoft.com/office/drawing/2014/main" id="{62268B6F-3CBE-FD4C-43D5-5F3B7081A02B}"/>
              </a:ext>
            </a:extLst>
          </p:cNvPr>
          <p:cNvSpPr>
            <a:spLocks noGrp="1"/>
          </p:cNvSpPr>
          <p:nvPr>
            <p:ph type="sldNum" sz="quarter" idx="12"/>
          </p:nvPr>
        </p:nvSpPr>
        <p:spPr/>
        <p:txBody>
          <a:bodyPr/>
          <a:lstStyle/>
          <a:p>
            <a:fld id="{8FF9B0DE-3FEB-4AA0-B465-B80EF7C1333D}" type="slidenum">
              <a:rPr lang="en-US" noProof="0" smtClean="0"/>
              <a:pPr/>
              <a:t>28</a:t>
            </a:fld>
            <a:endParaRPr lang="en-US" noProof="0"/>
          </a:p>
        </p:txBody>
      </p:sp>
      <p:sp>
        <p:nvSpPr>
          <p:cNvPr id="41" name="Text Placeholder 40">
            <a:extLst>
              <a:ext uri="{FF2B5EF4-FFF2-40B4-BE49-F238E27FC236}">
                <a16:creationId xmlns:a16="http://schemas.microsoft.com/office/drawing/2014/main" id="{FCD70989-39AA-285B-5E3B-91C06189CF5D}"/>
              </a:ext>
            </a:extLst>
          </p:cNvPr>
          <p:cNvSpPr>
            <a:spLocks noGrp="1"/>
          </p:cNvSpPr>
          <p:nvPr>
            <p:ph type="body" sz="quarter" idx="16"/>
          </p:nvPr>
        </p:nvSpPr>
        <p:spPr>
          <a:xfrm>
            <a:off x="479424" y="6326492"/>
            <a:ext cx="11233149" cy="314533"/>
          </a:xfrm>
        </p:spPr>
        <p:txBody>
          <a:bodyPr/>
          <a:lstStyle/>
          <a:p>
            <a:r>
              <a:rPr lang="fr-FR" sz="1100">
                <a:solidFill>
                  <a:srgbClr val="000000">
                    <a:lumMod val="50000"/>
                    <a:lumOff val="50000"/>
                  </a:srgbClr>
                </a:solidFill>
                <a:latin typeface="Century Gothic" panose="020F0302020204030204"/>
              </a:rPr>
              <a:t>Vous-même, diriez-vous que proposer cette vaccination contre le Papillomavirus humain (HPV) aux élèves de collège est une bonne ou une mauvaise chose ?</a:t>
            </a:r>
          </a:p>
          <a:p>
            <a:r>
              <a:rPr lang="fr-FR" sz="1100" i="1">
                <a:solidFill>
                  <a:srgbClr val="000000">
                    <a:lumMod val="50000"/>
                    <a:lumOff val="50000"/>
                  </a:srgbClr>
                </a:solidFill>
                <a:latin typeface="Century Gothic" panose="020F0302020204030204"/>
              </a:rPr>
              <a:t>Base : A tous, en % </a:t>
            </a:r>
          </a:p>
        </p:txBody>
      </p:sp>
      <p:sp>
        <p:nvSpPr>
          <p:cNvPr id="17" name="ZoneTexte 16">
            <a:extLst>
              <a:ext uri="{FF2B5EF4-FFF2-40B4-BE49-F238E27FC236}">
                <a16:creationId xmlns:a16="http://schemas.microsoft.com/office/drawing/2014/main" id="{205E36A9-C4D6-6164-1374-E65FACC90213}"/>
              </a:ext>
            </a:extLst>
          </p:cNvPr>
          <p:cNvSpPr txBox="1"/>
          <p:nvPr/>
        </p:nvSpPr>
        <p:spPr bwMode="gray">
          <a:xfrm>
            <a:off x="3667039" y="2690439"/>
            <a:ext cx="2274344" cy="402776"/>
          </a:xfrm>
          <a:prstGeom prst="rect">
            <a:avLst/>
          </a:prstGeom>
          <a:noFill/>
        </p:spPr>
        <p:txBody>
          <a:bodyPr wrap="square" lIns="0" tIns="0" rIns="0" bIns="0" rtlCol="0" anchor="ctr">
            <a:noAutofit/>
          </a:bodyPr>
          <a:lstStyle/>
          <a:p>
            <a:pPr algn="r">
              <a:lnSpc>
                <a:spcPct val="120000"/>
              </a:lnSpc>
              <a:buSzPct val="80000"/>
            </a:pPr>
            <a:r>
              <a:rPr lang="fr-FR" sz="1600" dirty="0">
                <a:solidFill>
                  <a:srgbClr val="0017AC"/>
                </a:solidFill>
              </a:rPr>
              <a:t>Une bonne chose : 86</a:t>
            </a:r>
          </a:p>
        </p:txBody>
      </p:sp>
      <p:sp>
        <p:nvSpPr>
          <p:cNvPr id="2" name="ZoneTexte 1">
            <a:extLst>
              <a:ext uri="{FF2B5EF4-FFF2-40B4-BE49-F238E27FC236}">
                <a16:creationId xmlns:a16="http://schemas.microsoft.com/office/drawing/2014/main" id="{D2C57144-B68F-6C74-553F-32E326C580C7}"/>
              </a:ext>
            </a:extLst>
          </p:cNvPr>
          <p:cNvSpPr txBox="1"/>
          <p:nvPr/>
        </p:nvSpPr>
        <p:spPr bwMode="gray">
          <a:xfrm>
            <a:off x="287026" y="4916908"/>
            <a:ext cx="1168199" cy="402776"/>
          </a:xfrm>
          <a:prstGeom prst="rect">
            <a:avLst/>
          </a:prstGeom>
          <a:noFill/>
        </p:spPr>
        <p:txBody>
          <a:bodyPr wrap="square" lIns="0" tIns="0" rIns="0" bIns="0" rtlCol="0" anchor="ctr">
            <a:noAutofit/>
          </a:bodyPr>
          <a:lstStyle/>
          <a:p>
            <a:pPr>
              <a:lnSpc>
                <a:spcPct val="120000"/>
              </a:lnSpc>
              <a:buSzPct val="80000"/>
            </a:pPr>
            <a:r>
              <a:rPr lang="fr-FR" sz="1600" dirty="0">
                <a:solidFill>
                  <a:schemeClr val="accent2"/>
                </a:solidFill>
              </a:rPr>
              <a:t>Une mauvaise chose : 14</a:t>
            </a:r>
          </a:p>
        </p:txBody>
      </p:sp>
      <p:sp>
        <p:nvSpPr>
          <p:cNvPr id="4" name="Espace réservé du texte 5">
            <a:extLst>
              <a:ext uri="{FF2B5EF4-FFF2-40B4-BE49-F238E27FC236}">
                <a16:creationId xmlns:a16="http://schemas.microsoft.com/office/drawing/2014/main" id="{03B87548-E5F1-0EBE-1279-50FBE3788231}"/>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sp>
        <p:nvSpPr>
          <p:cNvPr id="8" name="ZoneTexte 7">
            <a:extLst>
              <a:ext uri="{FF2B5EF4-FFF2-40B4-BE49-F238E27FC236}">
                <a16:creationId xmlns:a16="http://schemas.microsoft.com/office/drawing/2014/main" id="{0F014C7F-1BCE-48EC-FDAF-F275F4AA6326}"/>
              </a:ext>
            </a:extLst>
          </p:cNvPr>
          <p:cNvSpPr txBox="1"/>
          <p:nvPr/>
        </p:nvSpPr>
        <p:spPr bwMode="gray">
          <a:xfrm>
            <a:off x="479375" y="1444258"/>
            <a:ext cx="11350675" cy="565738"/>
          </a:xfrm>
          <a:prstGeom prst="rect">
            <a:avLst/>
          </a:prstGeom>
          <a:noFill/>
        </p:spPr>
        <p:txBody>
          <a:bodyPr wrap="square" lIns="0" tIns="0" rIns="0" bIns="0" rtlCol="0" anchor="ctr">
            <a:noAutofit/>
          </a:bodyPr>
          <a:lstStyle/>
          <a:p>
            <a:pPr algn="just">
              <a:lnSpc>
                <a:spcPct val="120000"/>
              </a:lnSpc>
              <a:buSzPct val="80000"/>
            </a:pPr>
            <a:r>
              <a:rPr lang="fr-FR" sz="900" b="0" i="0" u="sng">
                <a:solidFill>
                  <a:srgbClr val="000000"/>
                </a:solidFill>
                <a:effectLst/>
              </a:rPr>
              <a:t>Mise à niveau présentée à l’ensemble des répondants :</a:t>
            </a:r>
            <a:r>
              <a:rPr lang="fr-FR" sz="900" b="0" i="0">
                <a:solidFill>
                  <a:srgbClr val="000000"/>
                </a:solidFill>
                <a:effectLst/>
              </a:rPr>
              <a:t> Les Papillomavirus humains (HPV) font partie des Infections Sexuellement Transmissibles (IST) les plus répandues dans le monde. Les infections au Papillomavirus humains peuvent évoluer vers des cancers, dont le plus fréquent est le cancer du col de l'utérus.</a:t>
            </a:r>
            <a:r>
              <a:rPr lang="fr-FR" sz="900">
                <a:solidFill>
                  <a:srgbClr val="000000"/>
                </a:solidFill>
              </a:rPr>
              <a:t> </a:t>
            </a:r>
            <a:r>
              <a:rPr lang="fr-FR" sz="900" b="0" i="0">
                <a:solidFill>
                  <a:srgbClr val="000000"/>
                </a:solidFill>
                <a:effectLst/>
              </a:rPr>
              <a:t>Depuis la rentrée scolaire 2023, la vaccination contre le Papillomavirus humain (HPV) est proposée à l’ensemble des garçons et des filles de 11 à 14 ans dans les collèges. Cette vaccination est gratuite et soumise à une autorisation parentale.</a:t>
            </a:r>
          </a:p>
        </p:txBody>
      </p:sp>
      <p:graphicFrame>
        <p:nvGraphicFramePr>
          <p:cNvPr id="9" name="Espace réservé du contenu 8">
            <a:extLst>
              <a:ext uri="{FF2B5EF4-FFF2-40B4-BE49-F238E27FC236}">
                <a16:creationId xmlns:a16="http://schemas.microsoft.com/office/drawing/2014/main" id="{7D57D161-F8F3-7F8F-E52B-801FA5BA75A6}"/>
              </a:ext>
            </a:extLst>
          </p:cNvPr>
          <p:cNvGraphicFramePr>
            <a:graphicFrameLocks/>
          </p:cNvGraphicFramePr>
          <p:nvPr>
            <p:extLst>
              <p:ext uri="{D42A27DB-BD31-4B8C-83A1-F6EECF244321}">
                <p14:modId xmlns:p14="http://schemas.microsoft.com/office/powerpoint/2010/main" val="1074471592"/>
              </p:ext>
            </p:extLst>
          </p:nvPr>
        </p:nvGraphicFramePr>
        <p:xfrm>
          <a:off x="6357937" y="2503253"/>
          <a:ext cx="5472113" cy="4103688"/>
        </p:xfrm>
        <a:graphic>
          <a:graphicData uri="http://schemas.openxmlformats.org/drawingml/2006/chart">
            <c:chart xmlns:c="http://schemas.openxmlformats.org/drawingml/2006/chart" xmlns:r="http://schemas.openxmlformats.org/officeDocument/2006/relationships" r:id="rId3"/>
          </a:graphicData>
        </a:graphic>
      </p:graphicFrame>
      <p:sp>
        <p:nvSpPr>
          <p:cNvPr id="10" name="ZoneTexte 9">
            <a:extLst>
              <a:ext uri="{FF2B5EF4-FFF2-40B4-BE49-F238E27FC236}">
                <a16:creationId xmlns:a16="http://schemas.microsoft.com/office/drawing/2014/main" id="{DEAB005F-1757-7A3D-A207-2A0609DD0FD3}"/>
              </a:ext>
            </a:extLst>
          </p:cNvPr>
          <p:cNvSpPr txBox="1"/>
          <p:nvPr/>
        </p:nvSpPr>
        <p:spPr bwMode="gray">
          <a:xfrm>
            <a:off x="9759898" y="2652787"/>
            <a:ext cx="2274344" cy="402776"/>
          </a:xfrm>
          <a:prstGeom prst="rect">
            <a:avLst/>
          </a:prstGeom>
          <a:noFill/>
        </p:spPr>
        <p:txBody>
          <a:bodyPr wrap="square" lIns="0" tIns="0" rIns="0" bIns="0" rtlCol="0" anchor="ctr">
            <a:noAutofit/>
          </a:bodyPr>
          <a:lstStyle/>
          <a:p>
            <a:pPr algn="r">
              <a:lnSpc>
                <a:spcPct val="120000"/>
              </a:lnSpc>
              <a:buSzPct val="80000"/>
            </a:pPr>
            <a:r>
              <a:rPr lang="fr-FR" sz="1600" dirty="0">
                <a:solidFill>
                  <a:srgbClr val="0017AC"/>
                </a:solidFill>
              </a:rPr>
              <a:t>Une bonne chose : 87</a:t>
            </a:r>
          </a:p>
        </p:txBody>
      </p:sp>
      <p:sp>
        <p:nvSpPr>
          <p:cNvPr id="12" name="ZoneTexte 11">
            <a:extLst>
              <a:ext uri="{FF2B5EF4-FFF2-40B4-BE49-F238E27FC236}">
                <a16:creationId xmlns:a16="http://schemas.microsoft.com/office/drawing/2014/main" id="{6BC34A9E-150E-2DBD-EEF9-E76033006B61}"/>
              </a:ext>
            </a:extLst>
          </p:cNvPr>
          <p:cNvSpPr txBox="1"/>
          <p:nvPr/>
        </p:nvSpPr>
        <p:spPr bwMode="gray">
          <a:xfrm>
            <a:off x="6604988" y="5234446"/>
            <a:ext cx="1168199" cy="402776"/>
          </a:xfrm>
          <a:prstGeom prst="rect">
            <a:avLst/>
          </a:prstGeom>
          <a:noFill/>
        </p:spPr>
        <p:txBody>
          <a:bodyPr wrap="square" lIns="0" tIns="0" rIns="0" bIns="0" rtlCol="0" anchor="ctr">
            <a:noAutofit/>
          </a:bodyPr>
          <a:lstStyle/>
          <a:p>
            <a:pPr>
              <a:lnSpc>
                <a:spcPct val="120000"/>
              </a:lnSpc>
              <a:buSzPct val="80000"/>
            </a:pPr>
            <a:r>
              <a:rPr lang="fr-FR" sz="1600" dirty="0">
                <a:solidFill>
                  <a:schemeClr val="accent2"/>
                </a:solidFill>
              </a:rPr>
              <a:t>Une mauvaise chose : 12</a:t>
            </a:r>
          </a:p>
        </p:txBody>
      </p:sp>
      <p:sp>
        <p:nvSpPr>
          <p:cNvPr id="6" name="Arc 5">
            <a:extLst>
              <a:ext uri="{FF2B5EF4-FFF2-40B4-BE49-F238E27FC236}">
                <a16:creationId xmlns:a16="http://schemas.microsoft.com/office/drawing/2014/main" id="{D825D5E6-6743-A60C-39BE-74DC599925AF}"/>
              </a:ext>
            </a:extLst>
          </p:cNvPr>
          <p:cNvSpPr/>
          <p:nvPr/>
        </p:nvSpPr>
        <p:spPr bwMode="gray">
          <a:xfrm>
            <a:off x="1272102" y="2659747"/>
            <a:ext cx="3311996" cy="3312004"/>
          </a:xfrm>
          <a:prstGeom prst="arc">
            <a:avLst>
              <a:gd name="adj1" fmla="val 7959933"/>
              <a:gd name="adj2" fmla="val 10673151"/>
            </a:avLst>
          </a:prstGeom>
          <a:ln w="6350">
            <a:solidFill>
              <a:schemeClr val="accent2"/>
            </a:solidFill>
          </a:ln>
          <a:effectLst>
            <a:softEdge rad="0"/>
          </a:effectLst>
        </p:spPr>
        <p:style>
          <a:lnRef idx="1">
            <a:schemeClr val="accent1"/>
          </a:lnRef>
          <a:fillRef idx="0">
            <a:schemeClr val="accent1"/>
          </a:fillRef>
          <a:effectRef idx="0">
            <a:schemeClr val="accent1"/>
          </a:effectRef>
          <a:fontRef idx="minor">
            <a:schemeClr val="tx1"/>
          </a:fontRef>
        </p:style>
        <p:txBody>
          <a:bodyPr rtlCol="0" anchor="ctr"/>
          <a:lstStyle>
            <a:defPPr>
              <a:defRPr lang="de-DE"/>
            </a:defPPr>
            <a:lvl1pPr marL="0" indent="0" algn="l" defTabSz="914400" rtl="0" eaLnBrk="1" latinLnBrk="0" hangingPunct="1">
              <a:defRPr sz="1800" kern="1200">
                <a:solidFill>
                  <a:schemeClr val="tx1"/>
                </a:solidFill>
                <a:latin typeface="+mn-lt"/>
                <a:ea typeface="+mn-ea"/>
                <a:cs typeface="+mn-cs"/>
              </a:defRPr>
            </a:lvl1pPr>
            <a:lvl2pPr marL="457200" indent="0" algn="l" defTabSz="914400" rtl="0" eaLnBrk="1" latinLnBrk="0" hangingPunct="1">
              <a:defRPr sz="1800" kern="1200">
                <a:solidFill>
                  <a:schemeClr val="tx1"/>
                </a:solidFill>
                <a:latin typeface="+mn-lt"/>
                <a:ea typeface="+mn-ea"/>
                <a:cs typeface="+mn-cs"/>
              </a:defRPr>
            </a:lvl2pPr>
            <a:lvl3pPr marL="914400" indent="0" algn="l" defTabSz="914400" rtl="0" eaLnBrk="1" latinLnBrk="0" hangingPunct="1">
              <a:defRPr sz="1800" kern="1200">
                <a:solidFill>
                  <a:schemeClr val="tx1"/>
                </a:solidFill>
                <a:latin typeface="+mn-lt"/>
                <a:ea typeface="+mn-ea"/>
                <a:cs typeface="+mn-cs"/>
              </a:defRPr>
            </a:lvl3pPr>
            <a:lvl4pPr marL="1371600" indent="0" algn="l" defTabSz="914400" rtl="0" eaLnBrk="1" latinLnBrk="0" hangingPunct="1">
              <a:defRPr sz="1800" kern="1200">
                <a:solidFill>
                  <a:schemeClr val="tx1"/>
                </a:solidFill>
                <a:latin typeface="+mn-lt"/>
                <a:ea typeface="+mn-ea"/>
                <a:cs typeface="+mn-cs"/>
              </a:defRPr>
            </a:lvl4pPr>
            <a:lvl5pPr marL="1828800" indent="0" algn="l" defTabSz="914400" rtl="0" eaLnBrk="1" latinLnBrk="0" hangingPunct="1">
              <a:defRPr sz="1800" kern="1200">
                <a:solidFill>
                  <a:schemeClr val="tx1"/>
                </a:solidFill>
                <a:latin typeface="+mn-lt"/>
                <a:ea typeface="+mn-ea"/>
                <a:cs typeface="+mn-cs"/>
              </a:defRPr>
            </a:lvl5pPr>
            <a:lvl6pPr marL="2286000" indent="0" algn="l" defTabSz="914400" rtl="0" eaLnBrk="1" latinLnBrk="0" hangingPunct="1">
              <a:defRPr sz="1800" kern="1200">
                <a:solidFill>
                  <a:schemeClr val="tx1"/>
                </a:solidFill>
                <a:latin typeface="+mn-lt"/>
                <a:ea typeface="+mn-ea"/>
                <a:cs typeface="+mn-cs"/>
              </a:defRPr>
            </a:lvl6pPr>
            <a:lvl7pPr marL="2743200" indent="0" algn="l" defTabSz="914400" rtl="0" eaLnBrk="1" latinLnBrk="0" hangingPunct="1">
              <a:defRPr sz="1800" kern="1200">
                <a:solidFill>
                  <a:schemeClr val="tx1"/>
                </a:solidFill>
                <a:latin typeface="+mn-lt"/>
                <a:ea typeface="+mn-ea"/>
                <a:cs typeface="+mn-cs"/>
              </a:defRPr>
            </a:lvl7pPr>
            <a:lvl8pPr marL="3200400" indent="0" algn="l" defTabSz="914400" rtl="0" eaLnBrk="1" latinLnBrk="0" hangingPunct="1">
              <a:defRPr sz="1800" kern="1200">
                <a:solidFill>
                  <a:schemeClr val="tx1"/>
                </a:solidFill>
                <a:latin typeface="+mn-lt"/>
                <a:ea typeface="+mn-ea"/>
                <a:cs typeface="+mn-cs"/>
              </a:defRPr>
            </a:lvl8pPr>
            <a:lvl9pPr marL="3657600" indent="0" algn="l" defTabSz="914400" rtl="0" eaLnBrk="1" latinLnBrk="0" hangingPunct="1">
              <a:defRPr sz="1800" kern="1200">
                <a:solidFill>
                  <a:schemeClr val="tx1"/>
                </a:solidFill>
                <a:latin typeface="+mn-lt"/>
                <a:ea typeface="+mn-ea"/>
                <a:cs typeface="+mn-cs"/>
              </a:defRPr>
            </a:lvl9pPr>
          </a:lstStyle>
          <a:p>
            <a:pPr algn="ctr"/>
            <a:endParaRPr lang="fr-FR"/>
          </a:p>
        </p:txBody>
      </p:sp>
      <p:grpSp>
        <p:nvGrpSpPr>
          <p:cNvPr id="14" name="Groupe 13">
            <a:extLst>
              <a:ext uri="{FF2B5EF4-FFF2-40B4-BE49-F238E27FC236}">
                <a16:creationId xmlns:a16="http://schemas.microsoft.com/office/drawing/2014/main" id="{D4A15B7D-2569-4400-C4BA-0C9E91D67B9E}"/>
              </a:ext>
            </a:extLst>
          </p:cNvPr>
          <p:cNvGrpSpPr>
            <a:grpSpLocks noChangeAspect="1"/>
          </p:cNvGrpSpPr>
          <p:nvPr/>
        </p:nvGrpSpPr>
        <p:grpSpPr>
          <a:xfrm>
            <a:off x="8438949" y="4055503"/>
            <a:ext cx="1054250" cy="856184"/>
            <a:chOff x="8282449" y="2161279"/>
            <a:chExt cx="666978" cy="541670"/>
          </a:xfrm>
          <a:solidFill>
            <a:schemeClr val="bg1">
              <a:lumMod val="95000"/>
            </a:schemeClr>
          </a:solidFill>
        </p:grpSpPr>
        <p:sp>
          <p:nvSpPr>
            <p:cNvPr id="16" name="FR-77">
              <a:extLst>
                <a:ext uri="{FF2B5EF4-FFF2-40B4-BE49-F238E27FC236}">
                  <a16:creationId xmlns:a16="http://schemas.microsoft.com/office/drawing/2014/main" id="{4BB1FC2D-4848-62BD-86AA-1FE69E775250}"/>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18" name="FR-91">
              <a:extLst>
                <a:ext uri="{FF2B5EF4-FFF2-40B4-BE49-F238E27FC236}">
                  <a16:creationId xmlns:a16="http://schemas.microsoft.com/office/drawing/2014/main" id="{DDC3E86A-A086-C81D-E578-C37DED56B8D7}"/>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19" name="FR-78">
              <a:extLst>
                <a:ext uri="{FF2B5EF4-FFF2-40B4-BE49-F238E27FC236}">
                  <a16:creationId xmlns:a16="http://schemas.microsoft.com/office/drawing/2014/main" id="{C3F547CA-1BBC-3519-ED94-B8D528F8AF03}"/>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20" name="FR-95">
              <a:extLst>
                <a:ext uri="{FF2B5EF4-FFF2-40B4-BE49-F238E27FC236}">
                  <a16:creationId xmlns:a16="http://schemas.microsoft.com/office/drawing/2014/main" id="{F52A44F7-BCBF-BC27-8384-817FA4A7398F}"/>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21" name="FR-93">
              <a:extLst>
                <a:ext uri="{FF2B5EF4-FFF2-40B4-BE49-F238E27FC236}">
                  <a16:creationId xmlns:a16="http://schemas.microsoft.com/office/drawing/2014/main" id="{6DFBD114-2086-3C7D-6E05-CC4B32A37027}"/>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22" name="FR-75">
              <a:extLst>
                <a:ext uri="{FF2B5EF4-FFF2-40B4-BE49-F238E27FC236}">
                  <a16:creationId xmlns:a16="http://schemas.microsoft.com/office/drawing/2014/main" id="{E7E92D1C-2665-B088-E15C-8774E0004ABE}"/>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23" name="FR-92">
              <a:extLst>
                <a:ext uri="{FF2B5EF4-FFF2-40B4-BE49-F238E27FC236}">
                  <a16:creationId xmlns:a16="http://schemas.microsoft.com/office/drawing/2014/main" id="{23A935A7-2BF9-9958-DB2D-9B3C43BDC6B0}"/>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24" name="FR-94">
              <a:extLst>
                <a:ext uri="{FF2B5EF4-FFF2-40B4-BE49-F238E27FC236}">
                  <a16:creationId xmlns:a16="http://schemas.microsoft.com/office/drawing/2014/main" id="{EBD8BD73-1DBB-6EF6-8D68-7D27E8221CEE}"/>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13" name="ZoneTexte 12">
            <a:extLst>
              <a:ext uri="{FF2B5EF4-FFF2-40B4-BE49-F238E27FC236}">
                <a16:creationId xmlns:a16="http://schemas.microsoft.com/office/drawing/2014/main" id="{477BD76B-A6D5-6C1D-E53F-CA28FAA552CA}"/>
              </a:ext>
            </a:extLst>
          </p:cNvPr>
          <p:cNvSpPr txBox="1"/>
          <p:nvPr/>
        </p:nvSpPr>
        <p:spPr bwMode="gray">
          <a:xfrm>
            <a:off x="8216656" y="2193810"/>
            <a:ext cx="1330474" cy="402776"/>
          </a:xfrm>
          <a:prstGeom prst="rect">
            <a:avLst/>
          </a:prstGeom>
          <a:noFill/>
        </p:spPr>
        <p:txBody>
          <a:bodyPr wrap="square" lIns="0" tIns="0" rIns="0" bIns="0" rtlCol="0" anchor="ctr">
            <a:noAutofit/>
          </a:bodyPr>
          <a:lstStyle/>
          <a:p>
            <a:pPr algn="ctr">
              <a:lnSpc>
                <a:spcPct val="120000"/>
              </a:lnSpc>
              <a:buSzPct val="80000"/>
            </a:pPr>
            <a:r>
              <a:rPr lang="fr-FR" sz="1200" i="1" dirty="0"/>
              <a:t>Franciliens</a:t>
            </a:r>
          </a:p>
        </p:txBody>
      </p:sp>
      <p:grpSp>
        <p:nvGrpSpPr>
          <p:cNvPr id="34" name="Groupe 22">
            <a:extLst>
              <a:ext uri="{FF2B5EF4-FFF2-40B4-BE49-F238E27FC236}">
                <a16:creationId xmlns:a16="http://schemas.microsoft.com/office/drawing/2014/main" id="{B4581C0F-3496-C7AF-9353-94321EE772BD}"/>
              </a:ext>
            </a:extLst>
          </p:cNvPr>
          <p:cNvGrpSpPr>
            <a:grpSpLocks noChangeAspect="1"/>
          </p:cNvGrpSpPr>
          <p:nvPr/>
        </p:nvGrpSpPr>
        <p:grpSpPr>
          <a:xfrm>
            <a:off x="2276624" y="3995155"/>
            <a:ext cx="1128556" cy="916532"/>
            <a:chOff x="8282449" y="2161279"/>
            <a:chExt cx="666978" cy="541670"/>
          </a:xfrm>
          <a:solidFill>
            <a:schemeClr val="bg1">
              <a:lumMod val="95000"/>
            </a:schemeClr>
          </a:solidFill>
        </p:grpSpPr>
        <p:sp>
          <p:nvSpPr>
            <p:cNvPr id="35" name="FR-77">
              <a:extLst>
                <a:ext uri="{FF2B5EF4-FFF2-40B4-BE49-F238E27FC236}">
                  <a16:creationId xmlns:a16="http://schemas.microsoft.com/office/drawing/2014/main" id="{6668AA75-AA55-F73B-3142-6AB7F39FECAE}"/>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36" name="FR-91">
              <a:extLst>
                <a:ext uri="{FF2B5EF4-FFF2-40B4-BE49-F238E27FC236}">
                  <a16:creationId xmlns:a16="http://schemas.microsoft.com/office/drawing/2014/main" id="{B5CCC242-D44B-023E-54CF-8BDEC0B06CD8}"/>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37" name="FR-78">
              <a:extLst>
                <a:ext uri="{FF2B5EF4-FFF2-40B4-BE49-F238E27FC236}">
                  <a16:creationId xmlns:a16="http://schemas.microsoft.com/office/drawing/2014/main" id="{544EAE74-2EC4-75AB-A7C8-470EB0B24A72}"/>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38" name="FR-95">
              <a:extLst>
                <a:ext uri="{FF2B5EF4-FFF2-40B4-BE49-F238E27FC236}">
                  <a16:creationId xmlns:a16="http://schemas.microsoft.com/office/drawing/2014/main" id="{F7E80A6F-6D74-1E68-DA4D-6AB9E77926D3}"/>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39" name="FR-93">
              <a:extLst>
                <a:ext uri="{FF2B5EF4-FFF2-40B4-BE49-F238E27FC236}">
                  <a16:creationId xmlns:a16="http://schemas.microsoft.com/office/drawing/2014/main" id="{1CF0EF9E-F354-0C2F-D140-05111676A602}"/>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40" name="FR-75">
              <a:extLst>
                <a:ext uri="{FF2B5EF4-FFF2-40B4-BE49-F238E27FC236}">
                  <a16:creationId xmlns:a16="http://schemas.microsoft.com/office/drawing/2014/main" id="{EAC4CEE0-775B-630A-B4C4-40B97699EEE5}"/>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42" name="FR-92">
              <a:extLst>
                <a:ext uri="{FF2B5EF4-FFF2-40B4-BE49-F238E27FC236}">
                  <a16:creationId xmlns:a16="http://schemas.microsoft.com/office/drawing/2014/main" id="{09DB3C65-F78E-2A67-8140-C69071956EBD}"/>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43" name="FR-94">
              <a:extLst>
                <a:ext uri="{FF2B5EF4-FFF2-40B4-BE49-F238E27FC236}">
                  <a16:creationId xmlns:a16="http://schemas.microsoft.com/office/drawing/2014/main" id="{978FEAFE-E329-6ADB-F3F5-8B94CE52D1F9}"/>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44" name="ZoneTexte 25">
            <a:extLst>
              <a:ext uri="{FF2B5EF4-FFF2-40B4-BE49-F238E27FC236}">
                <a16:creationId xmlns:a16="http://schemas.microsoft.com/office/drawing/2014/main" id="{BA05B4F9-FBAE-23C1-C73B-A8A3F64F6A83}"/>
              </a:ext>
            </a:extLst>
          </p:cNvPr>
          <p:cNvSpPr txBox="1"/>
          <p:nvPr/>
        </p:nvSpPr>
        <p:spPr bwMode="gray">
          <a:xfrm>
            <a:off x="1643921" y="2260154"/>
            <a:ext cx="2633127" cy="280567"/>
          </a:xfrm>
          <a:prstGeom prst="rect">
            <a:avLst/>
          </a:prstGeom>
          <a:noFill/>
        </p:spPr>
        <p:txBody>
          <a:bodyPr wrap="square" lIns="0" tIns="0" rIns="0" bIns="0" rtlCol="0">
            <a:noAutofit/>
          </a:bodyPr>
          <a:lstStyle/>
          <a:p>
            <a:pPr algn="ctr">
              <a:lnSpc>
                <a:spcPct val="120000"/>
              </a:lnSpc>
              <a:buSzPct val="80000"/>
            </a:pPr>
            <a:r>
              <a:rPr lang="fr-FR" sz="1200" i="1" dirty="0"/>
              <a:t>Habitants de Seine-Saint-Denis</a:t>
            </a:r>
          </a:p>
        </p:txBody>
      </p:sp>
    </p:spTree>
    <p:extLst>
      <p:ext uri="{BB962C8B-B14F-4D97-AF65-F5344CB8AC3E}">
        <p14:creationId xmlns:p14="http://schemas.microsoft.com/office/powerpoint/2010/main" val="33847321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00603-D9C2-B8E1-B429-13692B70703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D13D96-54FB-42F7-2658-7FD9C37A0469}"/>
              </a:ext>
            </a:extLst>
          </p:cNvPr>
          <p:cNvSpPr>
            <a:spLocks noGrp="1"/>
          </p:cNvSpPr>
          <p:nvPr>
            <p:ph type="sldNum" sz="quarter" idx="12"/>
          </p:nvPr>
        </p:nvSpPr>
        <p:spPr/>
        <p:txBody>
          <a:bodyPr/>
          <a:lstStyle/>
          <a:p>
            <a:fld id="{8FF9B0DE-3FEB-4AA0-B465-B80EF7C1333D}" type="slidenum">
              <a:rPr lang="en-US" smtClean="0"/>
              <a:t>29</a:t>
            </a:fld>
            <a:endParaRPr lang="en-US"/>
          </a:p>
        </p:txBody>
      </p:sp>
      <p:sp>
        <p:nvSpPr>
          <p:cNvPr id="3" name="Text Placeholder 2">
            <a:extLst>
              <a:ext uri="{FF2B5EF4-FFF2-40B4-BE49-F238E27FC236}">
                <a16:creationId xmlns:a16="http://schemas.microsoft.com/office/drawing/2014/main" id="{E53E9532-8ACB-FF83-34AA-C2A90C6FD502}"/>
              </a:ext>
            </a:extLst>
          </p:cNvPr>
          <p:cNvSpPr>
            <a:spLocks noGrp="1"/>
          </p:cNvSpPr>
          <p:nvPr>
            <p:ph type="body" sz="quarter" idx="14"/>
          </p:nvPr>
        </p:nvSpPr>
        <p:spPr>
          <a:xfrm>
            <a:off x="479426" y="1557338"/>
            <a:ext cx="5959474" cy="4464050"/>
          </a:xfrm>
        </p:spPr>
        <p:txBody>
          <a:bodyPr/>
          <a:lstStyle/>
          <a:p>
            <a:r>
              <a:rPr lang="fr-FR" sz="3600" spc="-150" noProof="0" dirty="0"/>
              <a:t>Attentes en matière de prévention et de santé</a:t>
            </a:r>
            <a:endParaRPr lang="fr-FR" sz="3600" noProof="0" dirty="0"/>
          </a:p>
        </p:txBody>
      </p:sp>
    </p:spTree>
    <p:extLst>
      <p:ext uri="{BB962C8B-B14F-4D97-AF65-F5344CB8AC3E}">
        <p14:creationId xmlns:p14="http://schemas.microsoft.com/office/powerpoint/2010/main" val="515108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Rectangle 64">
            <a:extLst>
              <a:ext uri="{FF2B5EF4-FFF2-40B4-BE49-F238E27FC236}">
                <a16:creationId xmlns:a16="http://schemas.microsoft.com/office/drawing/2014/main" id="{20DAF2A9-D42F-4978-05DC-496A7515124B}"/>
              </a:ext>
            </a:extLst>
          </p:cNvPr>
          <p:cNvSpPr/>
          <p:nvPr/>
        </p:nvSpPr>
        <p:spPr bwMode="gray">
          <a:xfrm>
            <a:off x="478106" y="4645952"/>
            <a:ext cx="11234468" cy="2212048"/>
          </a:xfrm>
          <a:prstGeom prst="rect">
            <a:avLst/>
          </a:prstGeom>
          <a:solidFill>
            <a:schemeClr val="accent4"/>
          </a:solidFill>
          <a:ln w="63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66" name="Oval 8">
            <a:extLst>
              <a:ext uri="{FF2B5EF4-FFF2-40B4-BE49-F238E27FC236}">
                <a16:creationId xmlns:a16="http://schemas.microsoft.com/office/drawing/2014/main" id="{84C9928B-C1EA-7C84-AA62-EB335042099E}"/>
              </a:ext>
            </a:extLst>
          </p:cNvPr>
          <p:cNvSpPr/>
          <p:nvPr/>
        </p:nvSpPr>
        <p:spPr bwMode="gray">
          <a:xfrm>
            <a:off x="196141" y="4850074"/>
            <a:ext cx="1204724" cy="1204722"/>
          </a:xfrm>
          <a:prstGeom prst="ellipse">
            <a:avLst/>
          </a:prstGeom>
          <a:solidFill>
            <a:schemeClr val="accent4"/>
          </a:solidFill>
          <a:ln w="2032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grpSp>
        <p:nvGrpSpPr>
          <p:cNvPr id="74" name="Group 169">
            <a:extLst>
              <a:ext uri="{FF2B5EF4-FFF2-40B4-BE49-F238E27FC236}">
                <a16:creationId xmlns:a16="http://schemas.microsoft.com/office/drawing/2014/main" id="{D1B988A0-FA41-12E4-C650-3F8E54A75B15}"/>
              </a:ext>
            </a:extLst>
          </p:cNvPr>
          <p:cNvGrpSpPr/>
          <p:nvPr/>
        </p:nvGrpSpPr>
        <p:grpSpPr>
          <a:xfrm>
            <a:off x="477002" y="5065594"/>
            <a:ext cx="643002" cy="720554"/>
            <a:chOff x="669926" y="2870200"/>
            <a:chExt cx="315912" cy="354013"/>
          </a:xfrm>
          <a:solidFill>
            <a:schemeClr val="bg1"/>
          </a:solidFill>
        </p:grpSpPr>
        <p:sp>
          <p:nvSpPr>
            <p:cNvPr id="75" name="Freeform 101">
              <a:extLst>
                <a:ext uri="{FF2B5EF4-FFF2-40B4-BE49-F238E27FC236}">
                  <a16:creationId xmlns:a16="http://schemas.microsoft.com/office/drawing/2014/main" id="{110FB31A-C822-2076-9B69-C4601E78D37B}"/>
                </a:ext>
              </a:extLst>
            </p:cNvPr>
            <p:cNvSpPr>
              <a:spLocks noEditPoints="1"/>
            </p:cNvSpPr>
            <p:nvPr/>
          </p:nvSpPr>
          <p:spPr bwMode="auto">
            <a:xfrm>
              <a:off x="736601" y="2935288"/>
              <a:ext cx="182563" cy="288925"/>
            </a:xfrm>
            <a:custGeom>
              <a:avLst/>
              <a:gdLst>
                <a:gd name="T0" fmla="*/ 74 w 353"/>
                <a:gd name="T1" fmla="*/ 32 h 558"/>
                <a:gd name="T2" fmla="*/ 87 w 353"/>
                <a:gd name="T3" fmla="*/ 49 h 558"/>
                <a:gd name="T4" fmla="*/ 331 w 353"/>
                <a:gd name="T5" fmla="*/ 176 h 558"/>
                <a:gd name="T6" fmla="*/ 233 w 353"/>
                <a:gd name="T7" fmla="*/ 328 h 558"/>
                <a:gd name="T8" fmla="*/ 220 w 353"/>
                <a:gd name="T9" fmla="*/ 360 h 558"/>
                <a:gd name="T10" fmla="*/ 239 w 353"/>
                <a:gd name="T11" fmla="*/ 217 h 558"/>
                <a:gd name="T12" fmla="*/ 260 w 353"/>
                <a:gd name="T13" fmla="*/ 162 h 558"/>
                <a:gd name="T14" fmla="*/ 218 w 353"/>
                <a:gd name="T15" fmla="*/ 149 h 558"/>
                <a:gd name="T16" fmla="*/ 199 w 353"/>
                <a:gd name="T17" fmla="*/ 196 h 558"/>
                <a:gd name="T18" fmla="*/ 153 w 353"/>
                <a:gd name="T19" fmla="*/ 178 h 558"/>
                <a:gd name="T20" fmla="*/ 100 w 353"/>
                <a:gd name="T21" fmla="*/ 154 h 558"/>
                <a:gd name="T22" fmla="*/ 83 w 353"/>
                <a:gd name="T23" fmla="*/ 197 h 558"/>
                <a:gd name="T24" fmla="*/ 132 w 353"/>
                <a:gd name="T25" fmla="*/ 217 h 558"/>
                <a:gd name="T26" fmla="*/ 119 w 353"/>
                <a:gd name="T27" fmla="*/ 360 h 558"/>
                <a:gd name="T28" fmla="*/ 113 w 353"/>
                <a:gd name="T29" fmla="*/ 318 h 558"/>
                <a:gd name="T30" fmla="*/ 55 w 353"/>
                <a:gd name="T31" fmla="*/ 79 h 558"/>
                <a:gd name="T32" fmla="*/ 39 w 353"/>
                <a:gd name="T33" fmla="*/ 66 h 558"/>
                <a:gd name="T34" fmla="*/ 98 w 353"/>
                <a:gd name="T35" fmla="*/ 335 h 558"/>
                <a:gd name="T36" fmla="*/ 75 w 353"/>
                <a:gd name="T37" fmla="*/ 360 h 558"/>
                <a:gd name="T38" fmla="*/ 64 w 353"/>
                <a:gd name="T39" fmla="*/ 484 h 558"/>
                <a:gd name="T40" fmla="*/ 214 w 353"/>
                <a:gd name="T41" fmla="*/ 558 h 558"/>
                <a:gd name="T42" fmla="*/ 288 w 353"/>
                <a:gd name="T43" fmla="*/ 455 h 558"/>
                <a:gd name="T44" fmla="*/ 267 w 353"/>
                <a:gd name="T45" fmla="*/ 455 h 558"/>
                <a:gd name="T46" fmla="*/ 85 w 353"/>
                <a:gd name="T47" fmla="*/ 474 h 558"/>
                <a:gd name="T48" fmla="*/ 238 w 353"/>
                <a:gd name="T49" fmla="*/ 437 h 558"/>
                <a:gd name="T50" fmla="*/ 238 w 353"/>
                <a:gd name="T51" fmla="*/ 416 h 558"/>
                <a:gd name="T52" fmla="*/ 85 w 353"/>
                <a:gd name="T53" fmla="*/ 381 h 558"/>
                <a:gd name="T54" fmla="*/ 267 w 353"/>
                <a:gd name="T55" fmla="*/ 398 h 558"/>
                <a:gd name="T56" fmla="*/ 288 w 353"/>
                <a:gd name="T57" fmla="*/ 398 h 558"/>
                <a:gd name="T58" fmla="*/ 277 w 353"/>
                <a:gd name="T59" fmla="*/ 360 h 558"/>
                <a:gd name="T60" fmla="*/ 254 w 353"/>
                <a:gd name="T61" fmla="*/ 335 h 558"/>
                <a:gd name="T62" fmla="*/ 176 w 353"/>
                <a:gd name="T63" fmla="*/ 0 h 558"/>
                <a:gd name="T64" fmla="*/ 227 w 353"/>
                <a:gd name="T65" fmla="*/ 168 h 558"/>
                <a:gd name="T66" fmla="*/ 246 w 353"/>
                <a:gd name="T67" fmla="*/ 177 h 558"/>
                <a:gd name="T68" fmla="*/ 239 w 353"/>
                <a:gd name="T69" fmla="*/ 196 h 558"/>
                <a:gd name="T70" fmla="*/ 220 w 353"/>
                <a:gd name="T71" fmla="*/ 178 h 558"/>
                <a:gd name="T72" fmla="*/ 138 w 353"/>
                <a:gd name="T73" fmla="*/ 537 h 558"/>
                <a:gd name="T74" fmla="*/ 266 w 353"/>
                <a:gd name="T75" fmla="*/ 495 h 558"/>
                <a:gd name="T76" fmla="*/ 113 w 353"/>
                <a:gd name="T77" fmla="*/ 196 h 558"/>
                <a:gd name="T78" fmla="*/ 114 w 353"/>
                <a:gd name="T79" fmla="*/ 170 h 558"/>
                <a:gd name="T80" fmla="*/ 132 w 353"/>
                <a:gd name="T81" fmla="*/ 196 h 558"/>
                <a:gd name="T82" fmla="*/ 153 w 353"/>
                <a:gd name="T83" fmla="*/ 217 h 558"/>
                <a:gd name="T84" fmla="*/ 199 w 353"/>
                <a:gd name="T85" fmla="*/ 360 h 558"/>
                <a:gd name="T86" fmla="*/ 153 w 353"/>
                <a:gd name="T87" fmla="*/ 217 h 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53" h="558">
                  <a:moveTo>
                    <a:pt x="176" y="0"/>
                  </a:moveTo>
                  <a:cubicBezTo>
                    <a:pt x="139" y="0"/>
                    <a:pt x="104" y="11"/>
                    <a:pt x="74" y="32"/>
                  </a:cubicBezTo>
                  <a:cubicBezTo>
                    <a:pt x="70" y="35"/>
                    <a:pt x="69" y="42"/>
                    <a:pt x="72" y="47"/>
                  </a:cubicBezTo>
                  <a:cubicBezTo>
                    <a:pt x="75" y="52"/>
                    <a:pt x="82" y="53"/>
                    <a:pt x="87" y="49"/>
                  </a:cubicBezTo>
                  <a:cubicBezTo>
                    <a:pt x="113" y="31"/>
                    <a:pt x="144" y="21"/>
                    <a:pt x="176" y="21"/>
                  </a:cubicBezTo>
                  <a:cubicBezTo>
                    <a:pt x="262" y="21"/>
                    <a:pt x="331" y="91"/>
                    <a:pt x="331" y="176"/>
                  </a:cubicBezTo>
                  <a:cubicBezTo>
                    <a:pt x="331" y="238"/>
                    <a:pt x="295" y="293"/>
                    <a:pt x="239" y="318"/>
                  </a:cubicBezTo>
                  <a:cubicBezTo>
                    <a:pt x="235" y="320"/>
                    <a:pt x="233" y="324"/>
                    <a:pt x="233" y="328"/>
                  </a:cubicBezTo>
                  <a:cubicBezTo>
                    <a:pt x="233" y="360"/>
                    <a:pt x="233" y="360"/>
                    <a:pt x="233" y="360"/>
                  </a:cubicBezTo>
                  <a:cubicBezTo>
                    <a:pt x="220" y="360"/>
                    <a:pt x="220" y="360"/>
                    <a:pt x="220" y="360"/>
                  </a:cubicBezTo>
                  <a:cubicBezTo>
                    <a:pt x="220" y="217"/>
                    <a:pt x="220" y="217"/>
                    <a:pt x="220" y="217"/>
                  </a:cubicBezTo>
                  <a:cubicBezTo>
                    <a:pt x="239" y="217"/>
                    <a:pt x="239" y="217"/>
                    <a:pt x="239" y="217"/>
                  </a:cubicBezTo>
                  <a:cubicBezTo>
                    <a:pt x="253" y="217"/>
                    <a:pt x="264" y="209"/>
                    <a:pt x="269" y="197"/>
                  </a:cubicBezTo>
                  <a:cubicBezTo>
                    <a:pt x="274" y="184"/>
                    <a:pt x="270" y="171"/>
                    <a:pt x="260" y="162"/>
                  </a:cubicBezTo>
                  <a:cubicBezTo>
                    <a:pt x="252" y="154"/>
                    <a:pt x="252" y="154"/>
                    <a:pt x="252" y="154"/>
                  </a:cubicBezTo>
                  <a:cubicBezTo>
                    <a:pt x="243" y="146"/>
                    <a:pt x="230" y="144"/>
                    <a:pt x="218" y="149"/>
                  </a:cubicBezTo>
                  <a:cubicBezTo>
                    <a:pt x="207" y="154"/>
                    <a:pt x="199" y="165"/>
                    <a:pt x="199" y="178"/>
                  </a:cubicBezTo>
                  <a:cubicBezTo>
                    <a:pt x="199" y="196"/>
                    <a:pt x="199" y="196"/>
                    <a:pt x="199" y="196"/>
                  </a:cubicBezTo>
                  <a:cubicBezTo>
                    <a:pt x="153" y="196"/>
                    <a:pt x="153" y="196"/>
                    <a:pt x="153" y="196"/>
                  </a:cubicBezTo>
                  <a:cubicBezTo>
                    <a:pt x="153" y="178"/>
                    <a:pt x="153" y="178"/>
                    <a:pt x="153" y="178"/>
                  </a:cubicBezTo>
                  <a:cubicBezTo>
                    <a:pt x="153" y="165"/>
                    <a:pt x="146" y="154"/>
                    <a:pt x="134" y="149"/>
                  </a:cubicBezTo>
                  <a:cubicBezTo>
                    <a:pt x="122" y="144"/>
                    <a:pt x="109" y="146"/>
                    <a:pt x="100" y="154"/>
                  </a:cubicBezTo>
                  <a:cubicBezTo>
                    <a:pt x="92" y="162"/>
                    <a:pt x="92" y="162"/>
                    <a:pt x="92" y="162"/>
                  </a:cubicBezTo>
                  <a:cubicBezTo>
                    <a:pt x="82" y="171"/>
                    <a:pt x="79" y="184"/>
                    <a:pt x="83" y="197"/>
                  </a:cubicBezTo>
                  <a:cubicBezTo>
                    <a:pt x="88" y="209"/>
                    <a:pt x="100" y="217"/>
                    <a:pt x="113" y="217"/>
                  </a:cubicBezTo>
                  <a:cubicBezTo>
                    <a:pt x="132" y="217"/>
                    <a:pt x="132" y="217"/>
                    <a:pt x="132" y="217"/>
                  </a:cubicBezTo>
                  <a:cubicBezTo>
                    <a:pt x="132" y="360"/>
                    <a:pt x="132" y="360"/>
                    <a:pt x="132" y="360"/>
                  </a:cubicBezTo>
                  <a:cubicBezTo>
                    <a:pt x="119" y="360"/>
                    <a:pt x="119" y="360"/>
                    <a:pt x="119" y="360"/>
                  </a:cubicBezTo>
                  <a:cubicBezTo>
                    <a:pt x="119" y="328"/>
                    <a:pt x="119" y="328"/>
                    <a:pt x="119" y="328"/>
                  </a:cubicBezTo>
                  <a:cubicBezTo>
                    <a:pt x="119" y="324"/>
                    <a:pt x="117" y="320"/>
                    <a:pt x="113" y="318"/>
                  </a:cubicBezTo>
                  <a:cubicBezTo>
                    <a:pt x="57" y="293"/>
                    <a:pt x="21" y="238"/>
                    <a:pt x="21" y="176"/>
                  </a:cubicBezTo>
                  <a:cubicBezTo>
                    <a:pt x="21" y="140"/>
                    <a:pt x="33" y="107"/>
                    <a:pt x="55" y="79"/>
                  </a:cubicBezTo>
                  <a:cubicBezTo>
                    <a:pt x="59" y="74"/>
                    <a:pt x="58" y="68"/>
                    <a:pt x="54" y="64"/>
                  </a:cubicBezTo>
                  <a:cubicBezTo>
                    <a:pt x="49" y="60"/>
                    <a:pt x="42" y="61"/>
                    <a:pt x="39" y="66"/>
                  </a:cubicBezTo>
                  <a:cubicBezTo>
                    <a:pt x="14" y="97"/>
                    <a:pt x="0" y="136"/>
                    <a:pt x="0" y="176"/>
                  </a:cubicBezTo>
                  <a:cubicBezTo>
                    <a:pt x="0" y="244"/>
                    <a:pt x="38" y="305"/>
                    <a:pt x="98" y="335"/>
                  </a:cubicBezTo>
                  <a:cubicBezTo>
                    <a:pt x="98" y="360"/>
                    <a:pt x="98" y="360"/>
                    <a:pt x="98" y="360"/>
                  </a:cubicBezTo>
                  <a:cubicBezTo>
                    <a:pt x="75" y="360"/>
                    <a:pt x="75" y="360"/>
                    <a:pt x="75" y="360"/>
                  </a:cubicBezTo>
                  <a:cubicBezTo>
                    <a:pt x="69" y="360"/>
                    <a:pt x="64" y="365"/>
                    <a:pt x="64" y="370"/>
                  </a:cubicBezTo>
                  <a:cubicBezTo>
                    <a:pt x="64" y="484"/>
                    <a:pt x="64" y="484"/>
                    <a:pt x="64" y="484"/>
                  </a:cubicBezTo>
                  <a:cubicBezTo>
                    <a:pt x="64" y="525"/>
                    <a:pt x="97" y="558"/>
                    <a:pt x="138" y="558"/>
                  </a:cubicBezTo>
                  <a:cubicBezTo>
                    <a:pt x="214" y="558"/>
                    <a:pt x="214" y="558"/>
                    <a:pt x="214" y="558"/>
                  </a:cubicBezTo>
                  <a:cubicBezTo>
                    <a:pt x="255" y="558"/>
                    <a:pt x="288" y="525"/>
                    <a:pt x="288" y="484"/>
                  </a:cubicBezTo>
                  <a:cubicBezTo>
                    <a:pt x="288" y="455"/>
                    <a:pt x="288" y="455"/>
                    <a:pt x="288" y="455"/>
                  </a:cubicBezTo>
                  <a:cubicBezTo>
                    <a:pt x="288" y="449"/>
                    <a:pt x="283" y="444"/>
                    <a:pt x="277" y="444"/>
                  </a:cubicBezTo>
                  <a:cubicBezTo>
                    <a:pt x="271" y="444"/>
                    <a:pt x="267" y="449"/>
                    <a:pt x="267" y="455"/>
                  </a:cubicBezTo>
                  <a:cubicBezTo>
                    <a:pt x="267" y="474"/>
                    <a:pt x="267" y="474"/>
                    <a:pt x="267" y="474"/>
                  </a:cubicBezTo>
                  <a:cubicBezTo>
                    <a:pt x="85" y="474"/>
                    <a:pt x="85" y="474"/>
                    <a:pt x="85" y="474"/>
                  </a:cubicBezTo>
                  <a:cubicBezTo>
                    <a:pt x="85" y="437"/>
                    <a:pt x="85" y="437"/>
                    <a:pt x="85" y="437"/>
                  </a:cubicBezTo>
                  <a:cubicBezTo>
                    <a:pt x="238" y="437"/>
                    <a:pt x="238" y="437"/>
                    <a:pt x="238" y="437"/>
                  </a:cubicBezTo>
                  <a:cubicBezTo>
                    <a:pt x="244" y="437"/>
                    <a:pt x="249" y="432"/>
                    <a:pt x="249" y="427"/>
                  </a:cubicBezTo>
                  <a:cubicBezTo>
                    <a:pt x="249" y="421"/>
                    <a:pt x="244" y="416"/>
                    <a:pt x="238" y="416"/>
                  </a:cubicBezTo>
                  <a:cubicBezTo>
                    <a:pt x="85" y="416"/>
                    <a:pt x="85" y="416"/>
                    <a:pt x="85" y="416"/>
                  </a:cubicBezTo>
                  <a:cubicBezTo>
                    <a:pt x="85" y="381"/>
                    <a:pt x="85" y="381"/>
                    <a:pt x="85" y="381"/>
                  </a:cubicBezTo>
                  <a:cubicBezTo>
                    <a:pt x="267" y="381"/>
                    <a:pt x="267" y="381"/>
                    <a:pt x="267" y="381"/>
                  </a:cubicBezTo>
                  <a:cubicBezTo>
                    <a:pt x="267" y="398"/>
                    <a:pt x="267" y="398"/>
                    <a:pt x="267" y="398"/>
                  </a:cubicBezTo>
                  <a:cubicBezTo>
                    <a:pt x="267" y="404"/>
                    <a:pt x="271" y="409"/>
                    <a:pt x="277" y="409"/>
                  </a:cubicBezTo>
                  <a:cubicBezTo>
                    <a:pt x="283" y="409"/>
                    <a:pt x="288" y="404"/>
                    <a:pt x="288" y="398"/>
                  </a:cubicBezTo>
                  <a:cubicBezTo>
                    <a:pt x="288" y="370"/>
                    <a:pt x="288" y="370"/>
                    <a:pt x="288" y="370"/>
                  </a:cubicBezTo>
                  <a:cubicBezTo>
                    <a:pt x="288" y="365"/>
                    <a:pt x="283" y="360"/>
                    <a:pt x="277" y="360"/>
                  </a:cubicBezTo>
                  <a:cubicBezTo>
                    <a:pt x="254" y="360"/>
                    <a:pt x="254" y="360"/>
                    <a:pt x="254" y="360"/>
                  </a:cubicBezTo>
                  <a:cubicBezTo>
                    <a:pt x="254" y="335"/>
                    <a:pt x="254" y="335"/>
                    <a:pt x="254" y="335"/>
                  </a:cubicBezTo>
                  <a:cubicBezTo>
                    <a:pt x="314" y="305"/>
                    <a:pt x="353" y="244"/>
                    <a:pt x="353" y="176"/>
                  </a:cubicBezTo>
                  <a:cubicBezTo>
                    <a:pt x="353" y="79"/>
                    <a:pt x="273" y="0"/>
                    <a:pt x="176" y="0"/>
                  </a:cubicBezTo>
                  <a:close/>
                  <a:moveTo>
                    <a:pt x="220" y="178"/>
                  </a:moveTo>
                  <a:cubicBezTo>
                    <a:pt x="220" y="171"/>
                    <a:pt x="225" y="169"/>
                    <a:pt x="227" y="168"/>
                  </a:cubicBezTo>
                  <a:cubicBezTo>
                    <a:pt x="228" y="167"/>
                    <a:pt x="233" y="166"/>
                    <a:pt x="238" y="170"/>
                  </a:cubicBezTo>
                  <a:cubicBezTo>
                    <a:pt x="246" y="177"/>
                    <a:pt x="246" y="177"/>
                    <a:pt x="246" y="177"/>
                  </a:cubicBezTo>
                  <a:cubicBezTo>
                    <a:pt x="251" y="182"/>
                    <a:pt x="250" y="187"/>
                    <a:pt x="249" y="189"/>
                  </a:cubicBezTo>
                  <a:cubicBezTo>
                    <a:pt x="249" y="191"/>
                    <a:pt x="246" y="196"/>
                    <a:pt x="239" y="196"/>
                  </a:cubicBezTo>
                  <a:cubicBezTo>
                    <a:pt x="220" y="196"/>
                    <a:pt x="220" y="196"/>
                    <a:pt x="220" y="196"/>
                  </a:cubicBezTo>
                  <a:cubicBezTo>
                    <a:pt x="220" y="178"/>
                    <a:pt x="220" y="178"/>
                    <a:pt x="220" y="178"/>
                  </a:cubicBezTo>
                  <a:close/>
                  <a:moveTo>
                    <a:pt x="214" y="537"/>
                  </a:moveTo>
                  <a:cubicBezTo>
                    <a:pt x="138" y="537"/>
                    <a:pt x="138" y="537"/>
                    <a:pt x="138" y="537"/>
                  </a:cubicBezTo>
                  <a:cubicBezTo>
                    <a:pt x="113" y="537"/>
                    <a:pt x="91" y="519"/>
                    <a:pt x="86" y="495"/>
                  </a:cubicBezTo>
                  <a:cubicBezTo>
                    <a:pt x="266" y="495"/>
                    <a:pt x="266" y="495"/>
                    <a:pt x="266" y="495"/>
                  </a:cubicBezTo>
                  <a:cubicBezTo>
                    <a:pt x="261" y="519"/>
                    <a:pt x="240" y="537"/>
                    <a:pt x="214" y="537"/>
                  </a:cubicBezTo>
                  <a:close/>
                  <a:moveTo>
                    <a:pt x="113" y="196"/>
                  </a:moveTo>
                  <a:cubicBezTo>
                    <a:pt x="103" y="196"/>
                    <a:pt x="99" y="184"/>
                    <a:pt x="106" y="177"/>
                  </a:cubicBezTo>
                  <a:cubicBezTo>
                    <a:pt x="114" y="170"/>
                    <a:pt x="114" y="170"/>
                    <a:pt x="114" y="170"/>
                  </a:cubicBezTo>
                  <a:cubicBezTo>
                    <a:pt x="121" y="164"/>
                    <a:pt x="132" y="169"/>
                    <a:pt x="132" y="178"/>
                  </a:cubicBezTo>
                  <a:cubicBezTo>
                    <a:pt x="132" y="196"/>
                    <a:pt x="132" y="196"/>
                    <a:pt x="132" y="196"/>
                  </a:cubicBezTo>
                  <a:cubicBezTo>
                    <a:pt x="113" y="196"/>
                    <a:pt x="113" y="196"/>
                    <a:pt x="113" y="196"/>
                  </a:cubicBezTo>
                  <a:close/>
                  <a:moveTo>
                    <a:pt x="153" y="217"/>
                  </a:moveTo>
                  <a:cubicBezTo>
                    <a:pt x="199" y="217"/>
                    <a:pt x="199" y="217"/>
                    <a:pt x="199" y="217"/>
                  </a:cubicBezTo>
                  <a:cubicBezTo>
                    <a:pt x="199" y="360"/>
                    <a:pt x="199" y="360"/>
                    <a:pt x="199" y="360"/>
                  </a:cubicBezTo>
                  <a:cubicBezTo>
                    <a:pt x="153" y="360"/>
                    <a:pt x="153" y="360"/>
                    <a:pt x="153" y="360"/>
                  </a:cubicBezTo>
                  <a:lnTo>
                    <a:pt x="153" y="217"/>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sp>
          <p:nvSpPr>
            <p:cNvPr id="76" name="Freeform 102">
              <a:extLst>
                <a:ext uri="{FF2B5EF4-FFF2-40B4-BE49-F238E27FC236}">
                  <a16:creationId xmlns:a16="http://schemas.microsoft.com/office/drawing/2014/main" id="{015CD0E1-237C-EFD0-D370-328EBC89C266}"/>
                </a:ext>
              </a:extLst>
            </p:cNvPr>
            <p:cNvSpPr>
              <a:spLocks/>
            </p:cNvSpPr>
            <p:nvPr/>
          </p:nvSpPr>
          <p:spPr bwMode="auto">
            <a:xfrm>
              <a:off x="822326" y="2870200"/>
              <a:ext cx="11113" cy="41275"/>
            </a:xfrm>
            <a:custGeom>
              <a:avLst/>
              <a:gdLst>
                <a:gd name="T0" fmla="*/ 10 w 21"/>
                <a:gd name="T1" fmla="*/ 81 h 81"/>
                <a:gd name="T2" fmla="*/ 21 w 21"/>
                <a:gd name="T3" fmla="*/ 70 h 81"/>
                <a:gd name="T4" fmla="*/ 21 w 21"/>
                <a:gd name="T5" fmla="*/ 11 h 81"/>
                <a:gd name="T6" fmla="*/ 10 w 21"/>
                <a:gd name="T7" fmla="*/ 0 h 81"/>
                <a:gd name="T8" fmla="*/ 0 w 21"/>
                <a:gd name="T9" fmla="*/ 11 h 81"/>
                <a:gd name="T10" fmla="*/ 0 w 21"/>
                <a:gd name="T11" fmla="*/ 70 h 81"/>
                <a:gd name="T12" fmla="*/ 10 w 21"/>
                <a:gd name="T13" fmla="*/ 81 h 81"/>
              </a:gdLst>
              <a:ahLst/>
              <a:cxnLst>
                <a:cxn ang="0">
                  <a:pos x="T0" y="T1"/>
                </a:cxn>
                <a:cxn ang="0">
                  <a:pos x="T2" y="T3"/>
                </a:cxn>
                <a:cxn ang="0">
                  <a:pos x="T4" y="T5"/>
                </a:cxn>
                <a:cxn ang="0">
                  <a:pos x="T6" y="T7"/>
                </a:cxn>
                <a:cxn ang="0">
                  <a:pos x="T8" y="T9"/>
                </a:cxn>
                <a:cxn ang="0">
                  <a:pos x="T10" y="T11"/>
                </a:cxn>
                <a:cxn ang="0">
                  <a:pos x="T12" y="T13"/>
                </a:cxn>
              </a:cxnLst>
              <a:rect l="0" t="0" r="r" b="b"/>
              <a:pathLst>
                <a:path w="21" h="81">
                  <a:moveTo>
                    <a:pt x="10" y="81"/>
                  </a:moveTo>
                  <a:cubicBezTo>
                    <a:pt x="16" y="81"/>
                    <a:pt x="21" y="76"/>
                    <a:pt x="21" y="70"/>
                  </a:cubicBezTo>
                  <a:cubicBezTo>
                    <a:pt x="21" y="11"/>
                    <a:pt x="21" y="11"/>
                    <a:pt x="21" y="11"/>
                  </a:cubicBezTo>
                  <a:cubicBezTo>
                    <a:pt x="21" y="5"/>
                    <a:pt x="16" y="0"/>
                    <a:pt x="10" y="0"/>
                  </a:cubicBezTo>
                  <a:cubicBezTo>
                    <a:pt x="4" y="0"/>
                    <a:pt x="0" y="5"/>
                    <a:pt x="0" y="11"/>
                  </a:cubicBezTo>
                  <a:cubicBezTo>
                    <a:pt x="0" y="70"/>
                    <a:pt x="0" y="70"/>
                    <a:pt x="0" y="70"/>
                  </a:cubicBezTo>
                  <a:cubicBezTo>
                    <a:pt x="0" y="76"/>
                    <a:pt x="4" y="81"/>
                    <a:pt x="10" y="81"/>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sp>
          <p:nvSpPr>
            <p:cNvPr id="77" name="Freeform 103">
              <a:extLst>
                <a:ext uri="{FF2B5EF4-FFF2-40B4-BE49-F238E27FC236}">
                  <a16:creationId xmlns:a16="http://schemas.microsoft.com/office/drawing/2014/main" id="{9D2776CD-9442-9F56-D5AA-7A69B9CF4DC3}"/>
                </a:ext>
              </a:extLst>
            </p:cNvPr>
            <p:cNvSpPr>
              <a:spLocks/>
            </p:cNvSpPr>
            <p:nvPr/>
          </p:nvSpPr>
          <p:spPr bwMode="auto">
            <a:xfrm>
              <a:off x="746126" y="2889250"/>
              <a:ext cx="26988" cy="39687"/>
            </a:xfrm>
            <a:custGeom>
              <a:avLst/>
              <a:gdLst>
                <a:gd name="T0" fmla="*/ 33 w 54"/>
                <a:gd name="T1" fmla="*/ 69 h 76"/>
                <a:gd name="T2" fmla="*/ 48 w 54"/>
                <a:gd name="T3" fmla="*/ 72 h 76"/>
                <a:gd name="T4" fmla="*/ 51 w 54"/>
                <a:gd name="T5" fmla="*/ 58 h 76"/>
                <a:gd name="T6" fmla="*/ 22 w 54"/>
                <a:gd name="T7" fmla="*/ 7 h 76"/>
                <a:gd name="T8" fmla="*/ 7 w 54"/>
                <a:gd name="T9" fmla="*/ 3 h 76"/>
                <a:gd name="T10" fmla="*/ 3 w 54"/>
                <a:gd name="T11" fmla="*/ 18 h 76"/>
                <a:gd name="T12" fmla="*/ 33 w 54"/>
                <a:gd name="T13" fmla="*/ 69 h 76"/>
              </a:gdLst>
              <a:ahLst/>
              <a:cxnLst>
                <a:cxn ang="0">
                  <a:pos x="T0" y="T1"/>
                </a:cxn>
                <a:cxn ang="0">
                  <a:pos x="T2" y="T3"/>
                </a:cxn>
                <a:cxn ang="0">
                  <a:pos x="T4" y="T5"/>
                </a:cxn>
                <a:cxn ang="0">
                  <a:pos x="T6" y="T7"/>
                </a:cxn>
                <a:cxn ang="0">
                  <a:pos x="T8" y="T9"/>
                </a:cxn>
                <a:cxn ang="0">
                  <a:pos x="T10" y="T11"/>
                </a:cxn>
                <a:cxn ang="0">
                  <a:pos x="T12" y="T13"/>
                </a:cxn>
              </a:cxnLst>
              <a:rect l="0" t="0" r="r" b="b"/>
              <a:pathLst>
                <a:path w="54" h="76">
                  <a:moveTo>
                    <a:pt x="33" y="69"/>
                  </a:moveTo>
                  <a:cubicBezTo>
                    <a:pt x="36" y="74"/>
                    <a:pt x="43" y="76"/>
                    <a:pt x="48" y="72"/>
                  </a:cubicBezTo>
                  <a:cubicBezTo>
                    <a:pt x="53" y="69"/>
                    <a:pt x="54" y="63"/>
                    <a:pt x="51" y="58"/>
                  </a:cubicBezTo>
                  <a:cubicBezTo>
                    <a:pt x="22" y="7"/>
                    <a:pt x="22" y="7"/>
                    <a:pt x="22" y="7"/>
                  </a:cubicBezTo>
                  <a:cubicBezTo>
                    <a:pt x="19" y="2"/>
                    <a:pt x="12" y="0"/>
                    <a:pt x="7" y="3"/>
                  </a:cubicBezTo>
                  <a:cubicBezTo>
                    <a:pt x="2" y="6"/>
                    <a:pt x="0" y="13"/>
                    <a:pt x="3" y="18"/>
                  </a:cubicBezTo>
                  <a:lnTo>
                    <a:pt x="33" y="69"/>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sp>
          <p:nvSpPr>
            <p:cNvPr id="78" name="Freeform 104">
              <a:extLst>
                <a:ext uri="{FF2B5EF4-FFF2-40B4-BE49-F238E27FC236}">
                  <a16:creationId xmlns:a16="http://schemas.microsoft.com/office/drawing/2014/main" id="{085F210A-45C2-CD1B-47F4-AFAA69576F01}"/>
                </a:ext>
              </a:extLst>
            </p:cNvPr>
            <p:cNvSpPr>
              <a:spLocks/>
            </p:cNvSpPr>
            <p:nvPr/>
          </p:nvSpPr>
          <p:spPr bwMode="auto">
            <a:xfrm>
              <a:off x="688976" y="2946400"/>
              <a:ext cx="39688" cy="26987"/>
            </a:xfrm>
            <a:custGeom>
              <a:avLst/>
              <a:gdLst>
                <a:gd name="T0" fmla="*/ 69 w 75"/>
                <a:gd name="T1" fmla="*/ 33 h 54"/>
                <a:gd name="T2" fmla="*/ 18 w 75"/>
                <a:gd name="T3" fmla="*/ 3 h 54"/>
                <a:gd name="T4" fmla="*/ 3 w 75"/>
                <a:gd name="T5" fmla="*/ 7 h 54"/>
                <a:gd name="T6" fmla="*/ 7 w 75"/>
                <a:gd name="T7" fmla="*/ 22 h 54"/>
                <a:gd name="T8" fmla="*/ 58 w 75"/>
                <a:gd name="T9" fmla="*/ 51 h 54"/>
                <a:gd name="T10" fmla="*/ 73 w 75"/>
                <a:gd name="T11" fmla="*/ 46 h 54"/>
                <a:gd name="T12" fmla="*/ 69 w 75"/>
                <a:gd name="T13" fmla="*/ 33 h 54"/>
              </a:gdLst>
              <a:ahLst/>
              <a:cxnLst>
                <a:cxn ang="0">
                  <a:pos x="T0" y="T1"/>
                </a:cxn>
                <a:cxn ang="0">
                  <a:pos x="T2" y="T3"/>
                </a:cxn>
                <a:cxn ang="0">
                  <a:pos x="T4" y="T5"/>
                </a:cxn>
                <a:cxn ang="0">
                  <a:pos x="T6" y="T7"/>
                </a:cxn>
                <a:cxn ang="0">
                  <a:pos x="T8" y="T9"/>
                </a:cxn>
                <a:cxn ang="0">
                  <a:pos x="T10" y="T11"/>
                </a:cxn>
                <a:cxn ang="0">
                  <a:pos x="T12" y="T13"/>
                </a:cxn>
              </a:cxnLst>
              <a:rect l="0" t="0" r="r" b="b"/>
              <a:pathLst>
                <a:path w="75" h="54">
                  <a:moveTo>
                    <a:pt x="69" y="33"/>
                  </a:moveTo>
                  <a:cubicBezTo>
                    <a:pt x="18" y="3"/>
                    <a:pt x="18" y="3"/>
                    <a:pt x="18" y="3"/>
                  </a:cubicBezTo>
                  <a:cubicBezTo>
                    <a:pt x="13" y="0"/>
                    <a:pt x="6" y="2"/>
                    <a:pt x="3" y="7"/>
                  </a:cubicBezTo>
                  <a:cubicBezTo>
                    <a:pt x="0" y="12"/>
                    <a:pt x="2" y="19"/>
                    <a:pt x="7" y="22"/>
                  </a:cubicBezTo>
                  <a:cubicBezTo>
                    <a:pt x="58" y="51"/>
                    <a:pt x="58" y="51"/>
                    <a:pt x="58" y="51"/>
                  </a:cubicBezTo>
                  <a:cubicBezTo>
                    <a:pt x="64" y="54"/>
                    <a:pt x="71" y="52"/>
                    <a:pt x="73" y="46"/>
                  </a:cubicBezTo>
                  <a:cubicBezTo>
                    <a:pt x="75" y="41"/>
                    <a:pt x="73" y="36"/>
                    <a:pt x="69" y="33"/>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sp>
          <p:nvSpPr>
            <p:cNvPr id="79" name="Freeform 105">
              <a:extLst>
                <a:ext uri="{FF2B5EF4-FFF2-40B4-BE49-F238E27FC236}">
                  <a16:creationId xmlns:a16="http://schemas.microsoft.com/office/drawing/2014/main" id="{3B46A1EE-3AC4-6686-20C1-D19A88120608}"/>
                </a:ext>
              </a:extLst>
            </p:cNvPr>
            <p:cNvSpPr>
              <a:spLocks/>
            </p:cNvSpPr>
            <p:nvPr/>
          </p:nvSpPr>
          <p:spPr bwMode="auto">
            <a:xfrm>
              <a:off x="669926" y="3022600"/>
              <a:ext cx="41275" cy="11112"/>
            </a:xfrm>
            <a:custGeom>
              <a:avLst/>
              <a:gdLst>
                <a:gd name="T0" fmla="*/ 80 w 80"/>
                <a:gd name="T1" fmla="*/ 10 h 21"/>
                <a:gd name="T2" fmla="*/ 70 w 80"/>
                <a:gd name="T3" fmla="*/ 0 h 21"/>
                <a:gd name="T4" fmla="*/ 11 w 80"/>
                <a:gd name="T5" fmla="*/ 0 h 21"/>
                <a:gd name="T6" fmla="*/ 0 w 80"/>
                <a:gd name="T7" fmla="*/ 10 h 21"/>
                <a:gd name="T8" fmla="*/ 11 w 80"/>
                <a:gd name="T9" fmla="*/ 21 h 21"/>
                <a:gd name="T10" fmla="*/ 70 w 80"/>
                <a:gd name="T11" fmla="*/ 21 h 21"/>
                <a:gd name="T12" fmla="*/ 80 w 80"/>
                <a:gd name="T13" fmla="*/ 10 h 21"/>
              </a:gdLst>
              <a:ahLst/>
              <a:cxnLst>
                <a:cxn ang="0">
                  <a:pos x="T0" y="T1"/>
                </a:cxn>
                <a:cxn ang="0">
                  <a:pos x="T2" y="T3"/>
                </a:cxn>
                <a:cxn ang="0">
                  <a:pos x="T4" y="T5"/>
                </a:cxn>
                <a:cxn ang="0">
                  <a:pos x="T6" y="T7"/>
                </a:cxn>
                <a:cxn ang="0">
                  <a:pos x="T8" y="T9"/>
                </a:cxn>
                <a:cxn ang="0">
                  <a:pos x="T10" y="T11"/>
                </a:cxn>
                <a:cxn ang="0">
                  <a:pos x="T12" y="T13"/>
                </a:cxn>
              </a:cxnLst>
              <a:rect l="0" t="0" r="r" b="b"/>
              <a:pathLst>
                <a:path w="80" h="21">
                  <a:moveTo>
                    <a:pt x="80" y="10"/>
                  </a:moveTo>
                  <a:cubicBezTo>
                    <a:pt x="80" y="4"/>
                    <a:pt x="76" y="0"/>
                    <a:pt x="70" y="0"/>
                  </a:cubicBezTo>
                  <a:cubicBezTo>
                    <a:pt x="11" y="0"/>
                    <a:pt x="11" y="0"/>
                    <a:pt x="11" y="0"/>
                  </a:cubicBezTo>
                  <a:cubicBezTo>
                    <a:pt x="5" y="0"/>
                    <a:pt x="0" y="4"/>
                    <a:pt x="0" y="10"/>
                  </a:cubicBezTo>
                  <a:cubicBezTo>
                    <a:pt x="0" y="16"/>
                    <a:pt x="5" y="21"/>
                    <a:pt x="11" y="21"/>
                  </a:cubicBezTo>
                  <a:cubicBezTo>
                    <a:pt x="70" y="21"/>
                    <a:pt x="70" y="21"/>
                    <a:pt x="70" y="21"/>
                  </a:cubicBezTo>
                  <a:cubicBezTo>
                    <a:pt x="76" y="21"/>
                    <a:pt x="80" y="16"/>
                    <a:pt x="80" y="10"/>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sp>
          <p:nvSpPr>
            <p:cNvPr id="80" name="Freeform 106">
              <a:extLst>
                <a:ext uri="{FF2B5EF4-FFF2-40B4-BE49-F238E27FC236}">
                  <a16:creationId xmlns:a16="http://schemas.microsoft.com/office/drawing/2014/main" id="{CCDE04AC-BBD0-AFDB-BD57-9BFDE08C043E}"/>
                </a:ext>
              </a:extLst>
            </p:cNvPr>
            <p:cNvSpPr>
              <a:spLocks/>
            </p:cNvSpPr>
            <p:nvPr/>
          </p:nvSpPr>
          <p:spPr bwMode="auto">
            <a:xfrm>
              <a:off x="690563" y="3082925"/>
              <a:ext cx="38100" cy="26987"/>
            </a:xfrm>
            <a:custGeom>
              <a:avLst/>
              <a:gdLst>
                <a:gd name="T0" fmla="*/ 57 w 75"/>
                <a:gd name="T1" fmla="*/ 3 h 54"/>
                <a:gd name="T2" fmla="*/ 6 w 75"/>
                <a:gd name="T3" fmla="*/ 33 h 54"/>
                <a:gd name="T4" fmla="*/ 2 w 75"/>
                <a:gd name="T5" fmla="*/ 46 h 54"/>
                <a:gd name="T6" fmla="*/ 17 w 75"/>
                <a:gd name="T7" fmla="*/ 51 h 54"/>
                <a:gd name="T8" fmla="*/ 68 w 75"/>
                <a:gd name="T9" fmla="*/ 21 h 54"/>
                <a:gd name="T10" fmla="*/ 72 w 75"/>
                <a:gd name="T11" fmla="*/ 7 h 54"/>
                <a:gd name="T12" fmla="*/ 57 w 75"/>
                <a:gd name="T13" fmla="*/ 3 h 54"/>
              </a:gdLst>
              <a:ahLst/>
              <a:cxnLst>
                <a:cxn ang="0">
                  <a:pos x="T0" y="T1"/>
                </a:cxn>
                <a:cxn ang="0">
                  <a:pos x="T2" y="T3"/>
                </a:cxn>
                <a:cxn ang="0">
                  <a:pos x="T4" y="T5"/>
                </a:cxn>
                <a:cxn ang="0">
                  <a:pos x="T6" y="T7"/>
                </a:cxn>
                <a:cxn ang="0">
                  <a:pos x="T8" y="T9"/>
                </a:cxn>
                <a:cxn ang="0">
                  <a:pos x="T10" y="T11"/>
                </a:cxn>
                <a:cxn ang="0">
                  <a:pos x="T12" y="T13"/>
                </a:cxn>
              </a:cxnLst>
              <a:rect l="0" t="0" r="r" b="b"/>
              <a:pathLst>
                <a:path w="75" h="54">
                  <a:moveTo>
                    <a:pt x="57" y="3"/>
                  </a:moveTo>
                  <a:cubicBezTo>
                    <a:pt x="6" y="33"/>
                    <a:pt x="6" y="33"/>
                    <a:pt x="6" y="33"/>
                  </a:cubicBezTo>
                  <a:cubicBezTo>
                    <a:pt x="2" y="35"/>
                    <a:pt x="0" y="41"/>
                    <a:pt x="2" y="46"/>
                  </a:cubicBezTo>
                  <a:cubicBezTo>
                    <a:pt x="4" y="52"/>
                    <a:pt x="11" y="54"/>
                    <a:pt x="17" y="51"/>
                  </a:cubicBezTo>
                  <a:cubicBezTo>
                    <a:pt x="68" y="21"/>
                    <a:pt x="68" y="21"/>
                    <a:pt x="68" y="21"/>
                  </a:cubicBezTo>
                  <a:cubicBezTo>
                    <a:pt x="73" y="18"/>
                    <a:pt x="75" y="12"/>
                    <a:pt x="72" y="7"/>
                  </a:cubicBezTo>
                  <a:cubicBezTo>
                    <a:pt x="69" y="2"/>
                    <a:pt x="62" y="0"/>
                    <a:pt x="57" y="3"/>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sp>
          <p:nvSpPr>
            <p:cNvPr id="81" name="Freeform 107">
              <a:extLst>
                <a:ext uri="{FF2B5EF4-FFF2-40B4-BE49-F238E27FC236}">
                  <a16:creationId xmlns:a16="http://schemas.microsoft.com/office/drawing/2014/main" id="{9281D3F8-1BB3-9E30-0334-F790EEA42BE9}"/>
                </a:ext>
              </a:extLst>
            </p:cNvPr>
            <p:cNvSpPr>
              <a:spLocks/>
            </p:cNvSpPr>
            <p:nvPr/>
          </p:nvSpPr>
          <p:spPr bwMode="auto">
            <a:xfrm>
              <a:off x="927101" y="3082925"/>
              <a:ext cx="39688" cy="26987"/>
            </a:xfrm>
            <a:custGeom>
              <a:avLst/>
              <a:gdLst>
                <a:gd name="T0" fmla="*/ 68 w 75"/>
                <a:gd name="T1" fmla="*/ 33 h 54"/>
                <a:gd name="T2" fmla="*/ 17 w 75"/>
                <a:gd name="T3" fmla="*/ 3 h 54"/>
                <a:gd name="T4" fmla="*/ 3 w 75"/>
                <a:gd name="T5" fmla="*/ 7 h 54"/>
                <a:gd name="T6" fmla="*/ 6 w 75"/>
                <a:gd name="T7" fmla="*/ 21 h 54"/>
                <a:gd name="T8" fmla="*/ 57 w 75"/>
                <a:gd name="T9" fmla="*/ 51 h 54"/>
                <a:gd name="T10" fmla="*/ 72 w 75"/>
                <a:gd name="T11" fmla="*/ 46 h 54"/>
                <a:gd name="T12" fmla="*/ 68 w 75"/>
                <a:gd name="T13" fmla="*/ 33 h 54"/>
              </a:gdLst>
              <a:ahLst/>
              <a:cxnLst>
                <a:cxn ang="0">
                  <a:pos x="T0" y="T1"/>
                </a:cxn>
                <a:cxn ang="0">
                  <a:pos x="T2" y="T3"/>
                </a:cxn>
                <a:cxn ang="0">
                  <a:pos x="T4" y="T5"/>
                </a:cxn>
                <a:cxn ang="0">
                  <a:pos x="T6" y="T7"/>
                </a:cxn>
                <a:cxn ang="0">
                  <a:pos x="T8" y="T9"/>
                </a:cxn>
                <a:cxn ang="0">
                  <a:pos x="T10" y="T11"/>
                </a:cxn>
                <a:cxn ang="0">
                  <a:pos x="T12" y="T13"/>
                </a:cxn>
              </a:cxnLst>
              <a:rect l="0" t="0" r="r" b="b"/>
              <a:pathLst>
                <a:path w="75" h="54">
                  <a:moveTo>
                    <a:pt x="68" y="33"/>
                  </a:moveTo>
                  <a:cubicBezTo>
                    <a:pt x="17" y="3"/>
                    <a:pt x="17" y="3"/>
                    <a:pt x="17" y="3"/>
                  </a:cubicBezTo>
                  <a:cubicBezTo>
                    <a:pt x="12" y="0"/>
                    <a:pt x="5" y="2"/>
                    <a:pt x="3" y="7"/>
                  </a:cubicBezTo>
                  <a:cubicBezTo>
                    <a:pt x="0" y="12"/>
                    <a:pt x="1" y="18"/>
                    <a:pt x="6" y="21"/>
                  </a:cubicBezTo>
                  <a:cubicBezTo>
                    <a:pt x="57" y="51"/>
                    <a:pt x="57" y="51"/>
                    <a:pt x="57" y="51"/>
                  </a:cubicBezTo>
                  <a:cubicBezTo>
                    <a:pt x="63" y="54"/>
                    <a:pt x="70" y="52"/>
                    <a:pt x="72" y="46"/>
                  </a:cubicBezTo>
                  <a:cubicBezTo>
                    <a:pt x="75" y="41"/>
                    <a:pt x="73" y="35"/>
                    <a:pt x="68" y="33"/>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sp>
          <p:nvSpPr>
            <p:cNvPr id="82" name="Freeform 108">
              <a:extLst>
                <a:ext uri="{FF2B5EF4-FFF2-40B4-BE49-F238E27FC236}">
                  <a16:creationId xmlns:a16="http://schemas.microsoft.com/office/drawing/2014/main" id="{6741000B-0443-FED8-7459-5D5A6AE653FC}"/>
                </a:ext>
              </a:extLst>
            </p:cNvPr>
            <p:cNvSpPr>
              <a:spLocks/>
            </p:cNvSpPr>
            <p:nvPr/>
          </p:nvSpPr>
          <p:spPr bwMode="auto">
            <a:xfrm>
              <a:off x="944563" y="3022600"/>
              <a:ext cx="41275" cy="11112"/>
            </a:xfrm>
            <a:custGeom>
              <a:avLst/>
              <a:gdLst>
                <a:gd name="T0" fmla="*/ 69 w 80"/>
                <a:gd name="T1" fmla="*/ 0 h 21"/>
                <a:gd name="T2" fmla="*/ 10 w 80"/>
                <a:gd name="T3" fmla="*/ 0 h 21"/>
                <a:gd name="T4" fmla="*/ 0 w 80"/>
                <a:gd name="T5" fmla="*/ 10 h 21"/>
                <a:gd name="T6" fmla="*/ 10 w 80"/>
                <a:gd name="T7" fmla="*/ 21 h 21"/>
                <a:gd name="T8" fmla="*/ 69 w 80"/>
                <a:gd name="T9" fmla="*/ 21 h 21"/>
                <a:gd name="T10" fmla="*/ 80 w 80"/>
                <a:gd name="T11" fmla="*/ 10 h 21"/>
                <a:gd name="T12" fmla="*/ 69 w 80"/>
                <a:gd name="T13" fmla="*/ 0 h 21"/>
              </a:gdLst>
              <a:ahLst/>
              <a:cxnLst>
                <a:cxn ang="0">
                  <a:pos x="T0" y="T1"/>
                </a:cxn>
                <a:cxn ang="0">
                  <a:pos x="T2" y="T3"/>
                </a:cxn>
                <a:cxn ang="0">
                  <a:pos x="T4" y="T5"/>
                </a:cxn>
                <a:cxn ang="0">
                  <a:pos x="T6" y="T7"/>
                </a:cxn>
                <a:cxn ang="0">
                  <a:pos x="T8" y="T9"/>
                </a:cxn>
                <a:cxn ang="0">
                  <a:pos x="T10" y="T11"/>
                </a:cxn>
                <a:cxn ang="0">
                  <a:pos x="T12" y="T13"/>
                </a:cxn>
              </a:cxnLst>
              <a:rect l="0" t="0" r="r" b="b"/>
              <a:pathLst>
                <a:path w="80" h="21">
                  <a:moveTo>
                    <a:pt x="69" y="0"/>
                  </a:moveTo>
                  <a:cubicBezTo>
                    <a:pt x="10" y="0"/>
                    <a:pt x="10" y="0"/>
                    <a:pt x="10" y="0"/>
                  </a:cubicBezTo>
                  <a:cubicBezTo>
                    <a:pt x="4" y="0"/>
                    <a:pt x="0" y="4"/>
                    <a:pt x="0" y="10"/>
                  </a:cubicBezTo>
                  <a:cubicBezTo>
                    <a:pt x="0" y="16"/>
                    <a:pt x="4" y="21"/>
                    <a:pt x="10" y="21"/>
                  </a:cubicBezTo>
                  <a:cubicBezTo>
                    <a:pt x="69" y="21"/>
                    <a:pt x="69" y="21"/>
                    <a:pt x="69" y="21"/>
                  </a:cubicBezTo>
                  <a:cubicBezTo>
                    <a:pt x="75" y="21"/>
                    <a:pt x="80" y="16"/>
                    <a:pt x="80" y="10"/>
                  </a:cubicBezTo>
                  <a:cubicBezTo>
                    <a:pt x="80" y="4"/>
                    <a:pt x="75" y="0"/>
                    <a:pt x="69" y="0"/>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sp>
          <p:nvSpPr>
            <p:cNvPr id="83" name="Freeform 109">
              <a:extLst>
                <a:ext uri="{FF2B5EF4-FFF2-40B4-BE49-F238E27FC236}">
                  <a16:creationId xmlns:a16="http://schemas.microsoft.com/office/drawing/2014/main" id="{04949C42-EE7E-7760-CDDD-71E576E46188}"/>
                </a:ext>
              </a:extLst>
            </p:cNvPr>
            <p:cNvSpPr>
              <a:spLocks/>
            </p:cNvSpPr>
            <p:nvPr/>
          </p:nvSpPr>
          <p:spPr bwMode="auto">
            <a:xfrm>
              <a:off x="927101" y="2946400"/>
              <a:ext cx="39688" cy="26987"/>
            </a:xfrm>
            <a:custGeom>
              <a:avLst/>
              <a:gdLst>
                <a:gd name="T0" fmla="*/ 12 w 75"/>
                <a:gd name="T1" fmla="*/ 53 h 53"/>
                <a:gd name="T2" fmla="*/ 17 w 75"/>
                <a:gd name="T3" fmla="*/ 51 h 53"/>
                <a:gd name="T4" fmla="*/ 68 w 75"/>
                <a:gd name="T5" fmla="*/ 22 h 53"/>
                <a:gd name="T6" fmla="*/ 72 w 75"/>
                <a:gd name="T7" fmla="*/ 7 h 53"/>
                <a:gd name="T8" fmla="*/ 57 w 75"/>
                <a:gd name="T9" fmla="*/ 3 h 53"/>
                <a:gd name="T10" fmla="*/ 6 w 75"/>
                <a:gd name="T11" fmla="*/ 33 h 53"/>
                <a:gd name="T12" fmla="*/ 3 w 75"/>
                <a:gd name="T13" fmla="*/ 47 h 53"/>
                <a:gd name="T14" fmla="*/ 12 w 75"/>
                <a:gd name="T15" fmla="*/ 53 h 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53">
                  <a:moveTo>
                    <a:pt x="12" y="53"/>
                  </a:moveTo>
                  <a:cubicBezTo>
                    <a:pt x="13" y="53"/>
                    <a:pt x="15" y="52"/>
                    <a:pt x="17" y="51"/>
                  </a:cubicBezTo>
                  <a:cubicBezTo>
                    <a:pt x="68" y="22"/>
                    <a:pt x="68" y="22"/>
                    <a:pt x="68" y="22"/>
                  </a:cubicBezTo>
                  <a:cubicBezTo>
                    <a:pt x="73" y="19"/>
                    <a:pt x="75" y="12"/>
                    <a:pt x="72" y="7"/>
                  </a:cubicBezTo>
                  <a:cubicBezTo>
                    <a:pt x="69" y="2"/>
                    <a:pt x="63" y="0"/>
                    <a:pt x="57" y="3"/>
                  </a:cubicBezTo>
                  <a:cubicBezTo>
                    <a:pt x="6" y="33"/>
                    <a:pt x="6" y="33"/>
                    <a:pt x="6" y="33"/>
                  </a:cubicBezTo>
                  <a:cubicBezTo>
                    <a:pt x="1" y="36"/>
                    <a:pt x="0" y="42"/>
                    <a:pt x="3" y="47"/>
                  </a:cubicBezTo>
                  <a:cubicBezTo>
                    <a:pt x="4" y="51"/>
                    <a:pt x="8" y="53"/>
                    <a:pt x="12" y="53"/>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sp>
          <p:nvSpPr>
            <p:cNvPr id="84" name="Freeform 110">
              <a:extLst>
                <a:ext uri="{FF2B5EF4-FFF2-40B4-BE49-F238E27FC236}">
                  <a16:creationId xmlns:a16="http://schemas.microsoft.com/office/drawing/2014/main" id="{7EDBE96A-923E-6ED2-ED31-D4058C941ABC}"/>
                </a:ext>
              </a:extLst>
            </p:cNvPr>
            <p:cNvSpPr>
              <a:spLocks/>
            </p:cNvSpPr>
            <p:nvPr/>
          </p:nvSpPr>
          <p:spPr bwMode="auto">
            <a:xfrm>
              <a:off x="882651" y="2889250"/>
              <a:ext cx="28575" cy="39687"/>
            </a:xfrm>
            <a:custGeom>
              <a:avLst/>
              <a:gdLst>
                <a:gd name="T0" fmla="*/ 7 w 54"/>
                <a:gd name="T1" fmla="*/ 73 h 76"/>
                <a:gd name="T2" fmla="*/ 21 w 54"/>
                <a:gd name="T3" fmla="*/ 69 h 76"/>
                <a:gd name="T4" fmla="*/ 51 w 54"/>
                <a:gd name="T5" fmla="*/ 18 h 76"/>
                <a:gd name="T6" fmla="*/ 47 w 54"/>
                <a:gd name="T7" fmla="*/ 3 h 76"/>
                <a:gd name="T8" fmla="*/ 33 w 54"/>
                <a:gd name="T9" fmla="*/ 7 h 76"/>
                <a:gd name="T10" fmla="*/ 3 w 54"/>
                <a:gd name="T11" fmla="*/ 58 h 76"/>
                <a:gd name="T12" fmla="*/ 7 w 54"/>
                <a:gd name="T13" fmla="*/ 73 h 76"/>
              </a:gdLst>
              <a:ahLst/>
              <a:cxnLst>
                <a:cxn ang="0">
                  <a:pos x="T0" y="T1"/>
                </a:cxn>
                <a:cxn ang="0">
                  <a:pos x="T2" y="T3"/>
                </a:cxn>
                <a:cxn ang="0">
                  <a:pos x="T4" y="T5"/>
                </a:cxn>
                <a:cxn ang="0">
                  <a:pos x="T6" y="T7"/>
                </a:cxn>
                <a:cxn ang="0">
                  <a:pos x="T8" y="T9"/>
                </a:cxn>
                <a:cxn ang="0">
                  <a:pos x="T10" y="T11"/>
                </a:cxn>
                <a:cxn ang="0">
                  <a:pos x="T12" y="T13"/>
                </a:cxn>
              </a:cxnLst>
              <a:rect l="0" t="0" r="r" b="b"/>
              <a:pathLst>
                <a:path w="54" h="76">
                  <a:moveTo>
                    <a:pt x="7" y="73"/>
                  </a:moveTo>
                  <a:cubicBezTo>
                    <a:pt x="12" y="76"/>
                    <a:pt x="18" y="74"/>
                    <a:pt x="21" y="69"/>
                  </a:cubicBezTo>
                  <a:cubicBezTo>
                    <a:pt x="51" y="18"/>
                    <a:pt x="51" y="18"/>
                    <a:pt x="51" y="18"/>
                  </a:cubicBezTo>
                  <a:cubicBezTo>
                    <a:pt x="54" y="13"/>
                    <a:pt x="52" y="6"/>
                    <a:pt x="47" y="3"/>
                  </a:cubicBezTo>
                  <a:cubicBezTo>
                    <a:pt x="42" y="0"/>
                    <a:pt x="35" y="2"/>
                    <a:pt x="33" y="7"/>
                  </a:cubicBezTo>
                  <a:cubicBezTo>
                    <a:pt x="3" y="58"/>
                    <a:pt x="3" y="58"/>
                    <a:pt x="3" y="58"/>
                  </a:cubicBezTo>
                  <a:cubicBezTo>
                    <a:pt x="0" y="63"/>
                    <a:pt x="2" y="70"/>
                    <a:pt x="7" y="73"/>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grpSp>
      <p:sp>
        <p:nvSpPr>
          <p:cNvPr id="5" name="Rectangle 4">
            <a:extLst>
              <a:ext uri="{FF2B5EF4-FFF2-40B4-BE49-F238E27FC236}">
                <a16:creationId xmlns:a16="http://schemas.microsoft.com/office/drawing/2014/main" id="{3D116B75-460E-634A-A766-ADC6DCAFDA1E}"/>
              </a:ext>
            </a:extLst>
          </p:cNvPr>
          <p:cNvSpPr/>
          <p:nvPr/>
        </p:nvSpPr>
        <p:spPr bwMode="gray">
          <a:xfrm>
            <a:off x="479376" y="1662734"/>
            <a:ext cx="3744400" cy="302885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9" name="Oval 8">
            <a:extLst>
              <a:ext uri="{FF2B5EF4-FFF2-40B4-BE49-F238E27FC236}">
                <a16:creationId xmlns:a16="http://schemas.microsoft.com/office/drawing/2014/main" id="{25040268-8404-3347-9395-C80DDEEE1948}"/>
              </a:ext>
            </a:extLst>
          </p:cNvPr>
          <p:cNvSpPr/>
          <p:nvPr/>
        </p:nvSpPr>
        <p:spPr bwMode="gray">
          <a:xfrm>
            <a:off x="1769971" y="1068826"/>
            <a:ext cx="1204724" cy="1204722"/>
          </a:xfrm>
          <a:prstGeom prst="ellipse">
            <a:avLst/>
          </a:prstGeom>
          <a:solidFill>
            <a:schemeClr val="accent1"/>
          </a:solidFill>
          <a:ln w="2032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6" name="Rectangle 5">
            <a:extLst>
              <a:ext uri="{FF2B5EF4-FFF2-40B4-BE49-F238E27FC236}">
                <a16:creationId xmlns:a16="http://schemas.microsoft.com/office/drawing/2014/main" id="{4CBAF1FE-89AD-7543-ADCB-5121289C6BD5}"/>
              </a:ext>
            </a:extLst>
          </p:cNvPr>
          <p:cNvSpPr/>
          <p:nvPr/>
        </p:nvSpPr>
        <p:spPr bwMode="gray">
          <a:xfrm>
            <a:off x="4223776" y="1662734"/>
            <a:ext cx="3744400" cy="3028857"/>
          </a:xfrm>
          <a:prstGeom prst="rect">
            <a:avLst/>
          </a:prstGeom>
          <a:solidFill>
            <a:schemeClr val="accent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0" name="Oval 19">
            <a:extLst>
              <a:ext uri="{FF2B5EF4-FFF2-40B4-BE49-F238E27FC236}">
                <a16:creationId xmlns:a16="http://schemas.microsoft.com/office/drawing/2014/main" id="{177A1EE5-5B0C-3F41-A1BC-757542631655}"/>
              </a:ext>
            </a:extLst>
          </p:cNvPr>
          <p:cNvSpPr/>
          <p:nvPr/>
        </p:nvSpPr>
        <p:spPr bwMode="gray">
          <a:xfrm>
            <a:off x="5502097" y="1068826"/>
            <a:ext cx="1204724" cy="1204722"/>
          </a:xfrm>
          <a:prstGeom prst="ellipse">
            <a:avLst/>
          </a:prstGeom>
          <a:solidFill>
            <a:schemeClr val="accent2"/>
          </a:solidFill>
          <a:ln w="2032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7" name="Rectangle 6">
            <a:extLst>
              <a:ext uri="{FF2B5EF4-FFF2-40B4-BE49-F238E27FC236}">
                <a16:creationId xmlns:a16="http://schemas.microsoft.com/office/drawing/2014/main" id="{1DA12173-DF9F-A547-AEA7-CE2702B23AC0}"/>
              </a:ext>
            </a:extLst>
          </p:cNvPr>
          <p:cNvSpPr/>
          <p:nvPr/>
        </p:nvSpPr>
        <p:spPr bwMode="gray">
          <a:xfrm>
            <a:off x="7968175" y="1662734"/>
            <a:ext cx="3745719" cy="3028857"/>
          </a:xfrm>
          <a:prstGeom prst="rect">
            <a:avLst/>
          </a:prstGeom>
          <a:solidFill>
            <a:schemeClr val="accent3"/>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sp>
        <p:nvSpPr>
          <p:cNvPr id="23" name="Oval 22">
            <a:extLst>
              <a:ext uri="{FF2B5EF4-FFF2-40B4-BE49-F238E27FC236}">
                <a16:creationId xmlns:a16="http://schemas.microsoft.com/office/drawing/2014/main" id="{0DF57897-75FC-0548-AB10-56C02C207133}"/>
              </a:ext>
            </a:extLst>
          </p:cNvPr>
          <p:cNvSpPr/>
          <p:nvPr/>
        </p:nvSpPr>
        <p:spPr bwMode="gray">
          <a:xfrm>
            <a:off x="9238013" y="1068826"/>
            <a:ext cx="1204724" cy="1204722"/>
          </a:xfrm>
          <a:prstGeom prst="ellipse">
            <a:avLst/>
          </a:prstGeom>
          <a:solidFill>
            <a:schemeClr val="accent3"/>
          </a:solidFill>
          <a:ln w="203200">
            <a:solidFill>
              <a:schemeClr val="bg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chemeClr val="tx1"/>
              </a:solidFill>
            </a:endParaRPr>
          </a:p>
        </p:txBody>
      </p:sp>
      <p:grpSp>
        <p:nvGrpSpPr>
          <p:cNvPr id="8" name="Group 4">
            <a:extLst>
              <a:ext uri="{FF2B5EF4-FFF2-40B4-BE49-F238E27FC236}">
                <a16:creationId xmlns:a16="http://schemas.microsoft.com/office/drawing/2014/main" id="{B5C16375-A041-28D0-8E17-7D134C4082A5}"/>
              </a:ext>
            </a:extLst>
          </p:cNvPr>
          <p:cNvGrpSpPr>
            <a:grpSpLocks noChangeAspect="1"/>
          </p:cNvGrpSpPr>
          <p:nvPr/>
        </p:nvGrpSpPr>
        <p:grpSpPr bwMode="auto">
          <a:xfrm>
            <a:off x="5751936" y="1416534"/>
            <a:ext cx="725484" cy="487363"/>
            <a:chOff x="6934" y="1128"/>
            <a:chExt cx="457" cy="307"/>
          </a:xfrm>
          <a:solidFill>
            <a:schemeClr val="bg1"/>
          </a:solidFill>
        </p:grpSpPr>
        <p:sp>
          <p:nvSpPr>
            <p:cNvPr id="14" name="Freeform 5">
              <a:extLst>
                <a:ext uri="{FF2B5EF4-FFF2-40B4-BE49-F238E27FC236}">
                  <a16:creationId xmlns:a16="http://schemas.microsoft.com/office/drawing/2014/main" id="{167110F2-B661-6EB0-F6E0-7C57491E39A3}"/>
                </a:ext>
              </a:extLst>
            </p:cNvPr>
            <p:cNvSpPr>
              <a:spLocks noEditPoints="1"/>
            </p:cNvSpPr>
            <p:nvPr/>
          </p:nvSpPr>
          <p:spPr bwMode="auto">
            <a:xfrm>
              <a:off x="7107" y="1128"/>
              <a:ext cx="111" cy="110"/>
            </a:xfrm>
            <a:custGeom>
              <a:avLst/>
              <a:gdLst>
                <a:gd name="T0" fmla="*/ 233 w 497"/>
                <a:gd name="T1" fmla="*/ 488 h 497"/>
                <a:gd name="T2" fmla="*/ 488 w 497"/>
                <a:gd name="T3" fmla="*/ 233 h 497"/>
                <a:gd name="T4" fmla="*/ 264 w 497"/>
                <a:gd name="T5" fmla="*/ 9 h 497"/>
                <a:gd name="T6" fmla="*/ 9 w 497"/>
                <a:gd name="T7" fmla="*/ 265 h 497"/>
                <a:gd name="T8" fmla="*/ 233 w 497"/>
                <a:gd name="T9" fmla="*/ 488 h 497"/>
                <a:gd name="T10" fmla="*/ 234 w 497"/>
                <a:gd name="T11" fmla="*/ 91 h 497"/>
                <a:gd name="T12" fmla="*/ 406 w 497"/>
                <a:gd name="T13" fmla="*/ 263 h 497"/>
                <a:gd name="T14" fmla="*/ 263 w 497"/>
                <a:gd name="T15" fmla="*/ 406 h 497"/>
                <a:gd name="T16" fmla="*/ 91 w 497"/>
                <a:gd name="T17" fmla="*/ 234 h 497"/>
                <a:gd name="T18" fmla="*/ 234 w 497"/>
                <a:gd name="T19" fmla="*/ 91 h 4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97" h="497">
                  <a:moveTo>
                    <a:pt x="233" y="488"/>
                  </a:moveTo>
                  <a:cubicBezTo>
                    <a:pt x="377" y="497"/>
                    <a:pt x="497" y="378"/>
                    <a:pt x="488" y="233"/>
                  </a:cubicBezTo>
                  <a:cubicBezTo>
                    <a:pt x="480" y="113"/>
                    <a:pt x="384" y="17"/>
                    <a:pt x="264" y="9"/>
                  </a:cubicBezTo>
                  <a:cubicBezTo>
                    <a:pt x="119" y="0"/>
                    <a:pt x="0" y="120"/>
                    <a:pt x="9" y="265"/>
                  </a:cubicBezTo>
                  <a:cubicBezTo>
                    <a:pt x="17" y="384"/>
                    <a:pt x="113" y="481"/>
                    <a:pt x="233" y="488"/>
                  </a:cubicBezTo>
                  <a:close/>
                  <a:moveTo>
                    <a:pt x="234" y="91"/>
                  </a:moveTo>
                  <a:cubicBezTo>
                    <a:pt x="333" y="82"/>
                    <a:pt x="415" y="165"/>
                    <a:pt x="406" y="263"/>
                  </a:cubicBezTo>
                  <a:cubicBezTo>
                    <a:pt x="399" y="339"/>
                    <a:pt x="338" y="399"/>
                    <a:pt x="263" y="406"/>
                  </a:cubicBezTo>
                  <a:cubicBezTo>
                    <a:pt x="164" y="415"/>
                    <a:pt x="82" y="333"/>
                    <a:pt x="91" y="234"/>
                  </a:cubicBezTo>
                  <a:cubicBezTo>
                    <a:pt x="97" y="159"/>
                    <a:pt x="158" y="98"/>
                    <a:pt x="234" y="9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sp>
          <p:nvSpPr>
            <p:cNvPr id="22" name="Freeform 6">
              <a:extLst>
                <a:ext uri="{FF2B5EF4-FFF2-40B4-BE49-F238E27FC236}">
                  <a16:creationId xmlns:a16="http://schemas.microsoft.com/office/drawing/2014/main" id="{587F4633-8AF1-A538-D973-F97A51E38FF9}"/>
                </a:ext>
              </a:extLst>
            </p:cNvPr>
            <p:cNvSpPr>
              <a:spLocks noEditPoints="1"/>
            </p:cNvSpPr>
            <p:nvPr/>
          </p:nvSpPr>
          <p:spPr bwMode="auto">
            <a:xfrm>
              <a:off x="6989" y="1182"/>
              <a:ext cx="92" cy="92"/>
            </a:xfrm>
            <a:custGeom>
              <a:avLst/>
              <a:gdLst>
                <a:gd name="T0" fmla="*/ 189 w 414"/>
                <a:gd name="T1" fmla="*/ 404 h 414"/>
                <a:gd name="T2" fmla="*/ 403 w 414"/>
                <a:gd name="T3" fmla="*/ 189 h 414"/>
                <a:gd name="T4" fmla="*/ 225 w 414"/>
                <a:gd name="T5" fmla="*/ 11 h 414"/>
                <a:gd name="T6" fmla="*/ 10 w 414"/>
                <a:gd name="T7" fmla="*/ 225 h 414"/>
                <a:gd name="T8" fmla="*/ 189 w 414"/>
                <a:gd name="T9" fmla="*/ 404 h 414"/>
                <a:gd name="T10" fmla="*/ 198 w 414"/>
                <a:gd name="T11" fmla="*/ 92 h 414"/>
                <a:gd name="T12" fmla="*/ 322 w 414"/>
                <a:gd name="T13" fmla="*/ 216 h 414"/>
                <a:gd name="T14" fmla="*/ 216 w 414"/>
                <a:gd name="T15" fmla="*/ 322 h 414"/>
                <a:gd name="T16" fmla="*/ 92 w 414"/>
                <a:gd name="T17" fmla="*/ 198 h 414"/>
                <a:gd name="T18" fmla="*/ 198 w 414"/>
                <a:gd name="T19" fmla="*/ 92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4" h="414">
                  <a:moveTo>
                    <a:pt x="189" y="404"/>
                  </a:moveTo>
                  <a:cubicBezTo>
                    <a:pt x="312" y="414"/>
                    <a:pt x="414" y="312"/>
                    <a:pt x="403" y="189"/>
                  </a:cubicBezTo>
                  <a:cubicBezTo>
                    <a:pt x="395" y="95"/>
                    <a:pt x="319" y="19"/>
                    <a:pt x="225" y="11"/>
                  </a:cubicBezTo>
                  <a:cubicBezTo>
                    <a:pt x="102" y="0"/>
                    <a:pt x="0" y="102"/>
                    <a:pt x="10" y="225"/>
                  </a:cubicBezTo>
                  <a:cubicBezTo>
                    <a:pt x="19" y="319"/>
                    <a:pt x="95" y="395"/>
                    <a:pt x="189" y="404"/>
                  </a:cubicBezTo>
                  <a:close/>
                  <a:moveTo>
                    <a:pt x="198" y="92"/>
                  </a:moveTo>
                  <a:cubicBezTo>
                    <a:pt x="269" y="86"/>
                    <a:pt x="328" y="146"/>
                    <a:pt x="322" y="216"/>
                  </a:cubicBezTo>
                  <a:cubicBezTo>
                    <a:pt x="318" y="272"/>
                    <a:pt x="272" y="318"/>
                    <a:pt x="216" y="322"/>
                  </a:cubicBezTo>
                  <a:cubicBezTo>
                    <a:pt x="145" y="328"/>
                    <a:pt x="86" y="268"/>
                    <a:pt x="92" y="198"/>
                  </a:cubicBezTo>
                  <a:cubicBezTo>
                    <a:pt x="96" y="142"/>
                    <a:pt x="142" y="96"/>
                    <a:pt x="198"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sp>
          <p:nvSpPr>
            <p:cNvPr id="24" name="Freeform 7">
              <a:extLst>
                <a:ext uri="{FF2B5EF4-FFF2-40B4-BE49-F238E27FC236}">
                  <a16:creationId xmlns:a16="http://schemas.microsoft.com/office/drawing/2014/main" id="{B18205B0-44C2-B2A2-77DF-DBD49A65BDCF}"/>
                </a:ext>
              </a:extLst>
            </p:cNvPr>
            <p:cNvSpPr>
              <a:spLocks noEditPoints="1"/>
            </p:cNvSpPr>
            <p:nvPr/>
          </p:nvSpPr>
          <p:spPr bwMode="auto">
            <a:xfrm>
              <a:off x="7244" y="1182"/>
              <a:ext cx="92" cy="92"/>
            </a:xfrm>
            <a:custGeom>
              <a:avLst/>
              <a:gdLst>
                <a:gd name="T0" fmla="*/ 189 w 414"/>
                <a:gd name="T1" fmla="*/ 404 h 414"/>
                <a:gd name="T2" fmla="*/ 403 w 414"/>
                <a:gd name="T3" fmla="*/ 189 h 414"/>
                <a:gd name="T4" fmla="*/ 225 w 414"/>
                <a:gd name="T5" fmla="*/ 11 h 414"/>
                <a:gd name="T6" fmla="*/ 11 w 414"/>
                <a:gd name="T7" fmla="*/ 225 h 414"/>
                <a:gd name="T8" fmla="*/ 189 w 414"/>
                <a:gd name="T9" fmla="*/ 404 h 414"/>
                <a:gd name="T10" fmla="*/ 198 w 414"/>
                <a:gd name="T11" fmla="*/ 92 h 414"/>
                <a:gd name="T12" fmla="*/ 322 w 414"/>
                <a:gd name="T13" fmla="*/ 217 h 414"/>
                <a:gd name="T14" fmla="*/ 217 w 414"/>
                <a:gd name="T15" fmla="*/ 322 h 414"/>
                <a:gd name="T16" fmla="*/ 92 w 414"/>
                <a:gd name="T17" fmla="*/ 198 h 414"/>
                <a:gd name="T18" fmla="*/ 198 w 414"/>
                <a:gd name="T19" fmla="*/ 92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14" h="414">
                  <a:moveTo>
                    <a:pt x="189" y="404"/>
                  </a:moveTo>
                  <a:cubicBezTo>
                    <a:pt x="312" y="414"/>
                    <a:pt x="414" y="312"/>
                    <a:pt x="403" y="189"/>
                  </a:cubicBezTo>
                  <a:cubicBezTo>
                    <a:pt x="395" y="95"/>
                    <a:pt x="319" y="19"/>
                    <a:pt x="225" y="11"/>
                  </a:cubicBezTo>
                  <a:cubicBezTo>
                    <a:pt x="102" y="0"/>
                    <a:pt x="0" y="102"/>
                    <a:pt x="11" y="225"/>
                  </a:cubicBezTo>
                  <a:cubicBezTo>
                    <a:pt x="19" y="319"/>
                    <a:pt x="95" y="395"/>
                    <a:pt x="189" y="404"/>
                  </a:cubicBezTo>
                  <a:close/>
                  <a:moveTo>
                    <a:pt x="198" y="92"/>
                  </a:moveTo>
                  <a:cubicBezTo>
                    <a:pt x="269" y="86"/>
                    <a:pt x="328" y="146"/>
                    <a:pt x="322" y="217"/>
                  </a:cubicBezTo>
                  <a:cubicBezTo>
                    <a:pt x="318" y="273"/>
                    <a:pt x="272" y="318"/>
                    <a:pt x="217" y="322"/>
                  </a:cubicBezTo>
                  <a:cubicBezTo>
                    <a:pt x="145" y="328"/>
                    <a:pt x="86" y="269"/>
                    <a:pt x="92" y="198"/>
                  </a:cubicBezTo>
                  <a:cubicBezTo>
                    <a:pt x="97" y="142"/>
                    <a:pt x="142" y="96"/>
                    <a:pt x="198" y="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sp>
          <p:nvSpPr>
            <p:cNvPr id="25" name="Freeform 8">
              <a:extLst>
                <a:ext uri="{FF2B5EF4-FFF2-40B4-BE49-F238E27FC236}">
                  <a16:creationId xmlns:a16="http://schemas.microsoft.com/office/drawing/2014/main" id="{643A61FD-9AD1-CE0C-6CE2-5D0C4B2A5ED6}"/>
                </a:ext>
              </a:extLst>
            </p:cNvPr>
            <p:cNvSpPr>
              <a:spLocks noEditPoints="1"/>
            </p:cNvSpPr>
            <p:nvPr/>
          </p:nvSpPr>
          <p:spPr bwMode="auto">
            <a:xfrm>
              <a:off x="6934" y="1250"/>
              <a:ext cx="457" cy="185"/>
            </a:xfrm>
            <a:custGeom>
              <a:avLst/>
              <a:gdLst>
                <a:gd name="T0" fmla="*/ 2011 w 2055"/>
                <a:gd name="T1" fmla="*/ 838 h 838"/>
                <a:gd name="T2" fmla="*/ 2051 w 2055"/>
                <a:gd name="T3" fmla="*/ 790 h 838"/>
                <a:gd name="T4" fmla="*/ 2010 w 2055"/>
                <a:gd name="T5" fmla="*/ 756 h 838"/>
                <a:gd name="T6" fmla="*/ 1896 w 2055"/>
                <a:gd name="T7" fmla="*/ 756 h 838"/>
                <a:gd name="T8" fmla="*/ 1896 w 2055"/>
                <a:gd name="T9" fmla="*/ 460 h 838"/>
                <a:gd name="T10" fmla="*/ 1617 w 2055"/>
                <a:gd name="T11" fmla="*/ 163 h 838"/>
                <a:gd name="T12" fmla="*/ 1378 w 2055"/>
                <a:gd name="T13" fmla="*/ 267 h 838"/>
                <a:gd name="T14" fmla="*/ 1028 w 2055"/>
                <a:gd name="T15" fmla="*/ 0 h 838"/>
                <a:gd name="T16" fmla="*/ 678 w 2055"/>
                <a:gd name="T17" fmla="*/ 268 h 838"/>
                <a:gd name="T18" fmla="*/ 438 w 2055"/>
                <a:gd name="T19" fmla="*/ 163 h 838"/>
                <a:gd name="T20" fmla="*/ 159 w 2055"/>
                <a:gd name="T21" fmla="*/ 460 h 838"/>
                <a:gd name="T22" fmla="*/ 159 w 2055"/>
                <a:gd name="T23" fmla="*/ 757 h 838"/>
                <a:gd name="T24" fmla="*/ 46 w 2055"/>
                <a:gd name="T25" fmla="*/ 757 h 838"/>
                <a:gd name="T26" fmla="*/ 4 w 2055"/>
                <a:gd name="T27" fmla="*/ 791 h 838"/>
                <a:gd name="T28" fmla="*/ 44 w 2055"/>
                <a:gd name="T29" fmla="*/ 838 h 838"/>
                <a:gd name="T30" fmla="*/ 2011 w 2055"/>
                <a:gd name="T31" fmla="*/ 838 h 838"/>
                <a:gd name="T32" fmla="*/ 241 w 2055"/>
                <a:gd name="T33" fmla="*/ 459 h 838"/>
                <a:gd name="T34" fmla="*/ 436 w 2055"/>
                <a:gd name="T35" fmla="*/ 244 h 838"/>
                <a:gd name="T36" fmla="*/ 665 w 2055"/>
                <a:gd name="T37" fmla="*/ 456 h 838"/>
                <a:gd name="T38" fmla="*/ 665 w 2055"/>
                <a:gd name="T39" fmla="*/ 756 h 838"/>
                <a:gd name="T40" fmla="*/ 241 w 2055"/>
                <a:gd name="T41" fmla="*/ 756 h 838"/>
                <a:gd name="T42" fmla="*/ 241 w 2055"/>
                <a:gd name="T43" fmla="*/ 459 h 838"/>
                <a:gd name="T44" fmla="*/ 1308 w 2055"/>
                <a:gd name="T45" fmla="*/ 756 h 838"/>
                <a:gd name="T46" fmla="*/ 746 w 2055"/>
                <a:gd name="T47" fmla="*/ 756 h 838"/>
                <a:gd name="T48" fmla="*/ 746 w 2055"/>
                <a:gd name="T49" fmla="*/ 363 h 838"/>
                <a:gd name="T50" fmla="*/ 1027 w 2055"/>
                <a:gd name="T51" fmla="*/ 81 h 838"/>
                <a:gd name="T52" fmla="*/ 1309 w 2055"/>
                <a:gd name="T53" fmla="*/ 363 h 838"/>
                <a:gd name="T54" fmla="*/ 1308 w 2055"/>
                <a:gd name="T55" fmla="*/ 756 h 838"/>
                <a:gd name="T56" fmla="*/ 1390 w 2055"/>
                <a:gd name="T57" fmla="*/ 756 h 838"/>
                <a:gd name="T58" fmla="*/ 1390 w 2055"/>
                <a:gd name="T59" fmla="*/ 445 h 838"/>
                <a:gd name="T60" fmla="*/ 1618 w 2055"/>
                <a:gd name="T61" fmla="*/ 244 h 838"/>
                <a:gd name="T62" fmla="*/ 1814 w 2055"/>
                <a:gd name="T63" fmla="*/ 459 h 838"/>
                <a:gd name="T64" fmla="*/ 1814 w 2055"/>
                <a:gd name="T65" fmla="*/ 756 h 838"/>
                <a:gd name="T66" fmla="*/ 1390 w 2055"/>
                <a:gd name="T67" fmla="*/ 756 h 8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55" h="838">
                  <a:moveTo>
                    <a:pt x="2011" y="838"/>
                  </a:moveTo>
                  <a:cubicBezTo>
                    <a:pt x="2036" y="838"/>
                    <a:pt x="2055" y="816"/>
                    <a:pt x="2051" y="790"/>
                  </a:cubicBezTo>
                  <a:cubicBezTo>
                    <a:pt x="2048" y="770"/>
                    <a:pt x="2030" y="756"/>
                    <a:pt x="2010" y="756"/>
                  </a:cubicBezTo>
                  <a:cubicBezTo>
                    <a:pt x="1896" y="756"/>
                    <a:pt x="1896" y="756"/>
                    <a:pt x="1896" y="756"/>
                  </a:cubicBezTo>
                  <a:cubicBezTo>
                    <a:pt x="1896" y="460"/>
                    <a:pt x="1896" y="460"/>
                    <a:pt x="1896" y="460"/>
                  </a:cubicBezTo>
                  <a:cubicBezTo>
                    <a:pt x="1896" y="306"/>
                    <a:pt x="1771" y="170"/>
                    <a:pt x="1617" y="163"/>
                  </a:cubicBezTo>
                  <a:cubicBezTo>
                    <a:pt x="1521" y="158"/>
                    <a:pt x="1434" y="200"/>
                    <a:pt x="1378" y="267"/>
                  </a:cubicBezTo>
                  <a:cubicBezTo>
                    <a:pt x="1336" y="113"/>
                    <a:pt x="1194" y="0"/>
                    <a:pt x="1028" y="0"/>
                  </a:cubicBezTo>
                  <a:cubicBezTo>
                    <a:pt x="861" y="0"/>
                    <a:pt x="720" y="114"/>
                    <a:pt x="678" y="268"/>
                  </a:cubicBezTo>
                  <a:cubicBezTo>
                    <a:pt x="621" y="200"/>
                    <a:pt x="534" y="158"/>
                    <a:pt x="438" y="163"/>
                  </a:cubicBezTo>
                  <a:cubicBezTo>
                    <a:pt x="281" y="171"/>
                    <a:pt x="159" y="304"/>
                    <a:pt x="159" y="460"/>
                  </a:cubicBezTo>
                  <a:cubicBezTo>
                    <a:pt x="159" y="757"/>
                    <a:pt x="159" y="757"/>
                    <a:pt x="159" y="757"/>
                  </a:cubicBezTo>
                  <a:cubicBezTo>
                    <a:pt x="46" y="757"/>
                    <a:pt x="46" y="757"/>
                    <a:pt x="46" y="757"/>
                  </a:cubicBezTo>
                  <a:cubicBezTo>
                    <a:pt x="26" y="757"/>
                    <a:pt x="7" y="771"/>
                    <a:pt x="4" y="791"/>
                  </a:cubicBezTo>
                  <a:cubicBezTo>
                    <a:pt x="0" y="816"/>
                    <a:pt x="20" y="838"/>
                    <a:pt x="44" y="838"/>
                  </a:cubicBezTo>
                  <a:cubicBezTo>
                    <a:pt x="2011" y="838"/>
                    <a:pt x="2011" y="838"/>
                    <a:pt x="2011" y="838"/>
                  </a:cubicBezTo>
                  <a:close/>
                  <a:moveTo>
                    <a:pt x="241" y="459"/>
                  </a:moveTo>
                  <a:cubicBezTo>
                    <a:pt x="241" y="348"/>
                    <a:pt x="325" y="253"/>
                    <a:pt x="436" y="244"/>
                  </a:cubicBezTo>
                  <a:cubicBezTo>
                    <a:pt x="560" y="234"/>
                    <a:pt x="665" y="333"/>
                    <a:pt x="665" y="456"/>
                  </a:cubicBezTo>
                  <a:cubicBezTo>
                    <a:pt x="665" y="756"/>
                    <a:pt x="665" y="756"/>
                    <a:pt x="665" y="756"/>
                  </a:cubicBezTo>
                  <a:cubicBezTo>
                    <a:pt x="241" y="756"/>
                    <a:pt x="241" y="756"/>
                    <a:pt x="241" y="756"/>
                  </a:cubicBezTo>
                  <a:lnTo>
                    <a:pt x="241" y="459"/>
                  </a:lnTo>
                  <a:close/>
                  <a:moveTo>
                    <a:pt x="1308" y="756"/>
                  </a:moveTo>
                  <a:cubicBezTo>
                    <a:pt x="746" y="756"/>
                    <a:pt x="746" y="756"/>
                    <a:pt x="746" y="756"/>
                  </a:cubicBezTo>
                  <a:cubicBezTo>
                    <a:pt x="746" y="363"/>
                    <a:pt x="746" y="363"/>
                    <a:pt x="746" y="363"/>
                  </a:cubicBezTo>
                  <a:cubicBezTo>
                    <a:pt x="746" y="208"/>
                    <a:pt x="872" y="81"/>
                    <a:pt x="1027" y="81"/>
                  </a:cubicBezTo>
                  <a:cubicBezTo>
                    <a:pt x="1182" y="81"/>
                    <a:pt x="1309" y="208"/>
                    <a:pt x="1309" y="363"/>
                  </a:cubicBezTo>
                  <a:lnTo>
                    <a:pt x="1308" y="756"/>
                  </a:lnTo>
                  <a:close/>
                  <a:moveTo>
                    <a:pt x="1390" y="756"/>
                  </a:moveTo>
                  <a:cubicBezTo>
                    <a:pt x="1390" y="445"/>
                    <a:pt x="1390" y="445"/>
                    <a:pt x="1390" y="445"/>
                  </a:cubicBezTo>
                  <a:cubicBezTo>
                    <a:pt x="1396" y="328"/>
                    <a:pt x="1498" y="236"/>
                    <a:pt x="1618" y="244"/>
                  </a:cubicBezTo>
                  <a:cubicBezTo>
                    <a:pt x="1726" y="252"/>
                    <a:pt x="1814" y="351"/>
                    <a:pt x="1814" y="459"/>
                  </a:cubicBezTo>
                  <a:cubicBezTo>
                    <a:pt x="1814" y="756"/>
                    <a:pt x="1814" y="756"/>
                    <a:pt x="1814" y="756"/>
                  </a:cubicBezTo>
                  <a:cubicBezTo>
                    <a:pt x="1390" y="756"/>
                    <a:pt x="1390" y="756"/>
                    <a:pt x="1390" y="75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sp>
          <p:nvSpPr>
            <p:cNvPr id="27" name="Freeform 9">
              <a:extLst>
                <a:ext uri="{FF2B5EF4-FFF2-40B4-BE49-F238E27FC236}">
                  <a16:creationId xmlns:a16="http://schemas.microsoft.com/office/drawing/2014/main" id="{F1915B05-FF77-7BB4-F701-34108AAEAAEF}"/>
                </a:ext>
              </a:extLst>
            </p:cNvPr>
            <p:cNvSpPr>
              <a:spLocks/>
            </p:cNvSpPr>
            <p:nvPr/>
          </p:nvSpPr>
          <p:spPr bwMode="auto">
            <a:xfrm>
              <a:off x="7110" y="1347"/>
              <a:ext cx="18" cy="63"/>
            </a:xfrm>
            <a:custGeom>
              <a:avLst/>
              <a:gdLst>
                <a:gd name="T0" fmla="*/ 34 w 82"/>
                <a:gd name="T1" fmla="*/ 4 h 284"/>
                <a:gd name="T2" fmla="*/ 0 w 82"/>
                <a:gd name="T3" fmla="*/ 45 h 284"/>
                <a:gd name="T4" fmla="*/ 0 w 82"/>
                <a:gd name="T5" fmla="*/ 239 h 284"/>
                <a:gd name="T6" fmla="*/ 34 w 82"/>
                <a:gd name="T7" fmla="*/ 280 h 284"/>
                <a:gd name="T8" fmla="*/ 82 w 82"/>
                <a:gd name="T9" fmla="*/ 240 h 284"/>
                <a:gd name="T10" fmla="*/ 82 w 82"/>
                <a:gd name="T11" fmla="*/ 44 h 284"/>
                <a:gd name="T12" fmla="*/ 34 w 82"/>
                <a:gd name="T13" fmla="*/ 4 h 284"/>
              </a:gdLst>
              <a:ahLst/>
              <a:cxnLst>
                <a:cxn ang="0">
                  <a:pos x="T0" y="T1"/>
                </a:cxn>
                <a:cxn ang="0">
                  <a:pos x="T2" y="T3"/>
                </a:cxn>
                <a:cxn ang="0">
                  <a:pos x="T4" y="T5"/>
                </a:cxn>
                <a:cxn ang="0">
                  <a:pos x="T6" y="T7"/>
                </a:cxn>
                <a:cxn ang="0">
                  <a:pos x="T8" y="T9"/>
                </a:cxn>
                <a:cxn ang="0">
                  <a:pos x="T10" y="T11"/>
                </a:cxn>
                <a:cxn ang="0">
                  <a:pos x="T12" y="T13"/>
                </a:cxn>
              </a:cxnLst>
              <a:rect l="0" t="0" r="r" b="b"/>
              <a:pathLst>
                <a:path w="82" h="284">
                  <a:moveTo>
                    <a:pt x="34" y="4"/>
                  </a:moveTo>
                  <a:cubicBezTo>
                    <a:pt x="14" y="7"/>
                    <a:pt x="0" y="25"/>
                    <a:pt x="0" y="45"/>
                  </a:cubicBezTo>
                  <a:cubicBezTo>
                    <a:pt x="0" y="239"/>
                    <a:pt x="0" y="239"/>
                    <a:pt x="0" y="239"/>
                  </a:cubicBezTo>
                  <a:cubicBezTo>
                    <a:pt x="0" y="259"/>
                    <a:pt x="14" y="277"/>
                    <a:pt x="34" y="280"/>
                  </a:cubicBezTo>
                  <a:cubicBezTo>
                    <a:pt x="60" y="284"/>
                    <a:pt x="82" y="265"/>
                    <a:pt x="82" y="240"/>
                  </a:cubicBezTo>
                  <a:cubicBezTo>
                    <a:pt x="82" y="44"/>
                    <a:pt x="82" y="44"/>
                    <a:pt x="82" y="44"/>
                  </a:cubicBezTo>
                  <a:cubicBezTo>
                    <a:pt x="81" y="19"/>
                    <a:pt x="59" y="0"/>
                    <a:pt x="3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sp>
          <p:nvSpPr>
            <p:cNvPr id="28" name="Freeform 10">
              <a:extLst>
                <a:ext uri="{FF2B5EF4-FFF2-40B4-BE49-F238E27FC236}">
                  <a16:creationId xmlns:a16="http://schemas.microsoft.com/office/drawing/2014/main" id="{27E920F4-1B1F-5E62-EB41-FC014270E1B5}"/>
                </a:ext>
              </a:extLst>
            </p:cNvPr>
            <p:cNvSpPr>
              <a:spLocks/>
            </p:cNvSpPr>
            <p:nvPr/>
          </p:nvSpPr>
          <p:spPr bwMode="auto">
            <a:xfrm>
              <a:off x="7110" y="1318"/>
              <a:ext cx="18" cy="22"/>
            </a:xfrm>
            <a:custGeom>
              <a:avLst/>
              <a:gdLst>
                <a:gd name="T0" fmla="*/ 34 w 82"/>
                <a:gd name="T1" fmla="*/ 4 h 98"/>
                <a:gd name="T2" fmla="*/ 0 w 82"/>
                <a:gd name="T3" fmla="*/ 46 h 98"/>
                <a:gd name="T4" fmla="*/ 0 w 82"/>
                <a:gd name="T5" fmla="*/ 52 h 98"/>
                <a:gd name="T6" fmla="*/ 34 w 82"/>
                <a:gd name="T7" fmla="*/ 94 h 98"/>
                <a:gd name="T8" fmla="*/ 82 w 82"/>
                <a:gd name="T9" fmla="*/ 53 h 98"/>
                <a:gd name="T10" fmla="*/ 82 w 82"/>
                <a:gd name="T11" fmla="*/ 45 h 98"/>
                <a:gd name="T12" fmla="*/ 34 w 82"/>
                <a:gd name="T13" fmla="*/ 4 h 98"/>
              </a:gdLst>
              <a:ahLst/>
              <a:cxnLst>
                <a:cxn ang="0">
                  <a:pos x="T0" y="T1"/>
                </a:cxn>
                <a:cxn ang="0">
                  <a:pos x="T2" y="T3"/>
                </a:cxn>
                <a:cxn ang="0">
                  <a:pos x="T4" y="T5"/>
                </a:cxn>
                <a:cxn ang="0">
                  <a:pos x="T6" y="T7"/>
                </a:cxn>
                <a:cxn ang="0">
                  <a:pos x="T8" y="T9"/>
                </a:cxn>
                <a:cxn ang="0">
                  <a:pos x="T10" y="T11"/>
                </a:cxn>
                <a:cxn ang="0">
                  <a:pos x="T12" y="T13"/>
                </a:cxn>
              </a:cxnLst>
              <a:rect l="0" t="0" r="r" b="b"/>
              <a:pathLst>
                <a:path w="82" h="98">
                  <a:moveTo>
                    <a:pt x="34" y="4"/>
                  </a:moveTo>
                  <a:cubicBezTo>
                    <a:pt x="14" y="7"/>
                    <a:pt x="0" y="25"/>
                    <a:pt x="0" y="46"/>
                  </a:cubicBezTo>
                  <a:cubicBezTo>
                    <a:pt x="0" y="52"/>
                    <a:pt x="0" y="52"/>
                    <a:pt x="0" y="52"/>
                  </a:cubicBezTo>
                  <a:cubicBezTo>
                    <a:pt x="0" y="72"/>
                    <a:pt x="14" y="91"/>
                    <a:pt x="34" y="94"/>
                  </a:cubicBezTo>
                  <a:cubicBezTo>
                    <a:pt x="60" y="98"/>
                    <a:pt x="82" y="78"/>
                    <a:pt x="82" y="53"/>
                  </a:cubicBezTo>
                  <a:cubicBezTo>
                    <a:pt x="82" y="45"/>
                    <a:pt x="82" y="45"/>
                    <a:pt x="82" y="45"/>
                  </a:cubicBezTo>
                  <a:cubicBezTo>
                    <a:pt x="81" y="19"/>
                    <a:pt x="59" y="0"/>
                    <a:pt x="34"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chemeClr val="bg1"/>
                </a:solidFill>
                <a:effectLst/>
                <a:uLnTx/>
                <a:uFillTx/>
                <a:ea typeface="+mn-ea"/>
                <a:cs typeface="+mn-cs"/>
              </a:endParaRPr>
            </a:p>
          </p:txBody>
        </p:sp>
      </p:grpSp>
      <p:grpSp>
        <p:nvGrpSpPr>
          <p:cNvPr id="30" name="Group 23">
            <a:extLst>
              <a:ext uri="{FF2B5EF4-FFF2-40B4-BE49-F238E27FC236}">
                <a16:creationId xmlns:a16="http://schemas.microsoft.com/office/drawing/2014/main" id="{3058B160-95DF-A73B-C2D3-D945292F9F5C}"/>
              </a:ext>
            </a:extLst>
          </p:cNvPr>
          <p:cNvGrpSpPr>
            <a:grpSpLocks noChangeAspect="1"/>
          </p:cNvGrpSpPr>
          <p:nvPr/>
        </p:nvGrpSpPr>
        <p:grpSpPr>
          <a:xfrm>
            <a:off x="9515950" y="1396124"/>
            <a:ext cx="612000" cy="586050"/>
            <a:chOff x="1686720" y="3697158"/>
            <a:chExt cx="776286" cy="743370"/>
          </a:xfrm>
          <a:solidFill>
            <a:schemeClr val="bg1"/>
          </a:solidFill>
        </p:grpSpPr>
        <p:sp>
          <p:nvSpPr>
            <p:cNvPr id="31" name="Freeform 157">
              <a:extLst>
                <a:ext uri="{FF2B5EF4-FFF2-40B4-BE49-F238E27FC236}">
                  <a16:creationId xmlns:a16="http://schemas.microsoft.com/office/drawing/2014/main" id="{2CE3808E-9881-115D-C0B0-06E48CE0422C}"/>
                </a:ext>
              </a:extLst>
            </p:cNvPr>
            <p:cNvSpPr>
              <a:spLocks noEditPoints="1"/>
            </p:cNvSpPr>
            <p:nvPr/>
          </p:nvSpPr>
          <p:spPr bwMode="auto">
            <a:xfrm>
              <a:off x="1807415" y="3765735"/>
              <a:ext cx="480036" cy="480036"/>
            </a:xfrm>
            <a:custGeom>
              <a:avLst/>
              <a:gdLst>
                <a:gd name="T0" fmla="*/ 691 w 848"/>
                <a:gd name="T1" fmla="*/ 157 h 848"/>
                <a:gd name="T2" fmla="*/ 119 w 848"/>
                <a:gd name="T3" fmla="*/ 157 h 848"/>
                <a:gd name="T4" fmla="*/ 0 w 848"/>
                <a:gd name="T5" fmla="*/ 443 h 848"/>
                <a:gd name="T6" fmla="*/ 119 w 848"/>
                <a:gd name="T7" fmla="*/ 729 h 848"/>
                <a:gd name="T8" fmla="*/ 405 w 848"/>
                <a:gd name="T9" fmla="*/ 848 h 848"/>
                <a:gd name="T10" fmla="*/ 691 w 848"/>
                <a:gd name="T11" fmla="*/ 729 h 848"/>
                <a:gd name="T12" fmla="*/ 691 w 848"/>
                <a:gd name="T13" fmla="*/ 157 h 848"/>
                <a:gd name="T14" fmla="*/ 661 w 848"/>
                <a:gd name="T15" fmla="*/ 700 h 848"/>
                <a:gd name="T16" fmla="*/ 148 w 848"/>
                <a:gd name="T17" fmla="*/ 700 h 848"/>
                <a:gd name="T18" fmla="*/ 42 w 848"/>
                <a:gd name="T19" fmla="*/ 443 h 848"/>
                <a:gd name="T20" fmla="*/ 148 w 848"/>
                <a:gd name="T21" fmla="*/ 187 h 848"/>
                <a:gd name="T22" fmla="*/ 405 w 848"/>
                <a:gd name="T23" fmla="*/ 81 h 848"/>
                <a:gd name="T24" fmla="*/ 661 w 848"/>
                <a:gd name="T25" fmla="*/ 187 h 848"/>
                <a:gd name="T26" fmla="*/ 661 w 848"/>
                <a:gd name="T27" fmla="*/ 700 h 8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8" h="848">
                  <a:moveTo>
                    <a:pt x="691" y="157"/>
                  </a:moveTo>
                  <a:cubicBezTo>
                    <a:pt x="533" y="0"/>
                    <a:pt x="276" y="0"/>
                    <a:pt x="119" y="157"/>
                  </a:cubicBezTo>
                  <a:cubicBezTo>
                    <a:pt x="42" y="234"/>
                    <a:pt x="0" y="335"/>
                    <a:pt x="0" y="443"/>
                  </a:cubicBezTo>
                  <a:cubicBezTo>
                    <a:pt x="0" y="551"/>
                    <a:pt x="42" y="653"/>
                    <a:pt x="119" y="729"/>
                  </a:cubicBezTo>
                  <a:cubicBezTo>
                    <a:pt x="198" y="808"/>
                    <a:pt x="301" y="848"/>
                    <a:pt x="405" y="848"/>
                  </a:cubicBezTo>
                  <a:cubicBezTo>
                    <a:pt x="508" y="848"/>
                    <a:pt x="612" y="808"/>
                    <a:pt x="691" y="729"/>
                  </a:cubicBezTo>
                  <a:cubicBezTo>
                    <a:pt x="848" y="572"/>
                    <a:pt x="848" y="315"/>
                    <a:pt x="691" y="157"/>
                  </a:cubicBezTo>
                  <a:close/>
                  <a:moveTo>
                    <a:pt x="661" y="700"/>
                  </a:moveTo>
                  <a:cubicBezTo>
                    <a:pt x="520" y="841"/>
                    <a:pt x="290" y="841"/>
                    <a:pt x="148" y="700"/>
                  </a:cubicBezTo>
                  <a:cubicBezTo>
                    <a:pt x="80" y="631"/>
                    <a:pt x="42" y="540"/>
                    <a:pt x="42" y="443"/>
                  </a:cubicBezTo>
                  <a:cubicBezTo>
                    <a:pt x="42" y="346"/>
                    <a:pt x="80" y="255"/>
                    <a:pt x="148" y="187"/>
                  </a:cubicBezTo>
                  <a:cubicBezTo>
                    <a:pt x="219" y="116"/>
                    <a:pt x="312" y="81"/>
                    <a:pt x="405" y="81"/>
                  </a:cubicBezTo>
                  <a:cubicBezTo>
                    <a:pt x="498" y="81"/>
                    <a:pt x="591" y="116"/>
                    <a:pt x="661" y="187"/>
                  </a:cubicBezTo>
                  <a:cubicBezTo>
                    <a:pt x="803" y="328"/>
                    <a:pt x="803" y="558"/>
                    <a:pt x="661" y="700"/>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sng" strike="noStrike" kern="1200" cap="none" spc="0" normalizeH="0" baseline="0" noProof="0">
                <a:ln>
                  <a:noFill/>
                </a:ln>
                <a:solidFill>
                  <a:srgbClr val="000000"/>
                </a:solidFill>
                <a:effectLst/>
                <a:uLnTx/>
                <a:uFillTx/>
                <a:ea typeface="+mn-ea"/>
                <a:cs typeface="+mn-cs"/>
              </a:endParaRPr>
            </a:p>
          </p:txBody>
        </p:sp>
        <p:sp>
          <p:nvSpPr>
            <p:cNvPr id="32" name="Freeform 158">
              <a:extLst>
                <a:ext uri="{FF2B5EF4-FFF2-40B4-BE49-F238E27FC236}">
                  <a16:creationId xmlns:a16="http://schemas.microsoft.com/office/drawing/2014/main" id="{E2EE585B-B0C4-3DB1-4812-7B7E11D1676C}"/>
                </a:ext>
              </a:extLst>
            </p:cNvPr>
            <p:cNvSpPr>
              <a:spLocks/>
            </p:cNvSpPr>
            <p:nvPr/>
          </p:nvSpPr>
          <p:spPr bwMode="auto">
            <a:xfrm>
              <a:off x="2265506" y="3902888"/>
              <a:ext cx="43889" cy="126181"/>
            </a:xfrm>
            <a:custGeom>
              <a:avLst/>
              <a:gdLst>
                <a:gd name="T0" fmla="*/ 38 w 80"/>
                <a:gd name="T1" fmla="*/ 201 h 222"/>
                <a:gd name="T2" fmla="*/ 59 w 80"/>
                <a:gd name="T3" fmla="*/ 222 h 222"/>
                <a:gd name="T4" fmla="*/ 80 w 80"/>
                <a:gd name="T5" fmla="*/ 201 h 222"/>
                <a:gd name="T6" fmla="*/ 43 w 80"/>
                <a:gd name="T7" fmla="*/ 16 h 222"/>
                <a:gd name="T8" fmla="*/ 15 w 80"/>
                <a:gd name="T9" fmla="*/ 5 h 222"/>
                <a:gd name="T10" fmla="*/ 4 w 80"/>
                <a:gd name="T11" fmla="*/ 32 h 222"/>
                <a:gd name="T12" fmla="*/ 38 w 80"/>
                <a:gd name="T13" fmla="*/ 201 h 222"/>
              </a:gdLst>
              <a:ahLst/>
              <a:cxnLst>
                <a:cxn ang="0">
                  <a:pos x="T0" y="T1"/>
                </a:cxn>
                <a:cxn ang="0">
                  <a:pos x="T2" y="T3"/>
                </a:cxn>
                <a:cxn ang="0">
                  <a:pos x="T4" y="T5"/>
                </a:cxn>
                <a:cxn ang="0">
                  <a:pos x="T6" y="T7"/>
                </a:cxn>
                <a:cxn ang="0">
                  <a:pos x="T8" y="T9"/>
                </a:cxn>
                <a:cxn ang="0">
                  <a:pos x="T10" y="T11"/>
                </a:cxn>
                <a:cxn ang="0">
                  <a:pos x="T12" y="T13"/>
                </a:cxn>
              </a:cxnLst>
              <a:rect l="0" t="0" r="r" b="b"/>
              <a:pathLst>
                <a:path w="80" h="222">
                  <a:moveTo>
                    <a:pt x="38" y="201"/>
                  </a:moveTo>
                  <a:cubicBezTo>
                    <a:pt x="38" y="213"/>
                    <a:pt x="47" y="222"/>
                    <a:pt x="59" y="222"/>
                  </a:cubicBezTo>
                  <a:cubicBezTo>
                    <a:pt x="70" y="222"/>
                    <a:pt x="80" y="213"/>
                    <a:pt x="80" y="201"/>
                  </a:cubicBezTo>
                  <a:cubicBezTo>
                    <a:pt x="80" y="137"/>
                    <a:pt x="67" y="75"/>
                    <a:pt x="43" y="16"/>
                  </a:cubicBezTo>
                  <a:cubicBezTo>
                    <a:pt x="38" y="5"/>
                    <a:pt x="26" y="0"/>
                    <a:pt x="15" y="5"/>
                  </a:cubicBezTo>
                  <a:cubicBezTo>
                    <a:pt x="5" y="9"/>
                    <a:pt x="0" y="21"/>
                    <a:pt x="4" y="32"/>
                  </a:cubicBezTo>
                  <a:cubicBezTo>
                    <a:pt x="27" y="86"/>
                    <a:pt x="38" y="143"/>
                    <a:pt x="38" y="201"/>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sng" strike="noStrike" kern="1200" cap="none" spc="0" normalizeH="0" baseline="0" noProof="0">
                <a:ln>
                  <a:noFill/>
                </a:ln>
                <a:solidFill>
                  <a:srgbClr val="000000"/>
                </a:solidFill>
                <a:effectLst/>
                <a:uLnTx/>
                <a:uFillTx/>
                <a:ea typeface="+mn-ea"/>
                <a:cs typeface="+mn-cs"/>
              </a:endParaRPr>
            </a:p>
          </p:txBody>
        </p:sp>
        <p:sp>
          <p:nvSpPr>
            <p:cNvPr id="33" name="Freeform 159">
              <a:extLst>
                <a:ext uri="{FF2B5EF4-FFF2-40B4-BE49-F238E27FC236}">
                  <a16:creationId xmlns:a16="http://schemas.microsoft.com/office/drawing/2014/main" id="{1B3404AB-29E3-768E-F3C4-50140DBC54E2}"/>
                </a:ext>
              </a:extLst>
            </p:cNvPr>
            <p:cNvSpPr>
              <a:spLocks/>
            </p:cNvSpPr>
            <p:nvPr/>
          </p:nvSpPr>
          <p:spPr bwMode="auto">
            <a:xfrm>
              <a:off x="2026859" y="3746533"/>
              <a:ext cx="235903" cy="131667"/>
            </a:xfrm>
            <a:custGeom>
              <a:avLst/>
              <a:gdLst>
                <a:gd name="T0" fmla="*/ 21 w 420"/>
                <a:gd name="T1" fmla="*/ 41 h 235"/>
                <a:gd name="T2" fmla="*/ 331 w 420"/>
                <a:gd name="T3" fmla="*/ 170 h 235"/>
                <a:gd name="T4" fmla="*/ 379 w 420"/>
                <a:gd name="T5" fmla="*/ 226 h 235"/>
                <a:gd name="T6" fmla="*/ 396 w 420"/>
                <a:gd name="T7" fmla="*/ 235 h 235"/>
                <a:gd name="T8" fmla="*/ 408 w 420"/>
                <a:gd name="T9" fmla="*/ 231 h 235"/>
                <a:gd name="T10" fmla="*/ 413 w 420"/>
                <a:gd name="T11" fmla="*/ 202 h 235"/>
                <a:gd name="T12" fmla="*/ 361 w 420"/>
                <a:gd name="T13" fmla="*/ 140 h 235"/>
                <a:gd name="T14" fmla="*/ 21 w 420"/>
                <a:gd name="T15" fmla="*/ 0 h 235"/>
                <a:gd name="T16" fmla="*/ 0 w 420"/>
                <a:gd name="T17" fmla="*/ 20 h 235"/>
                <a:gd name="T18" fmla="*/ 21 w 420"/>
                <a:gd name="T19" fmla="*/ 41 h 2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0" h="235">
                  <a:moveTo>
                    <a:pt x="21" y="41"/>
                  </a:moveTo>
                  <a:cubicBezTo>
                    <a:pt x="138" y="41"/>
                    <a:pt x="248" y="87"/>
                    <a:pt x="331" y="170"/>
                  </a:cubicBezTo>
                  <a:cubicBezTo>
                    <a:pt x="349" y="187"/>
                    <a:pt x="365" y="206"/>
                    <a:pt x="379" y="226"/>
                  </a:cubicBezTo>
                  <a:cubicBezTo>
                    <a:pt x="383" y="232"/>
                    <a:pt x="390" y="235"/>
                    <a:pt x="396" y="235"/>
                  </a:cubicBezTo>
                  <a:cubicBezTo>
                    <a:pt x="400" y="235"/>
                    <a:pt x="405" y="234"/>
                    <a:pt x="408" y="231"/>
                  </a:cubicBezTo>
                  <a:cubicBezTo>
                    <a:pt x="418" y="225"/>
                    <a:pt x="420" y="212"/>
                    <a:pt x="413" y="202"/>
                  </a:cubicBezTo>
                  <a:cubicBezTo>
                    <a:pt x="397" y="180"/>
                    <a:pt x="380" y="160"/>
                    <a:pt x="361" y="140"/>
                  </a:cubicBezTo>
                  <a:cubicBezTo>
                    <a:pt x="270" y="50"/>
                    <a:pt x="149" y="0"/>
                    <a:pt x="21" y="0"/>
                  </a:cubicBezTo>
                  <a:cubicBezTo>
                    <a:pt x="9" y="0"/>
                    <a:pt x="0" y="9"/>
                    <a:pt x="0" y="20"/>
                  </a:cubicBezTo>
                  <a:cubicBezTo>
                    <a:pt x="0" y="32"/>
                    <a:pt x="9" y="41"/>
                    <a:pt x="21" y="41"/>
                  </a:cubicBez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sng" strike="noStrike" kern="1200" cap="none" spc="0" normalizeH="0" baseline="0" noProof="0">
                <a:ln>
                  <a:noFill/>
                </a:ln>
                <a:solidFill>
                  <a:srgbClr val="000000"/>
                </a:solidFill>
                <a:effectLst/>
                <a:uLnTx/>
                <a:uFillTx/>
                <a:ea typeface="+mn-ea"/>
                <a:cs typeface="+mn-cs"/>
              </a:endParaRPr>
            </a:p>
          </p:txBody>
        </p:sp>
        <p:sp>
          <p:nvSpPr>
            <p:cNvPr id="34" name="Freeform 160">
              <a:extLst>
                <a:ext uri="{FF2B5EF4-FFF2-40B4-BE49-F238E27FC236}">
                  <a16:creationId xmlns:a16="http://schemas.microsoft.com/office/drawing/2014/main" id="{AB4BA2D5-04CC-5A1C-3A7F-25171B254F46}"/>
                </a:ext>
              </a:extLst>
            </p:cNvPr>
            <p:cNvSpPr>
              <a:spLocks noEditPoints="1"/>
            </p:cNvSpPr>
            <p:nvPr/>
          </p:nvSpPr>
          <p:spPr bwMode="auto">
            <a:xfrm>
              <a:off x="1686720" y="3697158"/>
              <a:ext cx="776286" cy="743370"/>
            </a:xfrm>
            <a:custGeom>
              <a:avLst/>
              <a:gdLst>
                <a:gd name="T0" fmla="*/ 1362 w 1370"/>
                <a:gd name="T1" fmla="*/ 1183 h 1313"/>
                <a:gd name="T2" fmla="*/ 1206 w 1370"/>
                <a:gd name="T3" fmla="*/ 1027 h 1313"/>
                <a:gd name="T4" fmla="*/ 1176 w 1370"/>
                <a:gd name="T5" fmla="*/ 1027 h 1313"/>
                <a:gd name="T6" fmla="*/ 1144 w 1370"/>
                <a:gd name="T7" fmla="*/ 1059 h 1313"/>
                <a:gd name="T8" fmla="*/ 1032 w 1370"/>
                <a:gd name="T9" fmla="*/ 947 h 1313"/>
                <a:gd name="T10" fmla="*/ 1183 w 1370"/>
                <a:gd name="T11" fmla="*/ 563 h 1313"/>
                <a:gd name="T12" fmla="*/ 1017 w 1370"/>
                <a:gd name="T13" fmla="*/ 165 h 1313"/>
                <a:gd name="T14" fmla="*/ 619 w 1370"/>
                <a:gd name="T15" fmla="*/ 0 h 1313"/>
                <a:gd name="T16" fmla="*/ 220 w 1370"/>
                <a:gd name="T17" fmla="*/ 165 h 1313"/>
                <a:gd name="T18" fmla="*/ 220 w 1370"/>
                <a:gd name="T19" fmla="*/ 962 h 1313"/>
                <a:gd name="T20" fmla="*/ 619 w 1370"/>
                <a:gd name="T21" fmla="*/ 1127 h 1313"/>
                <a:gd name="T22" fmla="*/ 1002 w 1370"/>
                <a:gd name="T23" fmla="*/ 976 h 1313"/>
                <a:gd name="T24" fmla="*/ 1114 w 1370"/>
                <a:gd name="T25" fmla="*/ 1088 h 1313"/>
                <a:gd name="T26" fmla="*/ 1082 w 1370"/>
                <a:gd name="T27" fmla="*/ 1121 h 1313"/>
                <a:gd name="T28" fmla="*/ 1082 w 1370"/>
                <a:gd name="T29" fmla="*/ 1150 h 1313"/>
                <a:gd name="T30" fmla="*/ 1239 w 1370"/>
                <a:gd name="T31" fmla="*/ 1307 h 1313"/>
                <a:gd name="T32" fmla="*/ 1254 w 1370"/>
                <a:gd name="T33" fmla="*/ 1313 h 1313"/>
                <a:gd name="T34" fmla="*/ 1268 w 1370"/>
                <a:gd name="T35" fmla="*/ 1307 h 1313"/>
                <a:gd name="T36" fmla="*/ 1362 w 1370"/>
                <a:gd name="T37" fmla="*/ 1213 h 1313"/>
                <a:gd name="T38" fmla="*/ 1362 w 1370"/>
                <a:gd name="T39" fmla="*/ 1183 h 1313"/>
                <a:gd name="T40" fmla="*/ 249 w 1370"/>
                <a:gd name="T41" fmla="*/ 933 h 1313"/>
                <a:gd name="T42" fmla="*/ 249 w 1370"/>
                <a:gd name="T43" fmla="*/ 194 h 1313"/>
                <a:gd name="T44" fmla="*/ 619 w 1370"/>
                <a:gd name="T45" fmla="*/ 41 h 1313"/>
                <a:gd name="T46" fmla="*/ 988 w 1370"/>
                <a:gd name="T47" fmla="*/ 194 h 1313"/>
                <a:gd name="T48" fmla="*/ 1141 w 1370"/>
                <a:gd name="T49" fmla="*/ 563 h 1313"/>
                <a:gd name="T50" fmla="*/ 988 w 1370"/>
                <a:gd name="T51" fmla="*/ 933 h 1313"/>
                <a:gd name="T52" fmla="*/ 619 w 1370"/>
                <a:gd name="T53" fmla="*/ 1086 h 1313"/>
                <a:gd name="T54" fmla="*/ 249 w 1370"/>
                <a:gd name="T55" fmla="*/ 933 h 1313"/>
                <a:gd name="T56" fmla="*/ 1254 w 1370"/>
                <a:gd name="T57" fmla="*/ 1263 h 1313"/>
                <a:gd name="T58" fmla="*/ 1126 w 1370"/>
                <a:gd name="T59" fmla="*/ 1135 h 1313"/>
                <a:gd name="T60" fmla="*/ 1159 w 1370"/>
                <a:gd name="T61" fmla="*/ 1103 h 1313"/>
                <a:gd name="T62" fmla="*/ 1159 w 1370"/>
                <a:gd name="T63" fmla="*/ 1103 h 1313"/>
                <a:gd name="T64" fmla="*/ 1159 w 1370"/>
                <a:gd name="T65" fmla="*/ 1103 h 1313"/>
                <a:gd name="T66" fmla="*/ 1191 w 1370"/>
                <a:gd name="T67" fmla="*/ 1071 h 1313"/>
                <a:gd name="T68" fmla="*/ 1318 w 1370"/>
                <a:gd name="T69" fmla="*/ 1198 h 1313"/>
                <a:gd name="T70" fmla="*/ 1254 w 1370"/>
                <a:gd name="T71" fmla="*/ 1263 h 1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370" h="1313">
                  <a:moveTo>
                    <a:pt x="1362" y="1183"/>
                  </a:moveTo>
                  <a:cubicBezTo>
                    <a:pt x="1206" y="1027"/>
                    <a:pt x="1206" y="1027"/>
                    <a:pt x="1206" y="1027"/>
                  </a:cubicBezTo>
                  <a:cubicBezTo>
                    <a:pt x="1197" y="1019"/>
                    <a:pt x="1184" y="1019"/>
                    <a:pt x="1176" y="1027"/>
                  </a:cubicBezTo>
                  <a:cubicBezTo>
                    <a:pt x="1144" y="1059"/>
                    <a:pt x="1144" y="1059"/>
                    <a:pt x="1144" y="1059"/>
                  </a:cubicBezTo>
                  <a:cubicBezTo>
                    <a:pt x="1032" y="947"/>
                    <a:pt x="1032" y="947"/>
                    <a:pt x="1032" y="947"/>
                  </a:cubicBezTo>
                  <a:cubicBezTo>
                    <a:pt x="1129" y="842"/>
                    <a:pt x="1183" y="707"/>
                    <a:pt x="1183" y="563"/>
                  </a:cubicBezTo>
                  <a:cubicBezTo>
                    <a:pt x="1183" y="413"/>
                    <a:pt x="1124" y="271"/>
                    <a:pt x="1017" y="165"/>
                  </a:cubicBezTo>
                  <a:cubicBezTo>
                    <a:pt x="911" y="58"/>
                    <a:pt x="769" y="0"/>
                    <a:pt x="619" y="0"/>
                  </a:cubicBezTo>
                  <a:cubicBezTo>
                    <a:pt x="468" y="0"/>
                    <a:pt x="327" y="58"/>
                    <a:pt x="220" y="165"/>
                  </a:cubicBezTo>
                  <a:cubicBezTo>
                    <a:pt x="0" y="385"/>
                    <a:pt x="0" y="742"/>
                    <a:pt x="220" y="962"/>
                  </a:cubicBezTo>
                  <a:cubicBezTo>
                    <a:pt x="327" y="1069"/>
                    <a:pt x="468" y="1127"/>
                    <a:pt x="619" y="1127"/>
                  </a:cubicBezTo>
                  <a:cubicBezTo>
                    <a:pt x="762" y="1127"/>
                    <a:pt x="898" y="1074"/>
                    <a:pt x="1002" y="976"/>
                  </a:cubicBezTo>
                  <a:cubicBezTo>
                    <a:pt x="1114" y="1088"/>
                    <a:pt x="1114" y="1088"/>
                    <a:pt x="1114" y="1088"/>
                  </a:cubicBezTo>
                  <a:cubicBezTo>
                    <a:pt x="1082" y="1121"/>
                    <a:pt x="1082" y="1121"/>
                    <a:pt x="1082" y="1121"/>
                  </a:cubicBezTo>
                  <a:cubicBezTo>
                    <a:pt x="1074" y="1129"/>
                    <a:pt x="1074" y="1142"/>
                    <a:pt x="1082" y="1150"/>
                  </a:cubicBezTo>
                  <a:cubicBezTo>
                    <a:pt x="1239" y="1307"/>
                    <a:pt x="1239" y="1307"/>
                    <a:pt x="1239" y="1307"/>
                  </a:cubicBezTo>
                  <a:cubicBezTo>
                    <a:pt x="1243" y="1311"/>
                    <a:pt x="1248" y="1313"/>
                    <a:pt x="1254" y="1313"/>
                  </a:cubicBezTo>
                  <a:cubicBezTo>
                    <a:pt x="1259" y="1313"/>
                    <a:pt x="1264" y="1311"/>
                    <a:pt x="1268" y="1307"/>
                  </a:cubicBezTo>
                  <a:cubicBezTo>
                    <a:pt x="1362" y="1213"/>
                    <a:pt x="1362" y="1213"/>
                    <a:pt x="1362" y="1213"/>
                  </a:cubicBezTo>
                  <a:cubicBezTo>
                    <a:pt x="1370" y="1205"/>
                    <a:pt x="1370" y="1192"/>
                    <a:pt x="1362" y="1183"/>
                  </a:cubicBezTo>
                  <a:close/>
                  <a:moveTo>
                    <a:pt x="249" y="933"/>
                  </a:moveTo>
                  <a:cubicBezTo>
                    <a:pt x="46" y="729"/>
                    <a:pt x="46" y="398"/>
                    <a:pt x="249" y="194"/>
                  </a:cubicBezTo>
                  <a:cubicBezTo>
                    <a:pt x="348" y="95"/>
                    <a:pt x="479" y="41"/>
                    <a:pt x="619" y="41"/>
                  </a:cubicBezTo>
                  <a:cubicBezTo>
                    <a:pt x="758" y="41"/>
                    <a:pt x="889" y="95"/>
                    <a:pt x="988" y="194"/>
                  </a:cubicBezTo>
                  <a:cubicBezTo>
                    <a:pt x="1087" y="293"/>
                    <a:pt x="1141" y="424"/>
                    <a:pt x="1141" y="563"/>
                  </a:cubicBezTo>
                  <a:cubicBezTo>
                    <a:pt x="1141" y="703"/>
                    <a:pt x="1087" y="834"/>
                    <a:pt x="988" y="933"/>
                  </a:cubicBezTo>
                  <a:cubicBezTo>
                    <a:pt x="889" y="1031"/>
                    <a:pt x="758" y="1086"/>
                    <a:pt x="619" y="1086"/>
                  </a:cubicBezTo>
                  <a:cubicBezTo>
                    <a:pt x="479" y="1086"/>
                    <a:pt x="348" y="1031"/>
                    <a:pt x="249" y="933"/>
                  </a:cubicBezTo>
                  <a:close/>
                  <a:moveTo>
                    <a:pt x="1254" y="1263"/>
                  </a:moveTo>
                  <a:cubicBezTo>
                    <a:pt x="1126" y="1135"/>
                    <a:pt x="1126" y="1135"/>
                    <a:pt x="1126" y="1135"/>
                  </a:cubicBezTo>
                  <a:cubicBezTo>
                    <a:pt x="1159" y="1103"/>
                    <a:pt x="1159" y="1103"/>
                    <a:pt x="1159" y="1103"/>
                  </a:cubicBezTo>
                  <a:cubicBezTo>
                    <a:pt x="1159" y="1103"/>
                    <a:pt x="1159" y="1103"/>
                    <a:pt x="1159" y="1103"/>
                  </a:cubicBezTo>
                  <a:cubicBezTo>
                    <a:pt x="1159" y="1103"/>
                    <a:pt x="1159" y="1103"/>
                    <a:pt x="1159" y="1103"/>
                  </a:cubicBezTo>
                  <a:cubicBezTo>
                    <a:pt x="1191" y="1071"/>
                    <a:pt x="1191" y="1071"/>
                    <a:pt x="1191" y="1071"/>
                  </a:cubicBezTo>
                  <a:cubicBezTo>
                    <a:pt x="1318" y="1198"/>
                    <a:pt x="1318" y="1198"/>
                    <a:pt x="1318" y="1198"/>
                  </a:cubicBezTo>
                  <a:lnTo>
                    <a:pt x="1254" y="1263"/>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sng" strike="noStrike" kern="1200" cap="none" spc="0" normalizeH="0" baseline="0" noProof="0">
                <a:ln>
                  <a:noFill/>
                </a:ln>
                <a:solidFill>
                  <a:srgbClr val="000000"/>
                </a:solidFill>
                <a:effectLst/>
                <a:uLnTx/>
                <a:uFillTx/>
                <a:ea typeface="+mn-ea"/>
                <a:cs typeface="+mn-cs"/>
              </a:endParaRPr>
            </a:p>
          </p:txBody>
        </p:sp>
        <p:sp>
          <p:nvSpPr>
            <p:cNvPr id="35" name="Freeform 161">
              <a:extLst>
                <a:ext uri="{FF2B5EF4-FFF2-40B4-BE49-F238E27FC236}">
                  <a16:creationId xmlns:a16="http://schemas.microsoft.com/office/drawing/2014/main" id="{4E76307F-6880-211B-0FAB-D33D9D8A2192}"/>
                </a:ext>
              </a:extLst>
            </p:cNvPr>
            <p:cNvSpPr>
              <a:spLocks noEditPoints="1"/>
            </p:cNvSpPr>
            <p:nvPr/>
          </p:nvSpPr>
          <p:spPr bwMode="auto">
            <a:xfrm>
              <a:off x="1854047" y="3886430"/>
              <a:ext cx="356597" cy="216703"/>
            </a:xfrm>
            <a:custGeom>
              <a:avLst/>
              <a:gdLst>
                <a:gd name="T0" fmla="*/ 608 w 629"/>
                <a:gd name="T1" fmla="*/ 344 h 385"/>
                <a:gd name="T2" fmla="*/ 585 w 629"/>
                <a:gd name="T3" fmla="*/ 344 h 385"/>
                <a:gd name="T4" fmla="*/ 585 w 629"/>
                <a:gd name="T5" fmla="*/ 21 h 385"/>
                <a:gd name="T6" fmla="*/ 564 w 629"/>
                <a:gd name="T7" fmla="*/ 0 h 385"/>
                <a:gd name="T8" fmla="*/ 464 w 629"/>
                <a:gd name="T9" fmla="*/ 0 h 385"/>
                <a:gd name="T10" fmla="*/ 443 w 629"/>
                <a:gd name="T11" fmla="*/ 21 h 385"/>
                <a:gd name="T12" fmla="*/ 443 w 629"/>
                <a:gd name="T13" fmla="*/ 344 h 385"/>
                <a:gd name="T14" fmla="*/ 385 w 629"/>
                <a:gd name="T15" fmla="*/ 344 h 385"/>
                <a:gd name="T16" fmla="*/ 385 w 629"/>
                <a:gd name="T17" fmla="*/ 121 h 385"/>
                <a:gd name="T18" fmla="*/ 364 w 629"/>
                <a:gd name="T19" fmla="*/ 100 h 385"/>
                <a:gd name="T20" fmla="*/ 265 w 629"/>
                <a:gd name="T21" fmla="*/ 100 h 385"/>
                <a:gd name="T22" fmla="*/ 244 w 629"/>
                <a:gd name="T23" fmla="*/ 121 h 385"/>
                <a:gd name="T24" fmla="*/ 244 w 629"/>
                <a:gd name="T25" fmla="*/ 344 h 385"/>
                <a:gd name="T26" fmla="*/ 186 w 629"/>
                <a:gd name="T27" fmla="*/ 344 h 385"/>
                <a:gd name="T28" fmla="*/ 186 w 629"/>
                <a:gd name="T29" fmla="*/ 87 h 385"/>
                <a:gd name="T30" fmla="*/ 165 w 629"/>
                <a:gd name="T31" fmla="*/ 67 h 385"/>
                <a:gd name="T32" fmla="*/ 65 w 629"/>
                <a:gd name="T33" fmla="*/ 67 h 385"/>
                <a:gd name="T34" fmla="*/ 44 w 629"/>
                <a:gd name="T35" fmla="*/ 87 h 385"/>
                <a:gd name="T36" fmla="*/ 44 w 629"/>
                <a:gd name="T37" fmla="*/ 344 h 385"/>
                <a:gd name="T38" fmla="*/ 21 w 629"/>
                <a:gd name="T39" fmla="*/ 344 h 385"/>
                <a:gd name="T40" fmla="*/ 0 w 629"/>
                <a:gd name="T41" fmla="*/ 364 h 385"/>
                <a:gd name="T42" fmla="*/ 21 w 629"/>
                <a:gd name="T43" fmla="*/ 385 h 385"/>
                <a:gd name="T44" fmla="*/ 65 w 629"/>
                <a:gd name="T45" fmla="*/ 385 h 385"/>
                <a:gd name="T46" fmla="*/ 165 w 629"/>
                <a:gd name="T47" fmla="*/ 385 h 385"/>
                <a:gd name="T48" fmla="*/ 265 w 629"/>
                <a:gd name="T49" fmla="*/ 385 h 385"/>
                <a:gd name="T50" fmla="*/ 364 w 629"/>
                <a:gd name="T51" fmla="*/ 385 h 385"/>
                <a:gd name="T52" fmla="*/ 464 w 629"/>
                <a:gd name="T53" fmla="*/ 385 h 385"/>
                <a:gd name="T54" fmla="*/ 564 w 629"/>
                <a:gd name="T55" fmla="*/ 385 h 385"/>
                <a:gd name="T56" fmla="*/ 608 w 629"/>
                <a:gd name="T57" fmla="*/ 385 h 385"/>
                <a:gd name="T58" fmla="*/ 629 w 629"/>
                <a:gd name="T59" fmla="*/ 364 h 385"/>
                <a:gd name="T60" fmla="*/ 608 w 629"/>
                <a:gd name="T61" fmla="*/ 344 h 385"/>
                <a:gd name="T62" fmla="*/ 543 w 629"/>
                <a:gd name="T63" fmla="*/ 42 h 385"/>
                <a:gd name="T64" fmla="*/ 543 w 629"/>
                <a:gd name="T65" fmla="*/ 344 h 385"/>
                <a:gd name="T66" fmla="*/ 485 w 629"/>
                <a:gd name="T67" fmla="*/ 344 h 385"/>
                <a:gd name="T68" fmla="*/ 485 w 629"/>
                <a:gd name="T69" fmla="*/ 42 h 385"/>
                <a:gd name="T70" fmla="*/ 543 w 629"/>
                <a:gd name="T71" fmla="*/ 42 h 385"/>
                <a:gd name="T72" fmla="*/ 344 w 629"/>
                <a:gd name="T73" fmla="*/ 141 h 385"/>
                <a:gd name="T74" fmla="*/ 344 w 629"/>
                <a:gd name="T75" fmla="*/ 344 h 385"/>
                <a:gd name="T76" fmla="*/ 285 w 629"/>
                <a:gd name="T77" fmla="*/ 344 h 385"/>
                <a:gd name="T78" fmla="*/ 285 w 629"/>
                <a:gd name="T79" fmla="*/ 141 h 385"/>
                <a:gd name="T80" fmla="*/ 344 w 629"/>
                <a:gd name="T81" fmla="*/ 141 h 385"/>
                <a:gd name="T82" fmla="*/ 144 w 629"/>
                <a:gd name="T83" fmla="*/ 108 h 385"/>
                <a:gd name="T84" fmla="*/ 144 w 629"/>
                <a:gd name="T85" fmla="*/ 344 h 385"/>
                <a:gd name="T86" fmla="*/ 86 w 629"/>
                <a:gd name="T87" fmla="*/ 344 h 385"/>
                <a:gd name="T88" fmla="*/ 86 w 629"/>
                <a:gd name="T89" fmla="*/ 108 h 385"/>
                <a:gd name="T90" fmla="*/ 144 w 629"/>
                <a:gd name="T91" fmla="*/ 108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29" h="385">
                  <a:moveTo>
                    <a:pt x="608" y="344"/>
                  </a:moveTo>
                  <a:cubicBezTo>
                    <a:pt x="585" y="344"/>
                    <a:pt x="585" y="344"/>
                    <a:pt x="585" y="344"/>
                  </a:cubicBezTo>
                  <a:cubicBezTo>
                    <a:pt x="585" y="21"/>
                    <a:pt x="585" y="21"/>
                    <a:pt x="585" y="21"/>
                  </a:cubicBezTo>
                  <a:cubicBezTo>
                    <a:pt x="585" y="9"/>
                    <a:pt x="575" y="0"/>
                    <a:pt x="564" y="0"/>
                  </a:cubicBezTo>
                  <a:cubicBezTo>
                    <a:pt x="464" y="0"/>
                    <a:pt x="464" y="0"/>
                    <a:pt x="464" y="0"/>
                  </a:cubicBezTo>
                  <a:cubicBezTo>
                    <a:pt x="453" y="0"/>
                    <a:pt x="443" y="9"/>
                    <a:pt x="443" y="21"/>
                  </a:cubicBezTo>
                  <a:cubicBezTo>
                    <a:pt x="443" y="344"/>
                    <a:pt x="443" y="344"/>
                    <a:pt x="443" y="344"/>
                  </a:cubicBezTo>
                  <a:cubicBezTo>
                    <a:pt x="385" y="344"/>
                    <a:pt x="385" y="344"/>
                    <a:pt x="385" y="344"/>
                  </a:cubicBezTo>
                  <a:cubicBezTo>
                    <a:pt x="385" y="121"/>
                    <a:pt x="385" y="121"/>
                    <a:pt x="385" y="121"/>
                  </a:cubicBezTo>
                  <a:cubicBezTo>
                    <a:pt x="385" y="109"/>
                    <a:pt x="376" y="100"/>
                    <a:pt x="364" y="100"/>
                  </a:cubicBezTo>
                  <a:cubicBezTo>
                    <a:pt x="265" y="100"/>
                    <a:pt x="265" y="100"/>
                    <a:pt x="265" y="100"/>
                  </a:cubicBezTo>
                  <a:cubicBezTo>
                    <a:pt x="253" y="100"/>
                    <a:pt x="244" y="109"/>
                    <a:pt x="244" y="121"/>
                  </a:cubicBezTo>
                  <a:cubicBezTo>
                    <a:pt x="244" y="344"/>
                    <a:pt x="244" y="344"/>
                    <a:pt x="244" y="344"/>
                  </a:cubicBezTo>
                  <a:cubicBezTo>
                    <a:pt x="186" y="344"/>
                    <a:pt x="186" y="344"/>
                    <a:pt x="186" y="344"/>
                  </a:cubicBezTo>
                  <a:cubicBezTo>
                    <a:pt x="186" y="87"/>
                    <a:pt x="186" y="87"/>
                    <a:pt x="186" y="87"/>
                  </a:cubicBezTo>
                  <a:cubicBezTo>
                    <a:pt x="186" y="76"/>
                    <a:pt x="176" y="67"/>
                    <a:pt x="165" y="67"/>
                  </a:cubicBezTo>
                  <a:cubicBezTo>
                    <a:pt x="65" y="67"/>
                    <a:pt x="65" y="67"/>
                    <a:pt x="65" y="67"/>
                  </a:cubicBezTo>
                  <a:cubicBezTo>
                    <a:pt x="54" y="67"/>
                    <a:pt x="44" y="76"/>
                    <a:pt x="44" y="87"/>
                  </a:cubicBezTo>
                  <a:cubicBezTo>
                    <a:pt x="44" y="344"/>
                    <a:pt x="44" y="344"/>
                    <a:pt x="44" y="344"/>
                  </a:cubicBezTo>
                  <a:cubicBezTo>
                    <a:pt x="21" y="344"/>
                    <a:pt x="21" y="344"/>
                    <a:pt x="21" y="344"/>
                  </a:cubicBezTo>
                  <a:cubicBezTo>
                    <a:pt x="9" y="344"/>
                    <a:pt x="0" y="353"/>
                    <a:pt x="0" y="364"/>
                  </a:cubicBezTo>
                  <a:cubicBezTo>
                    <a:pt x="0" y="376"/>
                    <a:pt x="9" y="385"/>
                    <a:pt x="21" y="385"/>
                  </a:cubicBezTo>
                  <a:cubicBezTo>
                    <a:pt x="65" y="385"/>
                    <a:pt x="65" y="385"/>
                    <a:pt x="65" y="385"/>
                  </a:cubicBezTo>
                  <a:cubicBezTo>
                    <a:pt x="165" y="385"/>
                    <a:pt x="165" y="385"/>
                    <a:pt x="165" y="385"/>
                  </a:cubicBezTo>
                  <a:cubicBezTo>
                    <a:pt x="265" y="385"/>
                    <a:pt x="265" y="385"/>
                    <a:pt x="265" y="385"/>
                  </a:cubicBezTo>
                  <a:cubicBezTo>
                    <a:pt x="364" y="385"/>
                    <a:pt x="364" y="385"/>
                    <a:pt x="364" y="385"/>
                  </a:cubicBezTo>
                  <a:cubicBezTo>
                    <a:pt x="464" y="385"/>
                    <a:pt x="464" y="385"/>
                    <a:pt x="464" y="385"/>
                  </a:cubicBezTo>
                  <a:cubicBezTo>
                    <a:pt x="564" y="385"/>
                    <a:pt x="564" y="385"/>
                    <a:pt x="564" y="385"/>
                  </a:cubicBezTo>
                  <a:cubicBezTo>
                    <a:pt x="608" y="385"/>
                    <a:pt x="608" y="385"/>
                    <a:pt x="608" y="385"/>
                  </a:cubicBezTo>
                  <a:cubicBezTo>
                    <a:pt x="620" y="385"/>
                    <a:pt x="629" y="376"/>
                    <a:pt x="629" y="364"/>
                  </a:cubicBezTo>
                  <a:cubicBezTo>
                    <a:pt x="629" y="353"/>
                    <a:pt x="620" y="344"/>
                    <a:pt x="608" y="344"/>
                  </a:cubicBezTo>
                  <a:close/>
                  <a:moveTo>
                    <a:pt x="543" y="42"/>
                  </a:moveTo>
                  <a:cubicBezTo>
                    <a:pt x="543" y="344"/>
                    <a:pt x="543" y="344"/>
                    <a:pt x="543" y="344"/>
                  </a:cubicBezTo>
                  <a:cubicBezTo>
                    <a:pt x="485" y="344"/>
                    <a:pt x="485" y="344"/>
                    <a:pt x="485" y="344"/>
                  </a:cubicBezTo>
                  <a:cubicBezTo>
                    <a:pt x="485" y="42"/>
                    <a:pt x="485" y="42"/>
                    <a:pt x="485" y="42"/>
                  </a:cubicBezTo>
                  <a:lnTo>
                    <a:pt x="543" y="42"/>
                  </a:lnTo>
                  <a:close/>
                  <a:moveTo>
                    <a:pt x="344" y="141"/>
                  </a:moveTo>
                  <a:cubicBezTo>
                    <a:pt x="344" y="344"/>
                    <a:pt x="344" y="344"/>
                    <a:pt x="344" y="344"/>
                  </a:cubicBezTo>
                  <a:cubicBezTo>
                    <a:pt x="285" y="344"/>
                    <a:pt x="285" y="344"/>
                    <a:pt x="285" y="344"/>
                  </a:cubicBezTo>
                  <a:cubicBezTo>
                    <a:pt x="285" y="141"/>
                    <a:pt x="285" y="141"/>
                    <a:pt x="285" y="141"/>
                  </a:cubicBezTo>
                  <a:lnTo>
                    <a:pt x="344" y="141"/>
                  </a:lnTo>
                  <a:close/>
                  <a:moveTo>
                    <a:pt x="144" y="108"/>
                  </a:moveTo>
                  <a:cubicBezTo>
                    <a:pt x="144" y="344"/>
                    <a:pt x="144" y="344"/>
                    <a:pt x="144" y="344"/>
                  </a:cubicBezTo>
                  <a:cubicBezTo>
                    <a:pt x="86" y="344"/>
                    <a:pt x="86" y="344"/>
                    <a:pt x="86" y="344"/>
                  </a:cubicBezTo>
                  <a:cubicBezTo>
                    <a:pt x="86" y="108"/>
                    <a:pt x="86" y="108"/>
                    <a:pt x="86" y="108"/>
                  </a:cubicBezTo>
                  <a:lnTo>
                    <a:pt x="144" y="108"/>
                  </a:lnTo>
                  <a:close/>
                </a:path>
              </a:pathLst>
            </a:custGeom>
            <a:grp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sng" strike="noStrike" kern="1200" cap="none" spc="0" normalizeH="0" baseline="0" noProof="0">
                <a:ln>
                  <a:noFill/>
                </a:ln>
                <a:solidFill>
                  <a:srgbClr val="000000"/>
                </a:solidFill>
                <a:effectLst/>
                <a:uLnTx/>
                <a:uFillTx/>
                <a:ea typeface="+mn-ea"/>
                <a:cs typeface="+mn-cs"/>
              </a:endParaRPr>
            </a:p>
          </p:txBody>
        </p:sp>
      </p:grpSp>
      <p:pic>
        <p:nvPicPr>
          <p:cNvPr id="36" name="Graphic 169">
            <a:extLst>
              <a:ext uri="{FF2B5EF4-FFF2-40B4-BE49-F238E27FC236}">
                <a16:creationId xmlns:a16="http://schemas.microsoft.com/office/drawing/2014/main" id="{292BCC7E-1AEF-141D-6AB4-5926EFBBD5BD}"/>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064050" y="1387595"/>
            <a:ext cx="648000" cy="648000"/>
          </a:xfrm>
          <a:prstGeom prst="rect">
            <a:avLst/>
          </a:prstGeom>
        </p:spPr>
      </p:pic>
      <p:sp>
        <p:nvSpPr>
          <p:cNvPr id="13" name="TextBox 12">
            <a:extLst>
              <a:ext uri="{FF2B5EF4-FFF2-40B4-BE49-F238E27FC236}">
                <a16:creationId xmlns:a16="http://schemas.microsoft.com/office/drawing/2014/main" id="{1411BAC8-7E79-744E-A39D-2B58D4740E62}"/>
              </a:ext>
            </a:extLst>
          </p:cNvPr>
          <p:cNvSpPr txBox="1"/>
          <p:nvPr/>
        </p:nvSpPr>
        <p:spPr bwMode="gray">
          <a:xfrm>
            <a:off x="721461" y="2896089"/>
            <a:ext cx="3260230" cy="1370152"/>
          </a:xfrm>
          <a:prstGeom prst="rect">
            <a:avLst/>
          </a:prstGeom>
          <a:noFill/>
        </p:spPr>
        <p:txBody>
          <a:bodyPr wrap="square" lIns="0" tIns="0" rIns="0" bIns="0" rtlCol="0">
            <a:noAutofit/>
          </a:bodyPr>
          <a:lstStyle/>
          <a:p>
            <a:pPr marL="0" lvl="2" indent="0">
              <a:buNone/>
            </a:pPr>
            <a:r>
              <a:rPr lang="fr-FR" sz="1400" dirty="0">
                <a:solidFill>
                  <a:schemeClr val="bg1"/>
                </a:solidFill>
              </a:rPr>
              <a:t>Enquête réalisée en ligne du 13 au 19 novembre 2025.</a:t>
            </a:r>
          </a:p>
        </p:txBody>
      </p:sp>
      <p:sp>
        <p:nvSpPr>
          <p:cNvPr id="12" name="TextBox 11">
            <a:extLst>
              <a:ext uri="{FF2B5EF4-FFF2-40B4-BE49-F238E27FC236}">
                <a16:creationId xmlns:a16="http://schemas.microsoft.com/office/drawing/2014/main" id="{4946F306-28DC-764D-91B8-FE32D1E81995}"/>
              </a:ext>
            </a:extLst>
          </p:cNvPr>
          <p:cNvSpPr txBox="1"/>
          <p:nvPr/>
        </p:nvSpPr>
        <p:spPr bwMode="gray">
          <a:xfrm>
            <a:off x="721461" y="2508857"/>
            <a:ext cx="3264408" cy="280933"/>
          </a:xfrm>
          <a:prstGeom prst="rect">
            <a:avLst/>
          </a:prstGeom>
          <a:noFill/>
        </p:spPr>
        <p:txBody>
          <a:bodyPr wrap="square" lIns="0" tIns="0" rIns="0" bIns="0" rtlCol="0">
            <a:noAutofit/>
          </a:bodyPr>
          <a:lstStyle/>
          <a:p>
            <a:pPr algn="ctr">
              <a:buSzPct val="80000"/>
            </a:pPr>
            <a:r>
              <a:rPr lang="en-US" b="1">
                <a:solidFill>
                  <a:schemeClr val="bg1"/>
                </a:solidFill>
              </a:rPr>
              <a:t>Terrain</a:t>
            </a:r>
          </a:p>
          <a:p>
            <a:pPr>
              <a:buSzPct val="80000"/>
            </a:pPr>
            <a:endParaRPr lang="en-US"/>
          </a:p>
        </p:txBody>
      </p:sp>
      <p:sp>
        <p:nvSpPr>
          <p:cNvPr id="2" name="Title 1">
            <a:extLst>
              <a:ext uri="{FF2B5EF4-FFF2-40B4-BE49-F238E27FC236}">
                <a16:creationId xmlns:a16="http://schemas.microsoft.com/office/drawing/2014/main" id="{40DD1781-96F5-BE4D-A4A3-12118F9FCF98}"/>
              </a:ext>
            </a:extLst>
          </p:cNvPr>
          <p:cNvSpPr>
            <a:spLocks noGrp="1"/>
          </p:cNvSpPr>
          <p:nvPr>
            <p:ph type="title"/>
          </p:nvPr>
        </p:nvSpPr>
        <p:spPr/>
        <p:txBody>
          <a:bodyPr/>
          <a:lstStyle/>
          <a:p>
            <a:r>
              <a:rPr lang="fr-FR" sz="2000" b="0"/>
              <a:t>Méthodologie d’enquête</a:t>
            </a:r>
            <a:endParaRPr lang="en-US" sz="2000" b="0"/>
          </a:p>
        </p:txBody>
      </p:sp>
      <p:sp>
        <p:nvSpPr>
          <p:cNvPr id="3" name="Slide Number Placeholder 2">
            <a:extLst>
              <a:ext uri="{FF2B5EF4-FFF2-40B4-BE49-F238E27FC236}">
                <a16:creationId xmlns:a16="http://schemas.microsoft.com/office/drawing/2014/main" id="{0146446E-9138-D745-8BE8-26D917A7ED46}"/>
              </a:ext>
            </a:extLst>
          </p:cNvPr>
          <p:cNvSpPr>
            <a:spLocks noGrp="1"/>
          </p:cNvSpPr>
          <p:nvPr>
            <p:ph type="sldNum" sz="quarter" idx="12"/>
          </p:nvPr>
        </p:nvSpPr>
        <p:spPr/>
        <p:txBody>
          <a:bodyPr/>
          <a:lstStyle/>
          <a:p>
            <a:fld id="{8FF9B0DE-3FEB-4AA0-B465-B80EF7C1333D}" type="slidenum">
              <a:rPr lang="en-US" smtClean="0"/>
              <a:t>3</a:t>
            </a:fld>
            <a:endParaRPr lang="en-US"/>
          </a:p>
        </p:txBody>
      </p:sp>
      <p:sp>
        <p:nvSpPr>
          <p:cNvPr id="15" name="TextBox 14">
            <a:extLst>
              <a:ext uri="{FF2B5EF4-FFF2-40B4-BE49-F238E27FC236}">
                <a16:creationId xmlns:a16="http://schemas.microsoft.com/office/drawing/2014/main" id="{CFB1B323-69A9-6F4D-A086-2841FE38EEA7}"/>
              </a:ext>
            </a:extLst>
          </p:cNvPr>
          <p:cNvSpPr txBox="1"/>
          <p:nvPr/>
        </p:nvSpPr>
        <p:spPr bwMode="gray">
          <a:xfrm>
            <a:off x="4465861" y="2508857"/>
            <a:ext cx="3264408" cy="280933"/>
          </a:xfrm>
          <a:prstGeom prst="rect">
            <a:avLst/>
          </a:prstGeom>
          <a:noFill/>
        </p:spPr>
        <p:txBody>
          <a:bodyPr wrap="square" lIns="0" tIns="0" rIns="0" bIns="0" rtlCol="0">
            <a:noAutofit/>
          </a:bodyPr>
          <a:lstStyle/>
          <a:p>
            <a:pPr algn="ctr">
              <a:buSzPct val="80000"/>
            </a:pPr>
            <a:r>
              <a:rPr lang="fr-FR" b="1" noProof="0" dirty="0">
                <a:solidFill>
                  <a:schemeClr val="bg1"/>
                </a:solidFill>
              </a:rPr>
              <a:t>Echantillon</a:t>
            </a:r>
          </a:p>
          <a:p>
            <a:pPr algn="ctr">
              <a:buSzPct val="80000"/>
            </a:pPr>
            <a:endParaRPr lang="fr-FR" b="1" noProof="0" dirty="0">
              <a:solidFill>
                <a:schemeClr val="bg1"/>
              </a:solidFill>
            </a:endParaRPr>
          </a:p>
        </p:txBody>
      </p:sp>
      <p:sp>
        <p:nvSpPr>
          <p:cNvPr id="16" name="TextBox 15">
            <a:extLst>
              <a:ext uri="{FF2B5EF4-FFF2-40B4-BE49-F238E27FC236}">
                <a16:creationId xmlns:a16="http://schemas.microsoft.com/office/drawing/2014/main" id="{0F7B99B8-C840-184D-9C7B-C89815CA6116}"/>
              </a:ext>
            </a:extLst>
          </p:cNvPr>
          <p:cNvSpPr txBox="1"/>
          <p:nvPr/>
        </p:nvSpPr>
        <p:spPr bwMode="gray">
          <a:xfrm>
            <a:off x="4465861" y="2859513"/>
            <a:ext cx="3260182" cy="1370152"/>
          </a:xfrm>
          <a:prstGeom prst="rect">
            <a:avLst/>
          </a:prstGeom>
          <a:noFill/>
        </p:spPr>
        <p:txBody>
          <a:bodyPr wrap="square" lIns="0" tIns="0" rIns="0" bIns="0" rtlCol="0" anchor="t">
            <a:noAutofit/>
          </a:bodyPr>
          <a:lstStyle/>
          <a:p>
            <a:pPr lvl="0">
              <a:spcAft>
                <a:spcPts val="600"/>
              </a:spcAft>
              <a:defRPr/>
            </a:pPr>
            <a:r>
              <a:rPr kumimoji="0" lang="fr-FR" sz="1400" i="0" u="none" strike="noStrike" kern="1200" cap="none" spc="0" normalizeH="0" baseline="0" noProof="0" dirty="0">
                <a:ln>
                  <a:noFill/>
                </a:ln>
                <a:solidFill>
                  <a:srgbClr val="FFFFFF"/>
                </a:solidFill>
                <a:effectLst/>
                <a:uLnTx/>
                <a:uFillTx/>
                <a:latin typeface="Century Gothic" panose="020F0302020204030204"/>
                <a:ea typeface="+mn-ea"/>
                <a:cs typeface="+mn-cs"/>
              </a:rPr>
              <a:t>Echantillon de </a:t>
            </a:r>
            <a:r>
              <a:rPr lang="fr-FR" sz="1400" b="1" dirty="0">
                <a:solidFill>
                  <a:srgbClr val="FFFFFF"/>
                </a:solidFill>
                <a:latin typeface="Century Gothic" panose="020F0302020204030204"/>
              </a:rPr>
              <a:t>3040</a:t>
            </a:r>
            <a:r>
              <a:rPr kumimoji="0" lang="fr-FR" sz="1400" b="0" i="0" u="none" strike="noStrike" kern="1200" cap="none" spc="0" normalizeH="0" baseline="0" noProof="0" dirty="0">
                <a:ln>
                  <a:noFill/>
                </a:ln>
                <a:solidFill>
                  <a:srgbClr val="FFFFFF"/>
                </a:solidFill>
                <a:effectLst/>
                <a:uLnTx/>
                <a:uFillTx/>
                <a:latin typeface="Century Gothic" panose="020F0302020204030204"/>
                <a:ea typeface="+mn-ea"/>
                <a:cs typeface="+mn-cs"/>
              </a:rPr>
              <a:t> personnes, représentatif de la population  francilienne âgée de 18 ans et plus, dont </a:t>
            </a:r>
            <a:r>
              <a:rPr lang="fr-FR" sz="1400" b="1" dirty="0">
                <a:solidFill>
                  <a:srgbClr val="FFFFFF"/>
                </a:solidFill>
              </a:rPr>
              <a:t>348</a:t>
            </a:r>
            <a:r>
              <a:rPr lang="fr-FR" sz="1400" dirty="0">
                <a:solidFill>
                  <a:srgbClr val="FFFFFF"/>
                </a:solidFill>
              </a:rPr>
              <a:t> habitants du département de Seine-Saint-Denis.</a:t>
            </a:r>
            <a:endParaRPr kumimoji="0" lang="fr-FR" sz="14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17" name="TextBox 16">
            <a:extLst>
              <a:ext uri="{FF2B5EF4-FFF2-40B4-BE49-F238E27FC236}">
                <a16:creationId xmlns:a16="http://schemas.microsoft.com/office/drawing/2014/main" id="{67627F66-2D72-C84E-BD89-C11CCB6FF497}"/>
              </a:ext>
            </a:extLst>
          </p:cNvPr>
          <p:cNvSpPr txBox="1"/>
          <p:nvPr/>
        </p:nvSpPr>
        <p:spPr bwMode="gray">
          <a:xfrm>
            <a:off x="8210309" y="2508857"/>
            <a:ext cx="3264408" cy="280933"/>
          </a:xfrm>
          <a:prstGeom prst="rect">
            <a:avLst/>
          </a:prstGeom>
          <a:noFill/>
        </p:spPr>
        <p:txBody>
          <a:bodyPr wrap="square" lIns="0" tIns="0" rIns="0" bIns="0" rtlCol="0">
            <a:noAutofit/>
          </a:bodyPr>
          <a:lstStyle/>
          <a:p>
            <a:pPr algn="ctr">
              <a:buSzPct val="80000"/>
            </a:pPr>
            <a:r>
              <a:rPr lang="en-US" b="1">
                <a:solidFill>
                  <a:schemeClr val="bg1"/>
                </a:solidFill>
              </a:rPr>
              <a:t>Quotas</a:t>
            </a:r>
          </a:p>
          <a:p>
            <a:pPr>
              <a:buSzPct val="80000"/>
            </a:pPr>
            <a:endParaRPr lang="en-US"/>
          </a:p>
        </p:txBody>
      </p:sp>
      <p:sp>
        <p:nvSpPr>
          <p:cNvPr id="18" name="TextBox 17">
            <a:extLst>
              <a:ext uri="{FF2B5EF4-FFF2-40B4-BE49-F238E27FC236}">
                <a16:creationId xmlns:a16="http://schemas.microsoft.com/office/drawing/2014/main" id="{92BB29F1-A66A-E546-A3E5-99F8628A4358}"/>
              </a:ext>
            </a:extLst>
          </p:cNvPr>
          <p:cNvSpPr txBox="1"/>
          <p:nvPr/>
        </p:nvSpPr>
        <p:spPr bwMode="gray">
          <a:xfrm>
            <a:off x="8057592" y="2830938"/>
            <a:ext cx="3744400" cy="1370151"/>
          </a:xfrm>
          <a:prstGeom prst="rect">
            <a:avLst/>
          </a:prstGeom>
          <a:noFill/>
        </p:spPr>
        <p:txBody>
          <a:bodyPr wrap="square" lIns="0" tIns="0" rIns="0" bIns="0" rtlCol="0" anchor="t">
            <a:noAutofit/>
          </a:bodyPr>
          <a:lstStyle/>
          <a:p>
            <a:pPr marL="0" lvl="2" indent="0">
              <a:spcAft>
                <a:spcPts val="600"/>
              </a:spcAft>
              <a:buNone/>
            </a:pPr>
            <a:r>
              <a:rPr lang="fr-FR" sz="1400" dirty="0">
                <a:solidFill>
                  <a:schemeClr val="bg1"/>
                </a:solidFill>
              </a:rPr>
              <a:t>Méthode des quotas et redressement appliqués aux variables suivantes :</a:t>
            </a:r>
          </a:p>
          <a:p>
            <a:pPr marL="285750" lvl="2" indent="-285750">
              <a:spcAft>
                <a:spcPts val="600"/>
              </a:spcAft>
              <a:buFont typeface="Arial" panose="020B0604020202020204" pitchFamily="34" charset="0"/>
              <a:buChar char="•"/>
            </a:pPr>
            <a:r>
              <a:rPr lang="fr-FR" sz="1200" b="1" dirty="0">
                <a:solidFill>
                  <a:schemeClr val="bg1"/>
                </a:solidFill>
              </a:rPr>
              <a:t>Par département : </a:t>
            </a:r>
            <a:r>
              <a:rPr lang="fr-FR" sz="1100" dirty="0">
                <a:solidFill>
                  <a:schemeClr val="bg1"/>
                </a:solidFill>
              </a:rPr>
              <a:t>sexe, âge et catégorie socioprofessionnelle de l’interviewé(e). </a:t>
            </a:r>
          </a:p>
          <a:p>
            <a:pPr marL="285750" lvl="2" indent="-285750">
              <a:spcAft>
                <a:spcPts val="600"/>
              </a:spcAft>
              <a:buFont typeface="Arial" panose="020B0604020202020204" pitchFamily="34" charset="0"/>
              <a:buChar char="•"/>
            </a:pPr>
            <a:r>
              <a:rPr lang="fr-FR" sz="1200" b="1">
                <a:solidFill>
                  <a:schemeClr val="bg1"/>
                </a:solidFill>
              </a:rPr>
              <a:t>Pour les résultats Île-de-France </a:t>
            </a:r>
            <a:r>
              <a:rPr lang="fr-FR" sz="1200">
                <a:solidFill>
                  <a:schemeClr val="bg1"/>
                </a:solidFill>
              </a:rPr>
              <a:t>: </a:t>
            </a:r>
            <a:r>
              <a:rPr lang="fr-FR" sz="1100">
                <a:solidFill>
                  <a:schemeClr val="bg1"/>
                </a:solidFill>
              </a:rPr>
              <a:t>chaque</a:t>
            </a:r>
            <a:r>
              <a:rPr lang="fr-FR" sz="1100" dirty="0">
                <a:solidFill>
                  <a:schemeClr val="bg1"/>
                </a:solidFill>
              </a:rPr>
              <a:t> département a été remis à son poids réel au sein de la région.</a:t>
            </a:r>
            <a:endParaRPr lang="fr-FR" dirty="0">
              <a:solidFill>
                <a:schemeClr val="bg1"/>
              </a:solidFill>
            </a:endParaRPr>
          </a:p>
        </p:txBody>
      </p:sp>
      <p:sp>
        <p:nvSpPr>
          <p:cNvPr id="67" name="TextBox 12">
            <a:extLst>
              <a:ext uri="{FF2B5EF4-FFF2-40B4-BE49-F238E27FC236}">
                <a16:creationId xmlns:a16="http://schemas.microsoft.com/office/drawing/2014/main" id="{579A113A-3D8C-4C4D-4472-E8F47B99811C}"/>
              </a:ext>
            </a:extLst>
          </p:cNvPr>
          <p:cNvSpPr txBox="1"/>
          <p:nvPr/>
        </p:nvSpPr>
        <p:spPr bwMode="gray">
          <a:xfrm>
            <a:off x="1956579" y="4837641"/>
            <a:ext cx="9622508" cy="1217155"/>
          </a:xfrm>
          <a:prstGeom prst="rect">
            <a:avLst/>
          </a:prstGeom>
          <a:noFill/>
        </p:spPr>
        <p:txBody>
          <a:bodyPr wrap="square" lIns="0" tIns="0" rIns="0" bIns="0" rtlCol="0">
            <a:noAutofit/>
          </a:bodyPr>
          <a:lstStyle/>
          <a:p>
            <a:pPr marL="0" lvl="2" indent="0">
              <a:buNone/>
            </a:pPr>
            <a:r>
              <a:rPr lang="fr-FR" sz="1200" dirty="0">
                <a:solidFill>
                  <a:schemeClr val="bg1"/>
                </a:solidFill>
              </a:rPr>
              <a:t>Aide à la lecture des résultats détaillés :</a:t>
            </a:r>
          </a:p>
          <a:p>
            <a:pPr marL="171450" lvl="2" indent="-171450">
              <a:buFont typeface="Arial" panose="020B0604020202020204" pitchFamily="34" charset="0"/>
              <a:buChar char="•"/>
            </a:pPr>
            <a:r>
              <a:rPr lang="fr-FR" sz="1200" dirty="0">
                <a:solidFill>
                  <a:schemeClr val="bg1"/>
                </a:solidFill>
              </a:rPr>
              <a:t>Les chiffres présentés sont exprimés en pourcentage.</a:t>
            </a:r>
          </a:p>
          <a:p>
            <a:pPr marL="171450" lvl="2" indent="-171450">
              <a:buFont typeface="Arial" panose="020B0604020202020204" pitchFamily="34" charset="0"/>
              <a:buChar char="•"/>
            </a:pPr>
            <a:r>
              <a:rPr lang="fr-FR" sz="1200" dirty="0">
                <a:solidFill>
                  <a:schemeClr val="bg1"/>
                </a:solidFill>
              </a:rPr>
              <a:t>Les chiffres en italique sont ceux qui apparaissent significativement au-dessus de la moyenne.</a:t>
            </a:r>
          </a:p>
          <a:p>
            <a:pPr marL="171450" lvl="2" indent="-171450">
              <a:buFont typeface="Arial" panose="020B0604020202020204" pitchFamily="34" charset="0"/>
              <a:buChar char="•"/>
            </a:pPr>
            <a:r>
              <a:rPr lang="fr-FR" sz="1200" dirty="0">
                <a:solidFill>
                  <a:schemeClr val="bg1"/>
                </a:solidFill>
              </a:rPr>
              <a:t>Les évolutions présentées proviennent des résultats des précédentes vagues du baromètre :</a:t>
            </a:r>
          </a:p>
          <a:p>
            <a:pPr marL="628650" lvl="3" indent="-171450">
              <a:buFont typeface="Arial" panose="020B0604020202020204" pitchFamily="34" charset="0"/>
              <a:buChar char="•"/>
            </a:pPr>
            <a:r>
              <a:rPr lang="fr-FR" sz="1100" dirty="0">
                <a:solidFill>
                  <a:schemeClr val="bg1"/>
                </a:solidFill>
              </a:rPr>
              <a:t>Baromètre « Les Franciliennes et Franciliens et leur santé – vague 1 » réalisée en ligne et par téléphone par </a:t>
            </a:r>
            <a:r>
              <a:rPr lang="fr-FR" sz="1100" dirty="0" err="1">
                <a:solidFill>
                  <a:schemeClr val="bg1"/>
                </a:solidFill>
              </a:rPr>
              <a:t>Odoxa</a:t>
            </a:r>
            <a:r>
              <a:rPr lang="fr-FR" sz="1100" dirty="0">
                <a:solidFill>
                  <a:schemeClr val="bg1"/>
                </a:solidFill>
              </a:rPr>
              <a:t> du  24 novembre au 1</a:t>
            </a:r>
            <a:r>
              <a:rPr lang="fr-FR" sz="1100" baseline="30000" dirty="0">
                <a:solidFill>
                  <a:schemeClr val="bg1"/>
                </a:solidFill>
              </a:rPr>
              <a:t>er</a:t>
            </a:r>
            <a:r>
              <a:rPr lang="fr-FR" sz="1100" dirty="0">
                <a:solidFill>
                  <a:schemeClr val="bg1"/>
                </a:solidFill>
              </a:rPr>
              <a:t> janvier 2022, auprès d’un échantillon de 2 977 personnes représentatif de la population francilienne âgée de 18 ans et plus</a:t>
            </a:r>
          </a:p>
          <a:p>
            <a:pPr marL="628650" lvl="3" indent="-171450">
              <a:buFont typeface="Arial" panose="020B0604020202020204" pitchFamily="34" charset="0"/>
              <a:buChar char="•"/>
            </a:pPr>
            <a:r>
              <a:rPr lang="fr-FR" sz="1100" dirty="0">
                <a:solidFill>
                  <a:schemeClr val="bg1"/>
                </a:solidFill>
              </a:rPr>
              <a:t>Baromètre « Les Franciliennes et Franciliens et leur santé – vague 2 » réalisée en ligne par </a:t>
            </a:r>
            <a:r>
              <a:rPr lang="fr-FR" sz="1100" dirty="0" err="1">
                <a:solidFill>
                  <a:schemeClr val="bg1"/>
                </a:solidFill>
              </a:rPr>
              <a:t>Odoxa</a:t>
            </a:r>
            <a:r>
              <a:rPr lang="fr-FR" sz="1100" dirty="0">
                <a:solidFill>
                  <a:schemeClr val="bg1"/>
                </a:solidFill>
              </a:rPr>
              <a:t> du  30 octobre au 13 novembre 2024, auprès d’un échantillon de 3 000 personnes représentatif de la population francilienne âgée de 18 ans et plus Les évolutions inférieures ou supérieures à 3 points ou plus par rapport à 2024 sont indiquées dans le rapport : </a:t>
            </a:r>
          </a:p>
          <a:p>
            <a:pPr marL="285750" lvl="2" indent="-285750">
              <a:buFont typeface="Arial" panose="020B0604020202020204" pitchFamily="34" charset="0"/>
              <a:buChar char="•"/>
            </a:pPr>
            <a:endParaRPr lang="fr-FR" sz="1100" dirty="0">
              <a:solidFill>
                <a:schemeClr val="bg1"/>
              </a:solidFill>
            </a:endParaRPr>
          </a:p>
          <a:p>
            <a:pPr marL="0" lvl="2"/>
            <a:endParaRPr lang="fr-FR" sz="1200" dirty="0">
              <a:solidFill>
                <a:schemeClr val="bg1"/>
              </a:solidFill>
            </a:endParaRPr>
          </a:p>
        </p:txBody>
      </p:sp>
      <p:sp>
        <p:nvSpPr>
          <p:cNvPr id="4" name="Triangle isocèle 3">
            <a:extLst>
              <a:ext uri="{FF2B5EF4-FFF2-40B4-BE49-F238E27FC236}">
                <a16:creationId xmlns:a16="http://schemas.microsoft.com/office/drawing/2014/main" id="{D024692B-F860-CB69-E7D2-28FA1E565F00}"/>
              </a:ext>
            </a:extLst>
          </p:cNvPr>
          <p:cNvSpPr/>
          <p:nvPr/>
        </p:nvSpPr>
        <p:spPr>
          <a:xfrm rot="10800000">
            <a:off x="9046014" y="6290002"/>
            <a:ext cx="216000" cy="144000"/>
          </a:xfrm>
          <a:prstGeom prst="triangl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sz="1600">
              <a:solidFill>
                <a:srgbClr val="3EAD95"/>
              </a:solidFill>
              <a:highlight>
                <a:srgbClr val="FFFF00"/>
              </a:highlight>
            </a:endParaRPr>
          </a:p>
        </p:txBody>
      </p:sp>
      <p:sp>
        <p:nvSpPr>
          <p:cNvPr id="10" name="Triangle isocèle 9">
            <a:extLst>
              <a:ext uri="{FF2B5EF4-FFF2-40B4-BE49-F238E27FC236}">
                <a16:creationId xmlns:a16="http://schemas.microsoft.com/office/drawing/2014/main" id="{CCED6A08-6F3A-5835-A2A1-2986EF9BB236}"/>
              </a:ext>
            </a:extLst>
          </p:cNvPr>
          <p:cNvSpPr/>
          <p:nvPr/>
        </p:nvSpPr>
        <p:spPr>
          <a:xfrm>
            <a:off x="9238013" y="6290507"/>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Tree>
    <p:extLst>
      <p:ext uri="{BB962C8B-B14F-4D97-AF65-F5344CB8AC3E}">
        <p14:creationId xmlns:p14="http://schemas.microsoft.com/office/powerpoint/2010/main" val="10957858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FEE373-E8B8-89C3-AED4-76474E667485}"/>
            </a:ext>
          </a:extLst>
        </p:cNvPr>
        <p:cNvGrpSpPr/>
        <p:nvPr/>
      </p:nvGrpSpPr>
      <p:grpSpPr>
        <a:xfrm>
          <a:off x="0" y="0"/>
          <a:ext cx="0" cy="0"/>
          <a:chOff x="0" y="0"/>
          <a:chExt cx="0" cy="0"/>
        </a:xfrm>
      </p:grpSpPr>
      <p:sp>
        <p:nvSpPr>
          <p:cNvPr id="30" name="Rectangle : coins arrondis 29">
            <a:extLst>
              <a:ext uri="{FF2B5EF4-FFF2-40B4-BE49-F238E27FC236}">
                <a16:creationId xmlns:a16="http://schemas.microsoft.com/office/drawing/2014/main" id="{20455AE9-5147-AACB-F6E0-67B808DB7C01}"/>
              </a:ext>
            </a:extLst>
          </p:cNvPr>
          <p:cNvSpPr/>
          <p:nvPr/>
        </p:nvSpPr>
        <p:spPr bwMode="gray">
          <a:xfrm>
            <a:off x="8277226" y="4172210"/>
            <a:ext cx="3781424" cy="1293750"/>
          </a:xfrm>
          <a:prstGeom prst="roundRect">
            <a:avLst/>
          </a:prstGeom>
          <a:solidFill>
            <a:schemeClr val="bg1">
              <a:lumMod val="95000"/>
            </a:schemeClr>
          </a:solidFill>
          <a:ln w="63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graphicFrame>
        <p:nvGraphicFramePr>
          <p:cNvPr id="4" name="Espace réservé du contenu 7">
            <a:extLst>
              <a:ext uri="{FF2B5EF4-FFF2-40B4-BE49-F238E27FC236}">
                <a16:creationId xmlns:a16="http://schemas.microsoft.com/office/drawing/2014/main" id="{2070A38A-D749-6D9C-CABF-9D901D396D15}"/>
              </a:ext>
            </a:extLst>
          </p:cNvPr>
          <p:cNvGraphicFramePr>
            <a:graphicFrameLocks/>
          </p:cNvGraphicFramePr>
          <p:nvPr>
            <p:extLst>
              <p:ext uri="{D42A27DB-BD31-4B8C-83A1-F6EECF244321}">
                <p14:modId xmlns:p14="http://schemas.microsoft.com/office/powerpoint/2010/main" val="3056662686"/>
              </p:ext>
            </p:extLst>
          </p:nvPr>
        </p:nvGraphicFramePr>
        <p:xfrm>
          <a:off x="3889914" y="2312289"/>
          <a:ext cx="6336000" cy="381975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Espace réservé du contenu 7">
            <a:extLst>
              <a:ext uri="{FF2B5EF4-FFF2-40B4-BE49-F238E27FC236}">
                <a16:creationId xmlns:a16="http://schemas.microsoft.com/office/drawing/2014/main" id="{81ECC523-A948-17F4-95F2-99028F922694}"/>
              </a:ext>
            </a:extLst>
          </p:cNvPr>
          <p:cNvGraphicFramePr>
            <a:graphicFrameLocks/>
          </p:cNvGraphicFramePr>
          <p:nvPr>
            <p:extLst>
              <p:ext uri="{D42A27DB-BD31-4B8C-83A1-F6EECF244321}">
                <p14:modId xmlns:p14="http://schemas.microsoft.com/office/powerpoint/2010/main" val="1071521867"/>
              </p:ext>
            </p:extLst>
          </p:nvPr>
        </p:nvGraphicFramePr>
        <p:xfrm>
          <a:off x="1356326" y="2332551"/>
          <a:ext cx="6336000" cy="3819754"/>
        </p:xfrm>
        <a:graphic>
          <a:graphicData uri="http://schemas.openxmlformats.org/drawingml/2006/chart">
            <c:chart xmlns:c="http://schemas.openxmlformats.org/drawingml/2006/chart" xmlns:r="http://schemas.openxmlformats.org/officeDocument/2006/relationships" r:id="rId3"/>
          </a:graphicData>
        </a:graphic>
      </p:graphicFrame>
      <p:sp>
        <p:nvSpPr>
          <p:cNvPr id="5" name="Titre 4">
            <a:extLst>
              <a:ext uri="{FF2B5EF4-FFF2-40B4-BE49-F238E27FC236}">
                <a16:creationId xmlns:a16="http://schemas.microsoft.com/office/drawing/2014/main" id="{72CEE4A3-5BEA-827E-3FE8-FF56B4A7C250}"/>
              </a:ext>
            </a:extLst>
          </p:cNvPr>
          <p:cNvSpPr>
            <a:spLocks noGrp="1"/>
          </p:cNvSpPr>
          <p:nvPr>
            <p:ph type="title"/>
          </p:nvPr>
        </p:nvSpPr>
        <p:spPr/>
        <p:txBody>
          <a:bodyPr/>
          <a:lstStyle/>
          <a:p>
            <a:r>
              <a:rPr lang="fr-FR"/>
              <a:t>Priorités perçues en matière de prévention et de santé pour les années à venir</a:t>
            </a:r>
          </a:p>
        </p:txBody>
      </p:sp>
      <p:sp>
        <p:nvSpPr>
          <p:cNvPr id="3" name="Espace réservé du numéro de diapositive 2">
            <a:extLst>
              <a:ext uri="{FF2B5EF4-FFF2-40B4-BE49-F238E27FC236}">
                <a16:creationId xmlns:a16="http://schemas.microsoft.com/office/drawing/2014/main" id="{4180969A-C037-C223-01BC-F6DD0B47A156}"/>
              </a:ext>
            </a:extLst>
          </p:cNvPr>
          <p:cNvSpPr>
            <a:spLocks noGrp="1"/>
          </p:cNvSpPr>
          <p:nvPr>
            <p:ph type="sldNum" sz="quarter" idx="12"/>
          </p:nvPr>
        </p:nvSpPr>
        <p:spPr/>
        <p:txBody>
          <a:bodyPr/>
          <a:lstStyle/>
          <a:p>
            <a:fld id="{8FF9B0DE-3FEB-4AA0-B465-B80EF7C1333D}" type="slidenum">
              <a:rPr lang="en-US" noProof="0" smtClean="0"/>
              <a:pPr/>
              <a:t>30</a:t>
            </a:fld>
            <a:endParaRPr lang="en-US" noProof="0"/>
          </a:p>
        </p:txBody>
      </p:sp>
      <p:sp>
        <p:nvSpPr>
          <p:cNvPr id="14" name="Text Placeholder 13">
            <a:extLst>
              <a:ext uri="{FF2B5EF4-FFF2-40B4-BE49-F238E27FC236}">
                <a16:creationId xmlns:a16="http://schemas.microsoft.com/office/drawing/2014/main" id="{B05DB2C6-D765-D9E1-E1D8-0BE512358B5D}"/>
              </a:ext>
            </a:extLst>
          </p:cNvPr>
          <p:cNvSpPr>
            <a:spLocks noGrp="1"/>
          </p:cNvSpPr>
          <p:nvPr>
            <p:ph type="body" sz="quarter" idx="16"/>
          </p:nvPr>
        </p:nvSpPr>
        <p:spPr/>
        <p:txBody>
          <a:bodyPr/>
          <a:lstStyle/>
          <a:p>
            <a:r>
              <a:rPr lang="fr-FR" dirty="0"/>
              <a:t>Enfin, quelles sont pour vous les grandes priorités en matière de prévention et de santé pour les années à venir ?</a:t>
            </a:r>
            <a:r>
              <a:rPr lang="fr-FR" i="1" dirty="0"/>
              <a:t> – Trois réponses possibles</a:t>
            </a:r>
            <a:br>
              <a:rPr lang="fr-FR" dirty="0"/>
            </a:br>
            <a:r>
              <a:rPr lang="fr-FR" i="1" dirty="0"/>
              <a:t>Base : A tous, en % </a:t>
            </a:r>
          </a:p>
        </p:txBody>
      </p:sp>
      <p:sp>
        <p:nvSpPr>
          <p:cNvPr id="19" name="Espace réservé du texte 5">
            <a:extLst>
              <a:ext uri="{FF2B5EF4-FFF2-40B4-BE49-F238E27FC236}">
                <a16:creationId xmlns:a16="http://schemas.microsoft.com/office/drawing/2014/main" id="{ABB26758-957C-3DC2-009B-A70A9FA3ED8A}"/>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sp>
        <p:nvSpPr>
          <p:cNvPr id="8" name="ZoneTexte 7">
            <a:extLst>
              <a:ext uri="{FF2B5EF4-FFF2-40B4-BE49-F238E27FC236}">
                <a16:creationId xmlns:a16="http://schemas.microsoft.com/office/drawing/2014/main" id="{0B79E024-9F7B-016E-F538-6F55AD701A47}"/>
              </a:ext>
            </a:extLst>
          </p:cNvPr>
          <p:cNvSpPr txBox="1"/>
          <p:nvPr/>
        </p:nvSpPr>
        <p:spPr bwMode="gray">
          <a:xfrm>
            <a:off x="8463013" y="4278302"/>
            <a:ext cx="3476523" cy="540652"/>
          </a:xfrm>
          <a:prstGeom prst="rect">
            <a:avLst/>
          </a:prstGeom>
          <a:noFill/>
        </p:spPr>
        <p:txBody>
          <a:bodyPr wrap="square" lIns="0" tIns="0" rIns="0" bIns="0" rtlCol="0" anchor="ctr">
            <a:noAutofit/>
          </a:bodyPr>
          <a:lstStyle/>
          <a:p>
            <a:pPr>
              <a:lnSpc>
                <a:spcPct val="120000"/>
              </a:lnSpc>
              <a:buSzPct val="80000"/>
            </a:pPr>
            <a:r>
              <a:rPr lang="fr-FR" sz="1400" b="1" dirty="0">
                <a:solidFill>
                  <a:srgbClr val="DBB800"/>
                </a:solidFill>
              </a:rPr>
              <a:t>Total « Faciliter l’accès aux soins »</a:t>
            </a:r>
          </a:p>
          <a:p>
            <a:pPr>
              <a:lnSpc>
                <a:spcPct val="120000"/>
              </a:lnSpc>
              <a:buSzPct val="80000"/>
            </a:pPr>
            <a:r>
              <a:rPr lang="fr-FR" sz="1400" dirty="0">
                <a:solidFill>
                  <a:srgbClr val="DBB800"/>
                </a:solidFill>
              </a:rPr>
              <a:t>Seine-Saint-Denis : 76 /</a:t>
            </a:r>
            <a:r>
              <a:rPr lang="fr-FR" sz="1400" dirty="0">
                <a:solidFill>
                  <a:schemeClr val="accent4">
                    <a:lumMod val="60000"/>
                    <a:lumOff val="40000"/>
                  </a:schemeClr>
                </a:solidFill>
              </a:rPr>
              <a:t> </a:t>
            </a:r>
            <a:r>
              <a:rPr lang="fr-FR" sz="1400" dirty="0">
                <a:solidFill>
                  <a:srgbClr val="FFDE37"/>
                </a:solidFill>
              </a:rPr>
              <a:t>Île-de-France : 80</a:t>
            </a:r>
          </a:p>
        </p:txBody>
      </p:sp>
      <p:sp>
        <p:nvSpPr>
          <p:cNvPr id="10" name="ZoneTexte 9">
            <a:extLst>
              <a:ext uri="{FF2B5EF4-FFF2-40B4-BE49-F238E27FC236}">
                <a16:creationId xmlns:a16="http://schemas.microsoft.com/office/drawing/2014/main" id="{7E0D1481-84CA-F95A-18E2-5A7A637F41C4}"/>
              </a:ext>
            </a:extLst>
          </p:cNvPr>
          <p:cNvSpPr txBox="1"/>
          <p:nvPr/>
        </p:nvSpPr>
        <p:spPr bwMode="gray">
          <a:xfrm>
            <a:off x="8460938" y="4868158"/>
            <a:ext cx="3478656" cy="540652"/>
          </a:xfrm>
          <a:prstGeom prst="rect">
            <a:avLst/>
          </a:prstGeom>
          <a:noFill/>
        </p:spPr>
        <p:txBody>
          <a:bodyPr wrap="square" lIns="0" tIns="0" rIns="0" bIns="0" rtlCol="0" anchor="ctr">
            <a:noAutofit/>
          </a:bodyPr>
          <a:lstStyle/>
          <a:p>
            <a:pPr>
              <a:lnSpc>
                <a:spcPct val="120000"/>
              </a:lnSpc>
              <a:buSzPct val="80000"/>
            </a:pPr>
            <a:r>
              <a:rPr lang="fr-FR" sz="1400" b="1" dirty="0">
                <a:solidFill>
                  <a:srgbClr val="589B64"/>
                </a:solidFill>
              </a:rPr>
              <a:t>Total « Améliorer la prise en charge »</a:t>
            </a:r>
          </a:p>
          <a:p>
            <a:pPr>
              <a:lnSpc>
                <a:spcPct val="120000"/>
              </a:lnSpc>
              <a:buSzPct val="80000"/>
            </a:pPr>
            <a:r>
              <a:rPr lang="fr-FR" sz="1400" dirty="0">
                <a:solidFill>
                  <a:srgbClr val="589B64"/>
                </a:solidFill>
              </a:rPr>
              <a:t>Seine-Saint-Denis : 64 / </a:t>
            </a:r>
            <a:r>
              <a:rPr lang="fr-FR" sz="1400" dirty="0">
                <a:solidFill>
                  <a:srgbClr val="89BC92"/>
                </a:solidFill>
              </a:rPr>
              <a:t>Île-de-France : 64</a:t>
            </a:r>
          </a:p>
        </p:txBody>
      </p:sp>
      <p:graphicFrame>
        <p:nvGraphicFramePr>
          <p:cNvPr id="7" name="Tableau 6">
            <a:extLst>
              <a:ext uri="{FF2B5EF4-FFF2-40B4-BE49-F238E27FC236}">
                <a16:creationId xmlns:a16="http://schemas.microsoft.com/office/drawing/2014/main" id="{1067E67E-A9D0-EDBE-5D8E-31B469549E16}"/>
              </a:ext>
            </a:extLst>
          </p:cNvPr>
          <p:cNvGraphicFramePr>
            <a:graphicFrameLocks noGrp="1"/>
          </p:cNvGraphicFramePr>
          <p:nvPr>
            <p:extLst>
              <p:ext uri="{D42A27DB-BD31-4B8C-83A1-F6EECF244321}">
                <p14:modId xmlns:p14="http://schemas.microsoft.com/office/powerpoint/2010/main" val="2298154404"/>
              </p:ext>
            </p:extLst>
          </p:nvPr>
        </p:nvGraphicFramePr>
        <p:xfrm>
          <a:off x="426773" y="2406328"/>
          <a:ext cx="3301941" cy="3672000"/>
        </p:xfrm>
        <a:graphic>
          <a:graphicData uri="http://schemas.openxmlformats.org/drawingml/2006/table">
            <a:tbl>
              <a:tblPr>
                <a:tableStyleId>{1FB583FC-8163-40B2-8343-D5F1372A986C}</a:tableStyleId>
              </a:tblPr>
              <a:tblGrid>
                <a:gridCol w="3301941">
                  <a:extLst>
                    <a:ext uri="{9D8B030D-6E8A-4147-A177-3AD203B41FA5}">
                      <a16:colId xmlns:a16="http://schemas.microsoft.com/office/drawing/2014/main" val="3838385851"/>
                    </a:ext>
                  </a:extLst>
                </a:gridCol>
              </a:tblGrid>
              <a:tr h="408000">
                <a:tc>
                  <a:txBody>
                    <a:bodyPr/>
                    <a:lstStyle/>
                    <a:p>
                      <a:pPr marL="0" algn="r" defTabSz="914400" rtl="0" eaLnBrk="1" fontAlgn="ctr" latinLnBrk="0" hangingPunct="1">
                        <a:buNone/>
                      </a:pPr>
                      <a:r>
                        <a:rPr lang="fr-FR" sz="1000" u="none" strike="noStrike" kern="1200" dirty="0">
                          <a:solidFill>
                            <a:schemeClr val="dk1"/>
                          </a:solidFill>
                          <a:effectLst/>
                          <a:latin typeface="+mn-lt"/>
                          <a:ea typeface="+mn-ea"/>
                          <a:cs typeface="+mn-cs"/>
                        </a:rPr>
                        <a:t>Améliorer la prise en charge à l’hôpital </a:t>
                      </a:r>
                    </a:p>
                  </a:txBody>
                  <a:tcPr marL="9525" marR="9525" marT="9525" marB="0" anchor="ctr">
                    <a:lnL>
                      <a:noFill/>
                    </a:lnL>
                    <a:lnR>
                      <a:noFill/>
                    </a:lnR>
                    <a:lnT>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732955036"/>
                  </a:ext>
                </a:extLst>
              </a:tr>
              <a:tr h="408000">
                <a:tc>
                  <a:txBody>
                    <a:bodyPr/>
                    <a:lstStyle/>
                    <a:p>
                      <a:pPr marL="0" algn="r" defTabSz="914400" rtl="0" eaLnBrk="1" fontAlgn="ctr" latinLnBrk="0" hangingPunct="1">
                        <a:buNone/>
                      </a:pPr>
                      <a:r>
                        <a:rPr lang="fr-FR" sz="1000" u="none" strike="noStrike" kern="1200" dirty="0">
                          <a:solidFill>
                            <a:schemeClr val="dk1"/>
                          </a:solidFill>
                          <a:effectLst/>
                          <a:latin typeface="+mn-lt"/>
                          <a:ea typeface="+mn-ea"/>
                          <a:cs typeface="+mn-cs"/>
                        </a:rPr>
                        <a:t>Faciliter l’accès aux soins de médecins spécialistes</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95628097"/>
                  </a:ext>
                </a:extLst>
              </a:tr>
              <a:tr h="408000">
                <a:tc>
                  <a:txBody>
                    <a:bodyPr/>
                    <a:lstStyle/>
                    <a:p>
                      <a:pPr marL="0" algn="r" defTabSz="914400" rtl="0" eaLnBrk="1" fontAlgn="ctr" latinLnBrk="0" hangingPunct="1">
                        <a:buNone/>
                      </a:pPr>
                      <a:r>
                        <a:rPr lang="fr-FR" sz="1000" u="none" strike="noStrike" kern="1200" dirty="0">
                          <a:solidFill>
                            <a:schemeClr val="dk1"/>
                          </a:solidFill>
                          <a:effectLst/>
                          <a:latin typeface="+mn-lt"/>
                          <a:ea typeface="+mn-ea"/>
                          <a:cs typeface="+mn-cs"/>
                        </a:rPr>
                        <a:t>Réduire les inégalités sociales et territoriales de santé </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3932295"/>
                  </a:ext>
                </a:extLst>
              </a:tr>
              <a:tr h="408000">
                <a:tc>
                  <a:txBody>
                    <a:bodyPr/>
                    <a:lstStyle/>
                    <a:p>
                      <a:pPr marL="0" algn="r" defTabSz="914400" rtl="0" eaLnBrk="1" fontAlgn="ctr" latinLnBrk="0" hangingPunct="1">
                        <a:buNone/>
                      </a:pPr>
                      <a:r>
                        <a:rPr lang="fr-FR" sz="1000" u="none" strike="noStrike" kern="1200" dirty="0">
                          <a:solidFill>
                            <a:schemeClr val="dk1"/>
                          </a:solidFill>
                          <a:effectLst/>
                          <a:latin typeface="+mn-lt"/>
                          <a:ea typeface="+mn-ea"/>
                          <a:cs typeface="+mn-cs"/>
                        </a:rPr>
                        <a:t>Renforcer la prévention à tous les âges</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851792491"/>
                  </a:ext>
                </a:extLst>
              </a:tr>
              <a:tr h="408000">
                <a:tc>
                  <a:txBody>
                    <a:bodyPr/>
                    <a:lstStyle/>
                    <a:p>
                      <a:pPr marL="0" algn="r" defTabSz="914400" rtl="0" eaLnBrk="1" fontAlgn="ctr" latinLnBrk="0" hangingPunct="1">
                        <a:buNone/>
                      </a:pPr>
                      <a:r>
                        <a:rPr lang="fr-FR" sz="1000" u="none" strike="noStrike" kern="1200" dirty="0">
                          <a:solidFill>
                            <a:schemeClr val="dk1"/>
                          </a:solidFill>
                          <a:effectLst/>
                          <a:latin typeface="+mn-lt"/>
                          <a:ea typeface="+mn-ea"/>
                          <a:cs typeface="+mn-cs"/>
                        </a:rPr>
                        <a:t>Faciliter l’accès aux soins de médecins généralistes </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69122594"/>
                  </a:ext>
                </a:extLst>
              </a:tr>
              <a:tr h="408000">
                <a:tc>
                  <a:txBody>
                    <a:bodyPr/>
                    <a:lstStyle/>
                    <a:p>
                      <a:pPr marL="0" algn="r" defTabSz="914400" rtl="0" eaLnBrk="1" fontAlgn="ctr" latinLnBrk="0" hangingPunct="1">
                        <a:buNone/>
                      </a:pPr>
                      <a:r>
                        <a:rPr lang="fr-FR" sz="1000" u="none" strike="noStrike" kern="1200" dirty="0">
                          <a:solidFill>
                            <a:schemeClr val="dk1"/>
                          </a:solidFill>
                          <a:effectLst/>
                          <a:latin typeface="+mn-lt"/>
                          <a:ea typeface="+mn-ea"/>
                          <a:cs typeface="+mn-cs"/>
                        </a:rPr>
                        <a:t>Améliorer la prise en charge dans les établissements du secteur médico-social (EHPAD, IME...)</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053430059"/>
                  </a:ext>
                </a:extLst>
              </a:tr>
              <a:tr h="408000">
                <a:tc>
                  <a:txBody>
                    <a:bodyPr/>
                    <a:lstStyle/>
                    <a:p>
                      <a:pPr marL="0" algn="r" defTabSz="914400" rtl="0" eaLnBrk="1" fontAlgn="ctr" latinLnBrk="0" hangingPunct="1">
                        <a:buNone/>
                      </a:pPr>
                      <a:r>
                        <a:rPr lang="fr-FR" sz="1000" u="none" strike="noStrike" kern="1200" dirty="0">
                          <a:solidFill>
                            <a:schemeClr val="dk1"/>
                          </a:solidFill>
                          <a:effectLst/>
                          <a:latin typeface="+mn-lt"/>
                          <a:ea typeface="+mn-ea"/>
                          <a:cs typeface="+mn-cs"/>
                        </a:rPr>
                        <a:t>Faciliter l’accès aux soins infirmiers</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822227883"/>
                  </a:ext>
                </a:extLst>
              </a:tr>
              <a:tr h="408000">
                <a:tc>
                  <a:txBody>
                    <a:bodyPr/>
                    <a:lstStyle/>
                    <a:p>
                      <a:pPr marL="0" algn="r" defTabSz="914400" rtl="0" eaLnBrk="1" fontAlgn="ctr" latinLnBrk="0" hangingPunct="1">
                        <a:buNone/>
                      </a:pPr>
                      <a:r>
                        <a:rPr lang="fr-FR" sz="1000" u="none" strike="noStrike" kern="1200">
                          <a:solidFill>
                            <a:schemeClr val="dk1"/>
                          </a:solidFill>
                          <a:effectLst/>
                          <a:latin typeface="+mn-lt"/>
                          <a:ea typeface="+mn-ea"/>
                          <a:cs typeface="+mn-cs"/>
                        </a:rPr>
                        <a:t>Faciliter l’accès aux soins pour les enfants</a:t>
                      </a:r>
                      <a:endParaRPr lang="fr-FR" sz="1000" u="none" strike="noStrike" kern="1200" dirty="0">
                        <a:solidFill>
                          <a:schemeClr val="dk1"/>
                        </a:solidFill>
                        <a:effectLst/>
                        <a:latin typeface="+mn-lt"/>
                        <a:ea typeface="+mn-ea"/>
                        <a:cs typeface="+mn-cs"/>
                      </a:endParaRP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80823459"/>
                  </a:ext>
                </a:extLst>
              </a:tr>
              <a:tr h="408000">
                <a:tc>
                  <a:txBody>
                    <a:bodyPr/>
                    <a:lstStyle/>
                    <a:p>
                      <a:pPr marL="0" algn="r" defTabSz="914400" rtl="0" eaLnBrk="1" fontAlgn="ctr" latinLnBrk="0" hangingPunct="1">
                        <a:buNone/>
                      </a:pPr>
                      <a:r>
                        <a:rPr lang="fr-FR" sz="1000" u="none" strike="noStrike" kern="1200" dirty="0">
                          <a:solidFill>
                            <a:schemeClr val="dk1"/>
                          </a:solidFill>
                          <a:effectLst/>
                          <a:latin typeface="+mn-lt"/>
                          <a:ea typeface="+mn-ea"/>
                          <a:cs typeface="+mn-cs"/>
                        </a:rPr>
                        <a:t>Ne se prononce pas</a:t>
                      </a:r>
                    </a:p>
                  </a:txBody>
                  <a:tcPr marL="6350" marR="6350" marT="5889"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554427987"/>
                  </a:ext>
                </a:extLst>
              </a:tr>
            </a:tbl>
          </a:graphicData>
        </a:graphic>
      </p:graphicFrame>
      <p:sp>
        <p:nvSpPr>
          <p:cNvPr id="11" name="ZoneTexte 10">
            <a:extLst>
              <a:ext uri="{FF2B5EF4-FFF2-40B4-BE49-F238E27FC236}">
                <a16:creationId xmlns:a16="http://schemas.microsoft.com/office/drawing/2014/main" id="{D065D9E8-A3E4-6446-969E-6E7C176794B5}"/>
              </a:ext>
            </a:extLst>
          </p:cNvPr>
          <p:cNvSpPr txBox="1"/>
          <p:nvPr/>
        </p:nvSpPr>
        <p:spPr bwMode="gray">
          <a:xfrm>
            <a:off x="6323213" y="1785824"/>
            <a:ext cx="1330474" cy="402776"/>
          </a:xfrm>
          <a:prstGeom prst="rect">
            <a:avLst/>
          </a:prstGeom>
          <a:noFill/>
        </p:spPr>
        <p:txBody>
          <a:bodyPr wrap="square" lIns="0" tIns="0" rIns="0" bIns="0" rtlCol="0" anchor="ctr">
            <a:noAutofit/>
          </a:bodyPr>
          <a:lstStyle/>
          <a:p>
            <a:pPr algn="ctr">
              <a:lnSpc>
                <a:spcPct val="120000"/>
              </a:lnSpc>
              <a:buSzPct val="80000"/>
            </a:pPr>
            <a:r>
              <a:rPr lang="fr-FR" sz="1400" i="1"/>
              <a:t>Franciliens</a:t>
            </a:r>
          </a:p>
        </p:txBody>
      </p:sp>
      <p:sp>
        <p:nvSpPr>
          <p:cNvPr id="21" name="Ellipse 20">
            <a:extLst>
              <a:ext uri="{FF2B5EF4-FFF2-40B4-BE49-F238E27FC236}">
                <a16:creationId xmlns:a16="http://schemas.microsoft.com/office/drawing/2014/main" id="{00E8ED4C-439D-C69C-63A3-D7356D5B16D7}"/>
              </a:ext>
            </a:extLst>
          </p:cNvPr>
          <p:cNvSpPr/>
          <p:nvPr/>
        </p:nvSpPr>
        <p:spPr bwMode="gray">
          <a:xfrm>
            <a:off x="236375" y="2920291"/>
            <a:ext cx="180000" cy="180000"/>
          </a:xfrm>
          <a:prstGeom prst="ellipse">
            <a:avLst/>
          </a:prstGeom>
          <a:solidFill>
            <a:schemeClr val="accent4">
              <a:lumMod val="60000"/>
              <a:lumOff val="40000"/>
            </a:schemeClr>
          </a:solidFill>
          <a:ln w="63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22" name="Ellipse 21">
            <a:extLst>
              <a:ext uri="{FF2B5EF4-FFF2-40B4-BE49-F238E27FC236}">
                <a16:creationId xmlns:a16="http://schemas.microsoft.com/office/drawing/2014/main" id="{CDCF385B-D950-02E0-240A-606660149710}"/>
              </a:ext>
            </a:extLst>
          </p:cNvPr>
          <p:cNvSpPr/>
          <p:nvPr/>
        </p:nvSpPr>
        <p:spPr bwMode="gray">
          <a:xfrm>
            <a:off x="236375" y="4150454"/>
            <a:ext cx="180000" cy="180000"/>
          </a:xfrm>
          <a:prstGeom prst="ellipse">
            <a:avLst/>
          </a:prstGeom>
          <a:solidFill>
            <a:schemeClr val="accent4">
              <a:lumMod val="60000"/>
              <a:lumOff val="40000"/>
            </a:schemeClr>
          </a:solidFill>
          <a:ln w="63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23" name="Ellipse 22">
            <a:extLst>
              <a:ext uri="{FF2B5EF4-FFF2-40B4-BE49-F238E27FC236}">
                <a16:creationId xmlns:a16="http://schemas.microsoft.com/office/drawing/2014/main" id="{60DAAAE9-7D7C-698F-94D9-DF4294CC9704}"/>
              </a:ext>
            </a:extLst>
          </p:cNvPr>
          <p:cNvSpPr/>
          <p:nvPr/>
        </p:nvSpPr>
        <p:spPr bwMode="gray">
          <a:xfrm>
            <a:off x="246773" y="4964794"/>
            <a:ext cx="180000" cy="180000"/>
          </a:xfrm>
          <a:prstGeom prst="ellipse">
            <a:avLst/>
          </a:prstGeom>
          <a:solidFill>
            <a:schemeClr val="accent4">
              <a:lumMod val="60000"/>
              <a:lumOff val="40000"/>
            </a:schemeClr>
          </a:solidFill>
          <a:ln w="63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24" name="Ellipse 23">
            <a:extLst>
              <a:ext uri="{FF2B5EF4-FFF2-40B4-BE49-F238E27FC236}">
                <a16:creationId xmlns:a16="http://schemas.microsoft.com/office/drawing/2014/main" id="{E3BF1B92-4392-7112-9531-2F69F553473C}"/>
              </a:ext>
            </a:extLst>
          </p:cNvPr>
          <p:cNvSpPr/>
          <p:nvPr/>
        </p:nvSpPr>
        <p:spPr bwMode="gray">
          <a:xfrm>
            <a:off x="246773" y="5388448"/>
            <a:ext cx="180000" cy="180000"/>
          </a:xfrm>
          <a:prstGeom prst="ellipse">
            <a:avLst/>
          </a:prstGeom>
          <a:solidFill>
            <a:schemeClr val="accent4">
              <a:lumMod val="60000"/>
              <a:lumOff val="40000"/>
            </a:schemeClr>
          </a:solidFill>
          <a:ln w="63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25" name="Ellipse 24">
            <a:extLst>
              <a:ext uri="{FF2B5EF4-FFF2-40B4-BE49-F238E27FC236}">
                <a16:creationId xmlns:a16="http://schemas.microsoft.com/office/drawing/2014/main" id="{63DC2ECB-8729-FE43-0788-7A6114C360C0}"/>
              </a:ext>
            </a:extLst>
          </p:cNvPr>
          <p:cNvSpPr/>
          <p:nvPr/>
        </p:nvSpPr>
        <p:spPr bwMode="gray">
          <a:xfrm>
            <a:off x="236375" y="2519231"/>
            <a:ext cx="180000" cy="180000"/>
          </a:xfrm>
          <a:prstGeom prst="ellipse">
            <a:avLst/>
          </a:prstGeom>
          <a:solidFill>
            <a:srgbClr val="589B64"/>
          </a:solidFill>
          <a:ln w="6350">
            <a:solidFill>
              <a:srgbClr val="589B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26" name="Ellipse 25">
            <a:extLst>
              <a:ext uri="{FF2B5EF4-FFF2-40B4-BE49-F238E27FC236}">
                <a16:creationId xmlns:a16="http://schemas.microsoft.com/office/drawing/2014/main" id="{EFC19E18-5E89-155E-829C-796E1C9C1547}"/>
              </a:ext>
            </a:extLst>
          </p:cNvPr>
          <p:cNvSpPr/>
          <p:nvPr/>
        </p:nvSpPr>
        <p:spPr bwMode="gray">
          <a:xfrm>
            <a:off x="246773" y="4584692"/>
            <a:ext cx="180000" cy="180000"/>
          </a:xfrm>
          <a:prstGeom prst="ellipse">
            <a:avLst/>
          </a:prstGeom>
          <a:solidFill>
            <a:srgbClr val="589B64"/>
          </a:solidFill>
          <a:ln w="6350">
            <a:solidFill>
              <a:srgbClr val="589B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grpSp>
        <p:nvGrpSpPr>
          <p:cNvPr id="13" name="Groupe 12">
            <a:extLst>
              <a:ext uri="{FF2B5EF4-FFF2-40B4-BE49-F238E27FC236}">
                <a16:creationId xmlns:a16="http://schemas.microsoft.com/office/drawing/2014/main" id="{DEBCF6C4-191F-EFB4-9CF4-03B9A2D194EE}"/>
              </a:ext>
            </a:extLst>
          </p:cNvPr>
          <p:cNvGrpSpPr>
            <a:grpSpLocks noChangeAspect="1"/>
          </p:cNvGrpSpPr>
          <p:nvPr/>
        </p:nvGrpSpPr>
        <p:grpSpPr>
          <a:xfrm>
            <a:off x="7423565" y="1612613"/>
            <a:ext cx="775755" cy="630012"/>
            <a:chOff x="8282449" y="2161279"/>
            <a:chExt cx="666978" cy="541670"/>
          </a:xfrm>
          <a:solidFill>
            <a:schemeClr val="bg1">
              <a:lumMod val="95000"/>
            </a:schemeClr>
          </a:solidFill>
        </p:grpSpPr>
        <p:sp>
          <p:nvSpPr>
            <p:cNvPr id="15" name="FR-77">
              <a:extLst>
                <a:ext uri="{FF2B5EF4-FFF2-40B4-BE49-F238E27FC236}">
                  <a16:creationId xmlns:a16="http://schemas.microsoft.com/office/drawing/2014/main" id="{2AAEA592-4417-DFBE-ECF8-731BF36334C2}"/>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16" name="FR-91">
              <a:extLst>
                <a:ext uri="{FF2B5EF4-FFF2-40B4-BE49-F238E27FC236}">
                  <a16:creationId xmlns:a16="http://schemas.microsoft.com/office/drawing/2014/main" id="{1434C3D0-E1C0-4867-D8CD-6775B3A352B9}"/>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17" name="FR-78">
              <a:extLst>
                <a:ext uri="{FF2B5EF4-FFF2-40B4-BE49-F238E27FC236}">
                  <a16:creationId xmlns:a16="http://schemas.microsoft.com/office/drawing/2014/main" id="{7B37C80C-BED6-C641-058A-C0486099F98E}"/>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18" name="FR-95">
              <a:extLst>
                <a:ext uri="{FF2B5EF4-FFF2-40B4-BE49-F238E27FC236}">
                  <a16:creationId xmlns:a16="http://schemas.microsoft.com/office/drawing/2014/main" id="{FA7B190C-8B89-A5CE-93F7-B6D129D25D2B}"/>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20" name="FR-93">
              <a:extLst>
                <a:ext uri="{FF2B5EF4-FFF2-40B4-BE49-F238E27FC236}">
                  <a16:creationId xmlns:a16="http://schemas.microsoft.com/office/drawing/2014/main" id="{21B98FDC-781C-2D81-2135-DCC6B8AA3AFB}"/>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27" name="FR-75">
              <a:extLst>
                <a:ext uri="{FF2B5EF4-FFF2-40B4-BE49-F238E27FC236}">
                  <a16:creationId xmlns:a16="http://schemas.microsoft.com/office/drawing/2014/main" id="{6C6FAEF5-F0A2-5DF0-1E81-E5C214A39F1F}"/>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28" name="FR-92">
              <a:extLst>
                <a:ext uri="{FF2B5EF4-FFF2-40B4-BE49-F238E27FC236}">
                  <a16:creationId xmlns:a16="http://schemas.microsoft.com/office/drawing/2014/main" id="{062A5BA4-A25D-359F-4897-8104448ED0EC}"/>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29" name="FR-94">
              <a:extLst>
                <a:ext uri="{FF2B5EF4-FFF2-40B4-BE49-F238E27FC236}">
                  <a16:creationId xmlns:a16="http://schemas.microsoft.com/office/drawing/2014/main" id="{F8A32E41-06E0-A1AC-03C9-5803FFC1E8D5}"/>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39" name="ZoneTexte 10">
            <a:extLst>
              <a:ext uri="{FF2B5EF4-FFF2-40B4-BE49-F238E27FC236}">
                <a16:creationId xmlns:a16="http://schemas.microsoft.com/office/drawing/2014/main" id="{DEC7D905-8431-89F1-D1CC-03DF17BD12BE}"/>
              </a:ext>
            </a:extLst>
          </p:cNvPr>
          <p:cNvSpPr txBox="1"/>
          <p:nvPr/>
        </p:nvSpPr>
        <p:spPr bwMode="gray">
          <a:xfrm>
            <a:off x="2366526" y="1741714"/>
            <a:ext cx="2401910" cy="402776"/>
          </a:xfrm>
          <a:prstGeom prst="rect">
            <a:avLst/>
          </a:prstGeom>
          <a:noFill/>
        </p:spPr>
        <p:txBody>
          <a:bodyPr wrap="square" lIns="0" tIns="0" rIns="0" bIns="0" rtlCol="0" anchor="ctr">
            <a:noAutofit/>
          </a:bodyPr>
          <a:lstStyle/>
          <a:p>
            <a:pPr algn="ctr">
              <a:lnSpc>
                <a:spcPct val="120000"/>
              </a:lnSpc>
              <a:buSzPct val="80000"/>
            </a:pPr>
            <a:r>
              <a:rPr lang="fr-FR" sz="1200" i="1" dirty="0"/>
              <a:t>Habitants de Seine-Saint-Denis</a:t>
            </a:r>
          </a:p>
        </p:txBody>
      </p:sp>
      <p:grpSp>
        <p:nvGrpSpPr>
          <p:cNvPr id="40" name="Groupe 12">
            <a:extLst>
              <a:ext uri="{FF2B5EF4-FFF2-40B4-BE49-F238E27FC236}">
                <a16:creationId xmlns:a16="http://schemas.microsoft.com/office/drawing/2014/main" id="{49C87BEA-1DFE-1A63-1200-EEAC3831EA36}"/>
              </a:ext>
            </a:extLst>
          </p:cNvPr>
          <p:cNvGrpSpPr>
            <a:grpSpLocks noChangeAspect="1"/>
          </p:cNvGrpSpPr>
          <p:nvPr/>
        </p:nvGrpSpPr>
        <p:grpSpPr>
          <a:xfrm>
            <a:off x="4820892" y="1615593"/>
            <a:ext cx="705599" cy="573038"/>
            <a:chOff x="8282449" y="2161279"/>
            <a:chExt cx="666978" cy="541670"/>
          </a:xfrm>
          <a:solidFill>
            <a:schemeClr val="bg1">
              <a:lumMod val="95000"/>
            </a:schemeClr>
          </a:solidFill>
        </p:grpSpPr>
        <p:sp>
          <p:nvSpPr>
            <p:cNvPr id="41" name="FR-77">
              <a:extLst>
                <a:ext uri="{FF2B5EF4-FFF2-40B4-BE49-F238E27FC236}">
                  <a16:creationId xmlns:a16="http://schemas.microsoft.com/office/drawing/2014/main" id="{0696DD1B-5DB1-EF3F-7EAD-26A869DD58C0}"/>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42" name="FR-91">
              <a:extLst>
                <a:ext uri="{FF2B5EF4-FFF2-40B4-BE49-F238E27FC236}">
                  <a16:creationId xmlns:a16="http://schemas.microsoft.com/office/drawing/2014/main" id="{D6D77F6F-4261-7358-F239-6FAB9B317AD1}"/>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43" name="FR-78">
              <a:extLst>
                <a:ext uri="{FF2B5EF4-FFF2-40B4-BE49-F238E27FC236}">
                  <a16:creationId xmlns:a16="http://schemas.microsoft.com/office/drawing/2014/main" id="{4F62BD0E-8A92-58FD-AD29-49F3D54E69D4}"/>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44" name="FR-95">
              <a:extLst>
                <a:ext uri="{FF2B5EF4-FFF2-40B4-BE49-F238E27FC236}">
                  <a16:creationId xmlns:a16="http://schemas.microsoft.com/office/drawing/2014/main" id="{A7D12602-D1C2-F135-5CD7-26B5DD1DCF30}"/>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45" name="FR-93">
              <a:extLst>
                <a:ext uri="{FF2B5EF4-FFF2-40B4-BE49-F238E27FC236}">
                  <a16:creationId xmlns:a16="http://schemas.microsoft.com/office/drawing/2014/main" id="{F8FD4AC0-58B6-9937-334F-E95DBE84E0A2}"/>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46" name="FR-75">
              <a:extLst>
                <a:ext uri="{FF2B5EF4-FFF2-40B4-BE49-F238E27FC236}">
                  <a16:creationId xmlns:a16="http://schemas.microsoft.com/office/drawing/2014/main" id="{F81C3980-66BB-6A3A-C958-5595A8DF9657}"/>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47" name="FR-92">
              <a:extLst>
                <a:ext uri="{FF2B5EF4-FFF2-40B4-BE49-F238E27FC236}">
                  <a16:creationId xmlns:a16="http://schemas.microsoft.com/office/drawing/2014/main" id="{87812775-936F-7555-5891-B93038B5D887}"/>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48" name="FR-94">
              <a:extLst>
                <a:ext uri="{FF2B5EF4-FFF2-40B4-BE49-F238E27FC236}">
                  <a16:creationId xmlns:a16="http://schemas.microsoft.com/office/drawing/2014/main" id="{5C2BC0FC-F45B-05FE-C4DE-96D68FB70EB4}"/>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Tree>
    <p:extLst>
      <p:ext uri="{BB962C8B-B14F-4D97-AF65-F5344CB8AC3E}">
        <p14:creationId xmlns:p14="http://schemas.microsoft.com/office/powerpoint/2010/main" val="563477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0122B1-DD4C-D94A-68E9-8377426DF1FA}"/>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1C5F108-AE10-2E4E-D58A-5C477F3D61E2}"/>
              </a:ext>
            </a:extLst>
          </p:cNvPr>
          <p:cNvSpPr>
            <a:spLocks noGrp="1"/>
          </p:cNvSpPr>
          <p:nvPr>
            <p:ph type="title"/>
          </p:nvPr>
        </p:nvSpPr>
        <p:spPr/>
        <p:txBody>
          <a:bodyPr/>
          <a:lstStyle/>
          <a:p>
            <a:r>
              <a:rPr lang="fr-FR"/>
              <a:t>Priorités perçues en matière de prévention et de santé pour les années à venir - Évolutions</a:t>
            </a:r>
          </a:p>
        </p:txBody>
      </p:sp>
      <p:sp>
        <p:nvSpPr>
          <p:cNvPr id="3" name="Espace réservé du numéro de diapositive 2">
            <a:extLst>
              <a:ext uri="{FF2B5EF4-FFF2-40B4-BE49-F238E27FC236}">
                <a16:creationId xmlns:a16="http://schemas.microsoft.com/office/drawing/2014/main" id="{E5A25064-C79B-D718-6E92-41A7161153F5}"/>
              </a:ext>
            </a:extLst>
          </p:cNvPr>
          <p:cNvSpPr>
            <a:spLocks noGrp="1"/>
          </p:cNvSpPr>
          <p:nvPr>
            <p:ph type="sldNum" sz="quarter" idx="12"/>
          </p:nvPr>
        </p:nvSpPr>
        <p:spPr/>
        <p:txBody>
          <a:bodyPr/>
          <a:lstStyle/>
          <a:p>
            <a:fld id="{8FF9B0DE-3FEB-4AA0-B465-B80EF7C1333D}" type="slidenum">
              <a:rPr lang="en-US" noProof="0" smtClean="0"/>
              <a:pPr/>
              <a:t>31</a:t>
            </a:fld>
            <a:endParaRPr lang="en-US" noProof="0"/>
          </a:p>
        </p:txBody>
      </p:sp>
      <p:sp>
        <p:nvSpPr>
          <p:cNvPr id="14" name="Text Placeholder 13">
            <a:extLst>
              <a:ext uri="{FF2B5EF4-FFF2-40B4-BE49-F238E27FC236}">
                <a16:creationId xmlns:a16="http://schemas.microsoft.com/office/drawing/2014/main" id="{D3EB58AA-035D-D5BE-D4F3-3B8DB65F8A52}"/>
              </a:ext>
            </a:extLst>
          </p:cNvPr>
          <p:cNvSpPr>
            <a:spLocks noGrp="1"/>
          </p:cNvSpPr>
          <p:nvPr>
            <p:ph type="body" sz="quarter" idx="16"/>
          </p:nvPr>
        </p:nvSpPr>
        <p:spPr/>
        <p:txBody>
          <a:bodyPr/>
          <a:lstStyle/>
          <a:p>
            <a:r>
              <a:rPr lang="fr-FR" dirty="0"/>
              <a:t>Enfin, quelles sont pour vous les grandes priorités en matière de prévention et de santé pour les années à venir ?</a:t>
            </a:r>
            <a:r>
              <a:rPr lang="fr-FR" i="1" dirty="0"/>
              <a:t> – Trois réponses possibles</a:t>
            </a:r>
            <a:br>
              <a:rPr lang="fr-FR" dirty="0"/>
            </a:br>
            <a:r>
              <a:rPr lang="fr-FR" i="1" dirty="0"/>
              <a:t>Base : A tous, en % </a:t>
            </a:r>
          </a:p>
        </p:txBody>
      </p:sp>
      <p:sp>
        <p:nvSpPr>
          <p:cNvPr id="19" name="Espace réservé du texte 5">
            <a:extLst>
              <a:ext uri="{FF2B5EF4-FFF2-40B4-BE49-F238E27FC236}">
                <a16:creationId xmlns:a16="http://schemas.microsoft.com/office/drawing/2014/main" id="{58C60651-2B00-3375-C8EC-2760109D7B2C}"/>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graphicFrame>
        <p:nvGraphicFramePr>
          <p:cNvPr id="4" name="Espace réservé du contenu 8">
            <a:extLst>
              <a:ext uri="{FF2B5EF4-FFF2-40B4-BE49-F238E27FC236}">
                <a16:creationId xmlns:a16="http://schemas.microsoft.com/office/drawing/2014/main" id="{A011B067-048E-9C09-F895-B0CB6D5E244B}"/>
              </a:ext>
            </a:extLst>
          </p:cNvPr>
          <p:cNvGraphicFramePr>
            <a:graphicFrameLocks/>
          </p:cNvGraphicFramePr>
          <p:nvPr>
            <p:extLst>
              <p:ext uri="{D42A27DB-BD31-4B8C-83A1-F6EECF244321}">
                <p14:modId xmlns:p14="http://schemas.microsoft.com/office/powerpoint/2010/main" val="1889670536"/>
              </p:ext>
            </p:extLst>
          </p:nvPr>
        </p:nvGraphicFramePr>
        <p:xfrm>
          <a:off x="479425" y="1917700"/>
          <a:ext cx="11231563" cy="4103688"/>
        </p:xfrm>
        <a:graphic>
          <a:graphicData uri="http://schemas.openxmlformats.org/drawingml/2006/chart">
            <c:chart xmlns:c="http://schemas.openxmlformats.org/drawingml/2006/chart" xmlns:r="http://schemas.openxmlformats.org/officeDocument/2006/relationships" r:id="rId3"/>
          </a:graphicData>
        </a:graphic>
      </p:graphicFrame>
      <p:grpSp>
        <p:nvGrpSpPr>
          <p:cNvPr id="6" name="Groupe 5">
            <a:extLst>
              <a:ext uri="{FF2B5EF4-FFF2-40B4-BE49-F238E27FC236}">
                <a16:creationId xmlns:a16="http://schemas.microsoft.com/office/drawing/2014/main" id="{5669CC80-A69D-09B2-FE0E-96AB057D2871}"/>
              </a:ext>
            </a:extLst>
          </p:cNvPr>
          <p:cNvGrpSpPr/>
          <p:nvPr/>
        </p:nvGrpSpPr>
        <p:grpSpPr>
          <a:xfrm>
            <a:off x="9536973" y="4008321"/>
            <a:ext cx="814752" cy="169277"/>
            <a:chOff x="11233151" y="4121334"/>
            <a:chExt cx="814752" cy="169277"/>
          </a:xfrm>
        </p:grpSpPr>
        <p:sp>
          <p:nvSpPr>
            <p:cNvPr id="7" name="Triangle isocèle 6">
              <a:extLst>
                <a:ext uri="{FF2B5EF4-FFF2-40B4-BE49-F238E27FC236}">
                  <a16:creationId xmlns:a16="http://schemas.microsoft.com/office/drawing/2014/main" id="{EC3A92CB-8D10-D6E4-A73C-8F496BE3746D}"/>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
          <p:nvSpPr>
            <p:cNvPr id="8" name="ZoneTexte 7">
              <a:extLst>
                <a:ext uri="{FF2B5EF4-FFF2-40B4-BE49-F238E27FC236}">
                  <a16:creationId xmlns:a16="http://schemas.microsoft.com/office/drawing/2014/main" id="{A3FE2614-F742-283A-A3AA-88E1F7CC53A0}"/>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00B050"/>
                  </a:solidFill>
                  <a:ea typeface="Arial" charset="0"/>
                  <a:cs typeface="Arial" charset="0"/>
                </a:rPr>
                <a:t>+3 pts</a:t>
              </a:r>
            </a:p>
          </p:txBody>
        </p:sp>
      </p:grpSp>
      <p:grpSp>
        <p:nvGrpSpPr>
          <p:cNvPr id="9" name="Groupe 8">
            <a:extLst>
              <a:ext uri="{FF2B5EF4-FFF2-40B4-BE49-F238E27FC236}">
                <a16:creationId xmlns:a16="http://schemas.microsoft.com/office/drawing/2014/main" id="{23D47841-CDF7-D2FF-A32F-8B92B5985853}"/>
              </a:ext>
            </a:extLst>
          </p:cNvPr>
          <p:cNvGrpSpPr/>
          <p:nvPr/>
        </p:nvGrpSpPr>
        <p:grpSpPr>
          <a:xfrm>
            <a:off x="1219431" y="3120407"/>
            <a:ext cx="814752" cy="169277"/>
            <a:chOff x="11233151" y="4121334"/>
            <a:chExt cx="814752" cy="169277"/>
          </a:xfrm>
        </p:grpSpPr>
        <p:sp>
          <p:nvSpPr>
            <p:cNvPr id="10" name="Triangle isocèle 9">
              <a:extLst>
                <a:ext uri="{FF2B5EF4-FFF2-40B4-BE49-F238E27FC236}">
                  <a16:creationId xmlns:a16="http://schemas.microsoft.com/office/drawing/2014/main" id="{8B572DFC-6BE2-92F7-DD23-A7AE06DDA368}"/>
                </a:ext>
              </a:extLst>
            </p:cNvPr>
            <p:cNvSpPr/>
            <p:nvPr/>
          </p:nvSpPr>
          <p:spPr>
            <a:xfrm rot="10800000">
              <a:off x="11233151" y="4146611"/>
              <a:ext cx="216000" cy="144000"/>
            </a:xfrm>
            <a:prstGeom prst="triangl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D64449"/>
                </a:solidFill>
                <a:highlight>
                  <a:srgbClr val="FFFF00"/>
                </a:highlight>
              </a:endParaRPr>
            </a:p>
          </p:txBody>
        </p:sp>
        <p:sp>
          <p:nvSpPr>
            <p:cNvPr id="11" name="ZoneTexte 10">
              <a:extLst>
                <a:ext uri="{FF2B5EF4-FFF2-40B4-BE49-F238E27FC236}">
                  <a16:creationId xmlns:a16="http://schemas.microsoft.com/office/drawing/2014/main" id="{AA8BF547-5BB6-DD0C-24BA-6A20D87B9307}"/>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FF0000"/>
                  </a:solidFill>
                  <a:ea typeface="Arial" charset="0"/>
                  <a:cs typeface="Arial" charset="0"/>
                </a:rPr>
                <a:t>-5 pts</a:t>
              </a:r>
            </a:p>
          </p:txBody>
        </p:sp>
      </p:grpSp>
      <p:grpSp>
        <p:nvGrpSpPr>
          <p:cNvPr id="12" name="Groupe 11">
            <a:extLst>
              <a:ext uri="{FF2B5EF4-FFF2-40B4-BE49-F238E27FC236}">
                <a16:creationId xmlns:a16="http://schemas.microsoft.com/office/drawing/2014/main" id="{8C4EB14C-9E5A-2F46-EC2D-79BD5D4C3A04}"/>
              </a:ext>
            </a:extLst>
          </p:cNvPr>
          <p:cNvGrpSpPr/>
          <p:nvPr/>
        </p:nvGrpSpPr>
        <p:grpSpPr>
          <a:xfrm>
            <a:off x="2614648" y="3232478"/>
            <a:ext cx="814752" cy="169277"/>
            <a:chOff x="11233151" y="4121334"/>
            <a:chExt cx="814752" cy="169277"/>
          </a:xfrm>
        </p:grpSpPr>
        <p:sp>
          <p:nvSpPr>
            <p:cNvPr id="13" name="Triangle isocèle 12">
              <a:extLst>
                <a:ext uri="{FF2B5EF4-FFF2-40B4-BE49-F238E27FC236}">
                  <a16:creationId xmlns:a16="http://schemas.microsoft.com/office/drawing/2014/main" id="{894CF18A-7838-E0E6-FF94-BBE5ABF9BD3D}"/>
                </a:ext>
              </a:extLst>
            </p:cNvPr>
            <p:cNvSpPr/>
            <p:nvPr/>
          </p:nvSpPr>
          <p:spPr>
            <a:xfrm rot="10800000">
              <a:off x="11233151" y="4146611"/>
              <a:ext cx="216000" cy="144000"/>
            </a:xfrm>
            <a:prstGeom prst="triangl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D64449"/>
                </a:solidFill>
                <a:highlight>
                  <a:srgbClr val="FFFF00"/>
                </a:highlight>
              </a:endParaRPr>
            </a:p>
          </p:txBody>
        </p:sp>
        <p:sp>
          <p:nvSpPr>
            <p:cNvPr id="15" name="ZoneTexte 14">
              <a:extLst>
                <a:ext uri="{FF2B5EF4-FFF2-40B4-BE49-F238E27FC236}">
                  <a16:creationId xmlns:a16="http://schemas.microsoft.com/office/drawing/2014/main" id="{E4594CDA-443D-8CC6-2CFE-5473CFB84733}"/>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FF0000"/>
                  </a:solidFill>
                  <a:ea typeface="Arial" charset="0"/>
                  <a:cs typeface="Arial" charset="0"/>
                </a:rPr>
                <a:t>-3 pts</a:t>
              </a:r>
            </a:p>
          </p:txBody>
        </p:sp>
      </p:grpSp>
      <p:grpSp>
        <p:nvGrpSpPr>
          <p:cNvPr id="16" name="Groupe 15">
            <a:extLst>
              <a:ext uri="{FF2B5EF4-FFF2-40B4-BE49-F238E27FC236}">
                <a16:creationId xmlns:a16="http://schemas.microsoft.com/office/drawing/2014/main" id="{5F8C0607-9A7A-B3C6-9F0C-CF6614BFA5F5}"/>
              </a:ext>
            </a:extLst>
          </p:cNvPr>
          <p:cNvGrpSpPr/>
          <p:nvPr/>
        </p:nvGrpSpPr>
        <p:grpSpPr>
          <a:xfrm>
            <a:off x="8153186" y="3493392"/>
            <a:ext cx="814752" cy="169277"/>
            <a:chOff x="11233151" y="4121334"/>
            <a:chExt cx="814752" cy="169277"/>
          </a:xfrm>
        </p:grpSpPr>
        <p:sp>
          <p:nvSpPr>
            <p:cNvPr id="17" name="Triangle isocèle 16">
              <a:extLst>
                <a:ext uri="{FF2B5EF4-FFF2-40B4-BE49-F238E27FC236}">
                  <a16:creationId xmlns:a16="http://schemas.microsoft.com/office/drawing/2014/main" id="{3789B5E3-365D-D121-30A4-71524A2ECAEE}"/>
                </a:ext>
              </a:extLst>
            </p:cNvPr>
            <p:cNvSpPr/>
            <p:nvPr/>
          </p:nvSpPr>
          <p:spPr>
            <a:xfrm rot="10800000">
              <a:off x="11233151" y="4146611"/>
              <a:ext cx="216000" cy="144000"/>
            </a:xfrm>
            <a:prstGeom prst="triangl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D64449"/>
                </a:solidFill>
                <a:highlight>
                  <a:srgbClr val="FFFF00"/>
                </a:highlight>
              </a:endParaRPr>
            </a:p>
          </p:txBody>
        </p:sp>
        <p:sp>
          <p:nvSpPr>
            <p:cNvPr id="18" name="ZoneTexte 17">
              <a:extLst>
                <a:ext uri="{FF2B5EF4-FFF2-40B4-BE49-F238E27FC236}">
                  <a16:creationId xmlns:a16="http://schemas.microsoft.com/office/drawing/2014/main" id="{2BC24A1F-6B50-9504-C479-3D09175B3015}"/>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FF0000"/>
                  </a:solidFill>
                  <a:ea typeface="Arial" charset="0"/>
                  <a:cs typeface="Arial" charset="0"/>
                </a:rPr>
                <a:t>-4 pts</a:t>
              </a:r>
            </a:p>
          </p:txBody>
        </p:sp>
      </p:grpSp>
      <p:grpSp>
        <p:nvGrpSpPr>
          <p:cNvPr id="20" name="Groupe 19">
            <a:extLst>
              <a:ext uri="{FF2B5EF4-FFF2-40B4-BE49-F238E27FC236}">
                <a16:creationId xmlns:a16="http://schemas.microsoft.com/office/drawing/2014/main" id="{8EE27760-DD79-4328-4286-87466023B376}"/>
              </a:ext>
            </a:extLst>
          </p:cNvPr>
          <p:cNvGrpSpPr/>
          <p:nvPr/>
        </p:nvGrpSpPr>
        <p:grpSpPr>
          <a:xfrm>
            <a:off x="6795953" y="3433269"/>
            <a:ext cx="814752" cy="169277"/>
            <a:chOff x="11233151" y="4121334"/>
            <a:chExt cx="814752" cy="169277"/>
          </a:xfrm>
        </p:grpSpPr>
        <p:sp>
          <p:nvSpPr>
            <p:cNvPr id="21" name="Triangle isocèle 20">
              <a:extLst>
                <a:ext uri="{FF2B5EF4-FFF2-40B4-BE49-F238E27FC236}">
                  <a16:creationId xmlns:a16="http://schemas.microsoft.com/office/drawing/2014/main" id="{3DB60E63-4B31-FE51-F392-4FB69201C63B}"/>
                </a:ext>
              </a:extLst>
            </p:cNvPr>
            <p:cNvSpPr/>
            <p:nvPr/>
          </p:nvSpPr>
          <p:spPr>
            <a:xfrm rot="10800000">
              <a:off x="11233151" y="4146611"/>
              <a:ext cx="216000" cy="144000"/>
            </a:xfrm>
            <a:prstGeom prst="triangle">
              <a:avLst/>
            </a:prstGeom>
            <a:solidFill>
              <a:srgbClr val="FF00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D64449"/>
                </a:solidFill>
                <a:highlight>
                  <a:srgbClr val="FFFF00"/>
                </a:highlight>
              </a:endParaRPr>
            </a:p>
          </p:txBody>
        </p:sp>
        <p:sp>
          <p:nvSpPr>
            <p:cNvPr id="22" name="ZoneTexte 21">
              <a:extLst>
                <a:ext uri="{FF2B5EF4-FFF2-40B4-BE49-F238E27FC236}">
                  <a16:creationId xmlns:a16="http://schemas.microsoft.com/office/drawing/2014/main" id="{DD61EA2B-1B2E-BDEB-4952-8188CEA05B98}"/>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FF0000"/>
                  </a:solidFill>
                  <a:ea typeface="Arial" charset="0"/>
                  <a:cs typeface="Arial" charset="0"/>
                </a:rPr>
                <a:t>-10 pts</a:t>
              </a:r>
            </a:p>
          </p:txBody>
        </p:sp>
      </p:grpSp>
      <p:sp>
        <p:nvSpPr>
          <p:cNvPr id="33" name="ZoneTexte 10">
            <a:extLst>
              <a:ext uri="{FF2B5EF4-FFF2-40B4-BE49-F238E27FC236}">
                <a16:creationId xmlns:a16="http://schemas.microsoft.com/office/drawing/2014/main" id="{B2C6A6AF-B926-7DAE-8F5F-343DC1A389DE}"/>
              </a:ext>
            </a:extLst>
          </p:cNvPr>
          <p:cNvSpPr txBox="1"/>
          <p:nvPr/>
        </p:nvSpPr>
        <p:spPr bwMode="gray">
          <a:xfrm>
            <a:off x="4262001" y="1646464"/>
            <a:ext cx="2401910" cy="402776"/>
          </a:xfrm>
          <a:prstGeom prst="rect">
            <a:avLst/>
          </a:prstGeom>
          <a:noFill/>
        </p:spPr>
        <p:txBody>
          <a:bodyPr wrap="square" lIns="0" tIns="0" rIns="0" bIns="0" rtlCol="0" anchor="ctr">
            <a:noAutofit/>
          </a:bodyPr>
          <a:lstStyle/>
          <a:p>
            <a:pPr algn="ctr">
              <a:lnSpc>
                <a:spcPct val="120000"/>
              </a:lnSpc>
              <a:buSzPct val="80000"/>
            </a:pPr>
            <a:r>
              <a:rPr lang="fr-FR" sz="1200" i="1" dirty="0"/>
              <a:t>Habitants de Seine-Saint-Denis</a:t>
            </a:r>
          </a:p>
        </p:txBody>
      </p:sp>
      <p:grpSp>
        <p:nvGrpSpPr>
          <p:cNvPr id="34" name="Groupe 12">
            <a:extLst>
              <a:ext uri="{FF2B5EF4-FFF2-40B4-BE49-F238E27FC236}">
                <a16:creationId xmlns:a16="http://schemas.microsoft.com/office/drawing/2014/main" id="{5E3F8455-9123-E534-6C43-743BCC3BA0EB}"/>
              </a:ext>
            </a:extLst>
          </p:cNvPr>
          <p:cNvGrpSpPr>
            <a:grpSpLocks noChangeAspect="1"/>
          </p:cNvGrpSpPr>
          <p:nvPr/>
        </p:nvGrpSpPr>
        <p:grpSpPr>
          <a:xfrm>
            <a:off x="6716367" y="1520343"/>
            <a:ext cx="705599" cy="573038"/>
            <a:chOff x="8282449" y="2161279"/>
            <a:chExt cx="666978" cy="541670"/>
          </a:xfrm>
          <a:solidFill>
            <a:schemeClr val="bg1">
              <a:lumMod val="95000"/>
            </a:schemeClr>
          </a:solidFill>
        </p:grpSpPr>
        <p:sp>
          <p:nvSpPr>
            <p:cNvPr id="35" name="FR-77">
              <a:extLst>
                <a:ext uri="{FF2B5EF4-FFF2-40B4-BE49-F238E27FC236}">
                  <a16:creationId xmlns:a16="http://schemas.microsoft.com/office/drawing/2014/main" id="{C5E2A585-008A-9A84-79F7-E650D6BD2F8C}"/>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36" name="FR-91">
              <a:extLst>
                <a:ext uri="{FF2B5EF4-FFF2-40B4-BE49-F238E27FC236}">
                  <a16:creationId xmlns:a16="http://schemas.microsoft.com/office/drawing/2014/main" id="{1B6CB9EC-285F-C306-A44E-8A50B0E9E523}"/>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37" name="FR-78">
              <a:extLst>
                <a:ext uri="{FF2B5EF4-FFF2-40B4-BE49-F238E27FC236}">
                  <a16:creationId xmlns:a16="http://schemas.microsoft.com/office/drawing/2014/main" id="{CBB6535E-F4E0-A5B2-CC1F-5D18AE3A4213}"/>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38" name="FR-95">
              <a:extLst>
                <a:ext uri="{FF2B5EF4-FFF2-40B4-BE49-F238E27FC236}">
                  <a16:creationId xmlns:a16="http://schemas.microsoft.com/office/drawing/2014/main" id="{28B102C5-BDB7-F679-8580-B8BA8E07E66A}"/>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39" name="FR-93">
              <a:extLst>
                <a:ext uri="{FF2B5EF4-FFF2-40B4-BE49-F238E27FC236}">
                  <a16:creationId xmlns:a16="http://schemas.microsoft.com/office/drawing/2014/main" id="{2B802353-9A56-24CC-34C9-73AF6A09CAE9}"/>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40" name="FR-75">
              <a:extLst>
                <a:ext uri="{FF2B5EF4-FFF2-40B4-BE49-F238E27FC236}">
                  <a16:creationId xmlns:a16="http://schemas.microsoft.com/office/drawing/2014/main" id="{9133E596-59C4-95E8-B831-3219DD1CAF6A}"/>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41" name="FR-92">
              <a:extLst>
                <a:ext uri="{FF2B5EF4-FFF2-40B4-BE49-F238E27FC236}">
                  <a16:creationId xmlns:a16="http://schemas.microsoft.com/office/drawing/2014/main" id="{67C4DA3A-AABF-E3B9-CFBF-A1DB5FEB56D4}"/>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42" name="FR-94">
              <a:extLst>
                <a:ext uri="{FF2B5EF4-FFF2-40B4-BE49-F238E27FC236}">
                  <a16:creationId xmlns:a16="http://schemas.microsoft.com/office/drawing/2014/main" id="{98FB51D4-F355-ACED-B28F-DB6491DDD05E}"/>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Tree>
    <p:extLst>
      <p:ext uri="{BB962C8B-B14F-4D97-AF65-F5344CB8AC3E}">
        <p14:creationId xmlns:p14="http://schemas.microsoft.com/office/powerpoint/2010/main" val="15603209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09EA59-D003-D364-35EC-191C4D610F46}"/>
            </a:ext>
          </a:extLst>
        </p:cNvPr>
        <p:cNvGrpSpPr/>
        <p:nvPr/>
      </p:nvGrpSpPr>
      <p:grpSpPr>
        <a:xfrm>
          <a:off x="0" y="0"/>
          <a:ext cx="0" cy="0"/>
          <a:chOff x="0" y="0"/>
          <a:chExt cx="0" cy="0"/>
        </a:xfrm>
      </p:grpSpPr>
      <p:graphicFrame>
        <p:nvGraphicFramePr>
          <p:cNvPr id="33" name="Espace réservé du contenu 7">
            <a:extLst>
              <a:ext uri="{FF2B5EF4-FFF2-40B4-BE49-F238E27FC236}">
                <a16:creationId xmlns:a16="http://schemas.microsoft.com/office/drawing/2014/main" id="{67EA5FAF-5FA2-C863-DA98-91981CF577D2}"/>
              </a:ext>
            </a:extLst>
          </p:cNvPr>
          <p:cNvGraphicFramePr>
            <a:graphicFrameLocks/>
          </p:cNvGraphicFramePr>
          <p:nvPr>
            <p:extLst>
              <p:ext uri="{D42A27DB-BD31-4B8C-83A1-F6EECF244321}">
                <p14:modId xmlns:p14="http://schemas.microsoft.com/office/powerpoint/2010/main" val="2261553284"/>
              </p:ext>
            </p:extLst>
          </p:nvPr>
        </p:nvGraphicFramePr>
        <p:xfrm>
          <a:off x="4082951" y="2412294"/>
          <a:ext cx="8000898" cy="36838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Espace réservé du contenu 7">
            <a:extLst>
              <a:ext uri="{FF2B5EF4-FFF2-40B4-BE49-F238E27FC236}">
                <a16:creationId xmlns:a16="http://schemas.microsoft.com/office/drawing/2014/main" id="{1EC2E736-0BB9-F6E3-1FEC-561E0450866C}"/>
              </a:ext>
            </a:extLst>
          </p:cNvPr>
          <p:cNvGraphicFramePr>
            <a:graphicFrameLocks/>
          </p:cNvGraphicFramePr>
          <p:nvPr>
            <p:extLst>
              <p:ext uri="{D42A27DB-BD31-4B8C-83A1-F6EECF244321}">
                <p14:modId xmlns:p14="http://schemas.microsoft.com/office/powerpoint/2010/main" val="1343347062"/>
              </p:ext>
            </p:extLst>
          </p:nvPr>
        </p:nvGraphicFramePr>
        <p:xfrm>
          <a:off x="108151" y="2382970"/>
          <a:ext cx="8000898" cy="3683802"/>
        </p:xfrm>
        <a:graphic>
          <a:graphicData uri="http://schemas.openxmlformats.org/drawingml/2006/chart">
            <c:chart xmlns:c="http://schemas.openxmlformats.org/drawingml/2006/chart" xmlns:r="http://schemas.openxmlformats.org/officeDocument/2006/relationships" r:id="rId4"/>
          </a:graphicData>
        </a:graphic>
      </p:graphicFrame>
      <p:sp>
        <p:nvSpPr>
          <p:cNvPr id="5" name="Titre 4">
            <a:extLst>
              <a:ext uri="{FF2B5EF4-FFF2-40B4-BE49-F238E27FC236}">
                <a16:creationId xmlns:a16="http://schemas.microsoft.com/office/drawing/2014/main" id="{70FC4197-D958-2DB6-AC32-974BF117B097}"/>
              </a:ext>
            </a:extLst>
          </p:cNvPr>
          <p:cNvSpPr>
            <a:spLocks noGrp="1"/>
          </p:cNvSpPr>
          <p:nvPr>
            <p:ph type="title"/>
          </p:nvPr>
        </p:nvSpPr>
        <p:spPr/>
        <p:txBody>
          <a:bodyPr/>
          <a:lstStyle/>
          <a:p>
            <a:r>
              <a:rPr lang="fr-FR" dirty="0"/>
              <a:t>Regard sur le rôle de différents acteurs en matière de prévention</a:t>
            </a:r>
          </a:p>
        </p:txBody>
      </p:sp>
      <p:sp>
        <p:nvSpPr>
          <p:cNvPr id="3" name="Espace réservé du numéro de diapositive 2">
            <a:extLst>
              <a:ext uri="{FF2B5EF4-FFF2-40B4-BE49-F238E27FC236}">
                <a16:creationId xmlns:a16="http://schemas.microsoft.com/office/drawing/2014/main" id="{27F519D7-74E9-1400-891F-A72BC7F0A1A1}"/>
              </a:ext>
            </a:extLst>
          </p:cNvPr>
          <p:cNvSpPr>
            <a:spLocks noGrp="1"/>
          </p:cNvSpPr>
          <p:nvPr>
            <p:ph type="sldNum" sz="quarter" idx="12"/>
          </p:nvPr>
        </p:nvSpPr>
        <p:spPr/>
        <p:txBody>
          <a:bodyPr/>
          <a:lstStyle/>
          <a:p>
            <a:fld id="{8FF9B0DE-3FEB-4AA0-B465-B80EF7C1333D}" type="slidenum">
              <a:rPr lang="en-US" noProof="0" smtClean="0"/>
              <a:pPr/>
              <a:t>32</a:t>
            </a:fld>
            <a:endParaRPr lang="en-US" noProof="0"/>
          </a:p>
        </p:txBody>
      </p:sp>
      <p:sp>
        <p:nvSpPr>
          <p:cNvPr id="18" name="Text Placeholder 17">
            <a:extLst>
              <a:ext uri="{FF2B5EF4-FFF2-40B4-BE49-F238E27FC236}">
                <a16:creationId xmlns:a16="http://schemas.microsoft.com/office/drawing/2014/main" id="{D23AB7C0-5C07-3FE2-1978-426958DFE596}"/>
              </a:ext>
            </a:extLst>
          </p:cNvPr>
          <p:cNvSpPr>
            <a:spLocks noGrp="1"/>
          </p:cNvSpPr>
          <p:nvPr>
            <p:ph type="body" sz="quarter" idx="16"/>
          </p:nvPr>
        </p:nvSpPr>
        <p:spPr/>
        <p:txBody>
          <a:bodyPr/>
          <a:lstStyle/>
          <a:p>
            <a:r>
              <a:rPr lang="fr-FR" sz="1100" dirty="0">
                <a:solidFill>
                  <a:srgbClr val="000000">
                    <a:lumMod val="50000"/>
                    <a:lumOff val="50000"/>
                  </a:srgbClr>
                </a:solidFill>
                <a:latin typeface="Century Gothic" panose="020F0302020204030204"/>
              </a:rPr>
              <a:t>Pour chacun des acteurs suivants, dites-nous si vous pensez qu’il/elle est bien ou mal placé/e pour améliorer la prévention en santé et la santé là où vous vivez ?</a:t>
            </a:r>
            <a:br>
              <a:rPr lang="fr-FR" sz="1100" dirty="0">
                <a:solidFill>
                  <a:srgbClr val="000000">
                    <a:lumMod val="50000"/>
                    <a:lumOff val="50000"/>
                  </a:srgbClr>
                </a:solidFill>
                <a:latin typeface="Century Gothic" panose="020F0302020204030204"/>
              </a:rPr>
            </a:br>
            <a:r>
              <a:rPr lang="fr-FR" sz="1100" i="1" dirty="0">
                <a:solidFill>
                  <a:srgbClr val="000000">
                    <a:lumMod val="50000"/>
                    <a:lumOff val="50000"/>
                  </a:srgbClr>
                </a:solidFill>
                <a:latin typeface="Century Gothic" panose="020F0302020204030204"/>
              </a:rPr>
              <a:t>Base : A tous, en % de réponses « </a:t>
            </a:r>
            <a:r>
              <a:rPr lang="fr-FR" sz="1100" i="1" dirty="0">
                <a:solidFill>
                  <a:schemeClr val="accent3"/>
                </a:solidFill>
                <a:latin typeface="Century Gothic" panose="020F0302020204030204"/>
              </a:rPr>
              <a:t>Bien placé</a:t>
            </a:r>
            <a:r>
              <a:rPr lang="fr-FR" sz="1100" i="1" dirty="0">
                <a:solidFill>
                  <a:srgbClr val="000000">
                    <a:lumMod val="50000"/>
                    <a:lumOff val="50000"/>
                  </a:srgbClr>
                </a:solidFill>
                <a:latin typeface="Century Gothic" panose="020F0302020204030204"/>
              </a:rPr>
              <a:t> »</a:t>
            </a:r>
          </a:p>
        </p:txBody>
      </p:sp>
      <p:sp>
        <p:nvSpPr>
          <p:cNvPr id="14" name="Espace réservé du texte 5">
            <a:extLst>
              <a:ext uri="{FF2B5EF4-FFF2-40B4-BE49-F238E27FC236}">
                <a16:creationId xmlns:a16="http://schemas.microsoft.com/office/drawing/2014/main" id="{6727C6F6-B5C4-7A82-0F70-ED5EB3DDC397}"/>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sp>
        <p:nvSpPr>
          <p:cNvPr id="10" name="ZoneTexte 9">
            <a:extLst>
              <a:ext uri="{FF2B5EF4-FFF2-40B4-BE49-F238E27FC236}">
                <a16:creationId xmlns:a16="http://schemas.microsoft.com/office/drawing/2014/main" id="{43A45F07-3A9A-5037-5D03-D3A12D0EDCB1}"/>
              </a:ext>
            </a:extLst>
          </p:cNvPr>
          <p:cNvSpPr txBox="1"/>
          <p:nvPr/>
        </p:nvSpPr>
        <p:spPr bwMode="gray">
          <a:xfrm>
            <a:off x="2953440" y="5643558"/>
            <a:ext cx="919884" cy="230832"/>
          </a:xfrm>
          <a:prstGeom prst="rect">
            <a:avLst/>
          </a:prstGeom>
          <a:noFill/>
        </p:spPr>
        <p:txBody>
          <a:bodyPr wrap="square">
            <a:spAutoFit/>
          </a:bodyPr>
          <a:lstStyle/>
          <a:p>
            <a:r>
              <a:rPr lang="fr-FR" sz="900" i="1">
                <a:solidFill>
                  <a:srgbClr val="010911"/>
                </a:solidFill>
              </a:rPr>
              <a:t>[aux salariés]</a:t>
            </a:r>
          </a:p>
        </p:txBody>
      </p:sp>
      <p:sp>
        <p:nvSpPr>
          <p:cNvPr id="9" name="Rectangle : coins arrondis 8">
            <a:extLst>
              <a:ext uri="{FF2B5EF4-FFF2-40B4-BE49-F238E27FC236}">
                <a16:creationId xmlns:a16="http://schemas.microsoft.com/office/drawing/2014/main" id="{F0C251B5-BC6D-AB9E-C7A7-18400B368B35}"/>
              </a:ext>
            </a:extLst>
          </p:cNvPr>
          <p:cNvSpPr/>
          <p:nvPr/>
        </p:nvSpPr>
        <p:spPr bwMode="gray">
          <a:xfrm>
            <a:off x="359542" y="3143012"/>
            <a:ext cx="10790679" cy="719999"/>
          </a:xfrm>
          <a:prstGeom prst="roundRect">
            <a:avLst/>
          </a:prstGeom>
          <a:noFill/>
          <a:ln w="12700">
            <a:solidFill>
              <a:schemeClr val="accent4">
                <a:lumMod val="60000"/>
                <a:lumOff val="4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34" name="ZoneTexte 33">
            <a:extLst>
              <a:ext uri="{FF2B5EF4-FFF2-40B4-BE49-F238E27FC236}">
                <a16:creationId xmlns:a16="http://schemas.microsoft.com/office/drawing/2014/main" id="{DBAB6D6B-14B7-92F0-4791-DBD6B26409AA}"/>
              </a:ext>
            </a:extLst>
          </p:cNvPr>
          <p:cNvSpPr txBox="1"/>
          <p:nvPr/>
        </p:nvSpPr>
        <p:spPr bwMode="gray">
          <a:xfrm>
            <a:off x="7814562" y="1980194"/>
            <a:ext cx="1330474" cy="402776"/>
          </a:xfrm>
          <a:prstGeom prst="rect">
            <a:avLst/>
          </a:prstGeom>
          <a:noFill/>
        </p:spPr>
        <p:txBody>
          <a:bodyPr wrap="square" lIns="0" tIns="0" rIns="0" bIns="0" rtlCol="0" anchor="ctr">
            <a:noAutofit/>
          </a:bodyPr>
          <a:lstStyle/>
          <a:p>
            <a:pPr algn="ctr">
              <a:lnSpc>
                <a:spcPct val="120000"/>
              </a:lnSpc>
              <a:buSzPct val="80000"/>
            </a:pPr>
            <a:r>
              <a:rPr lang="fr-FR" sz="1200" i="1"/>
              <a:t>Franciliens</a:t>
            </a:r>
          </a:p>
        </p:txBody>
      </p:sp>
      <p:grpSp>
        <p:nvGrpSpPr>
          <p:cNvPr id="36" name="Groupe 35">
            <a:extLst>
              <a:ext uri="{FF2B5EF4-FFF2-40B4-BE49-F238E27FC236}">
                <a16:creationId xmlns:a16="http://schemas.microsoft.com/office/drawing/2014/main" id="{66A04566-B030-BC26-1DAD-829985ABC87E}"/>
              </a:ext>
            </a:extLst>
          </p:cNvPr>
          <p:cNvGrpSpPr>
            <a:grpSpLocks noChangeAspect="1"/>
          </p:cNvGrpSpPr>
          <p:nvPr/>
        </p:nvGrpSpPr>
        <p:grpSpPr>
          <a:xfrm>
            <a:off x="8871069" y="1844929"/>
            <a:ext cx="705231" cy="572738"/>
            <a:chOff x="8282449" y="2161279"/>
            <a:chExt cx="666978" cy="541670"/>
          </a:xfrm>
          <a:solidFill>
            <a:schemeClr val="bg1">
              <a:lumMod val="95000"/>
            </a:schemeClr>
          </a:solidFill>
        </p:grpSpPr>
        <p:sp>
          <p:nvSpPr>
            <p:cNvPr id="37" name="FR-77">
              <a:extLst>
                <a:ext uri="{FF2B5EF4-FFF2-40B4-BE49-F238E27FC236}">
                  <a16:creationId xmlns:a16="http://schemas.microsoft.com/office/drawing/2014/main" id="{7F72FCAF-7E64-90E5-629F-173ABFA73C72}"/>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38" name="FR-91">
              <a:extLst>
                <a:ext uri="{FF2B5EF4-FFF2-40B4-BE49-F238E27FC236}">
                  <a16:creationId xmlns:a16="http://schemas.microsoft.com/office/drawing/2014/main" id="{6896D50C-35E7-17ED-D1B8-20261FA21EDF}"/>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39" name="FR-78">
              <a:extLst>
                <a:ext uri="{FF2B5EF4-FFF2-40B4-BE49-F238E27FC236}">
                  <a16:creationId xmlns:a16="http://schemas.microsoft.com/office/drawing/2014/main" id="{3D647A20-2153-A172-6A6B-8EB639AE3701}"/>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40" name="FR-95">
              <a:extLst>
                <a:ext uri="{FF2B5EF4-FFF2-40B4-BE49-F238E27FC236}">
                  <a16:creationId xmlns:a16="http://schemas.microsoft.com/office/drawing/2014/main" id="{CECAE511-A8EF-D22E-BEDF-46C90A62BCF7}"/>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41" name="FR-93">
              <a:extLst>
                <a:ext uri="{FF2B5EF4-FFF2-40B4-BE49-F238E27FC236}">
                  <a16:creationId xmlns:a16="http://schemas.microsoft.com/office/drawing/2014/main" id="{279D506C-2858-1961-C854-982B938ACF90}"/>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42" name="FR-75">
              <a:extLst>
                <a:ext uri="{FF2B5EF4-FFF2-40B4-BE49-F238E27FC236}">
                  <a16:creationId xmlns:a16="http://schemas.microsoft.com/office/drawing/2014/main" id="{9950395F-6DE0-5DFA-E49B-15D104B5D039}"/>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43" name="FR-92">
              <a:extLst>
                <a:ext uri="{FF2B5EF4-FFF2-40B4-BE49-F238E27FC236}">
                  <a16:creationId xmlns:a16="http://schemas.microsoft.com/office/drawing/2014/main" id="{366E28C4-50A8-1C23-E8E5-6EA3A0AE6102}"/>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44" name="FR-94">
              <a:extLst>
                <a:ext uri="{FF2B5EF4-FFF2-40B4-BE49-F238E27FC236}">
                  <a16:creationId xmlns:a16="http://schemas.microsoft.com/office/drawing/2014/main" id="{8882F292-AC9A-D969-60AB-73DE8B845D3E}"/>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22" name="ZoneTexte 10">
            <a:extLst>
              <a:ext uri="{FF2B5EF4-FFF2-40B4-BE49-F238E27FC236}">
                <a16:creationId xmlns:a16="http://schemas.microsoft.com/office/drawing/2014/main" id="{D1AA95F2-ADDF-B7AA-4F45-926FA84C665D}"/>
              </a:ext>
            </a:extLst>
          </p:cNvPr>
          <p:cNvSpPr txBox="1"/>
          <p:nvPr/>
        </p:nvSpPr>
        <p:spPr bwMode="gray">
          <a:xfrm>
            <a:off x="3647316" y="1960161"/>
            <a:ext cx="2401910" cy="402776"/>
          </a:xfrm>
          <a:prstGeom prst="rect">
            <a:avLst/>
          </a:prstGeom>
          <a:noFill/>
        </p:spPr>
        <p:txBody>
          <a:bodyPr wrap="square" lIns="0" tIns="0" rIns="0" bIns="0" rtlCol="0" anchor="ctr">
            <a:noAutofit/>
          </a:bodyPr>
          <a:lstStyle/>
          <a:p>
            <a:pPr algn="ctr">
              <a:lnSpc>
                <a:spcPct val="120000"/>
              </a:lnSpc>
              <a:buSzPct val="80000"/>
            </a:pPr>
            <a:r>
              <a:rPr lang="fr-FR" sz="1200" i="1" dirty="0"/>
              <a:t>Habitants de Seine-Saint-Denis</a:t>
            </a:r>
          </a:p>
        </p:txBody>
      </p:sp>
      <p:grpSp>
        <p:nvGrpSpPr>
          <p:cNvPr id="23" name="Groupe 12">
            <a:extLst>
              <a:ext uri="{FF2B5EF4-FFF2-40B4-BE49-F238E27FC236}">
                <a16:creationId xmlns:a16="http://schemas.microsoft.com/office/drawing/2014/main" id="{195AC78A-4549-48D8-3080-44D59EC92D59}"/>
              </a:ext>
            </a:extLst>
          </p:cNvPr>
          <p:cNvGrpSpPr>
            <a:grpSpLocks noChangeAspect="1"/>
          </p:cNvGrpSpPr>
          <p:nvPr/>
        </p:nvGrpSpPr>
        <p:grpSpPr>
          <a:xfrm>
            <a:off x="6101682" y="1834040"/>
            <a:ext cx="705599" cy="573038"/>
            <a:chOff x="8282449" y="2161279"/>
            <a:chExt cx="666978" cy="541670"/>
          </a:xfrm>
          <a:solidFill>
            <a:schemeClr val="bg1">
              <a:lumMod val="95000"/>
            </a:schemeClr>
          </a:solidFill>
        </p:grpSpPr>
        <p:sp>
          <p:nvSpPr>
            <p:cNvPr id="24" name="FR-77">
              <a:extLst>
                <a:ext uri="{FF2B5EF4-FFF2-40B4-BE49-F238E27FC236}">
                  <a16:creationId xmlns:a16="http://schemas.microsoft.com/office/drawing/2014/main" id="{05B323A4-8B46-F3A5-8386-E610DBD7524C}"/>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25" name="FR-91">
              <a:extLst>
                <a:ext uri="{FF2B5EF4-FFF2-40B4-BE49-F238E27FC236}">
                  <a16:creationId xmlns:a16="http://schemas.microsoft.com/office/drawing/2014/main" id="{DCFBC23A-F8A1-83FD-1A25-7CF48DB23468}"/>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26" name="FR-78">
              <a:extLst>
                <a:ext uri="{FF2B5EF4-FFF2-40B4-BE49-F238E27FC236}">
                  <a16:creationId xmlns:a16="http://schemas.microsoft.com/office/drawing/2014/main" id="{6B9916A9-A3AE-9EB5-D9C0-8E53B8C99D93}"/>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27" name="FR-95">
              <a:extLst>
                <a:ext uri="{FF2B5EF4-FFF2-40B4-BE49-F238E27FC236}">
                  <a16:creationId xmlns:a16="http://schemas.microsoft.com/office/drawing/2014/main" id="{31C319A1-68C7-A180-B344-EC97E7F1BF01}"/>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28" name="FR-93">
              <a:extLst>
                <a:ext uri="{FF2B5EF4-FFF2-40B4-BE49-F238E27FC236}">
                  <a16:creationId xmlns:a16="http://schemas.microsoft.com/office/drawing/2014/main" id="{40CD69AF-1352-1B14-BF25-0374F252E6FF}"/>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29" name="FR-75">
              <a:extLst>
                <a:ext uri="{FF2B5EF4-FFF2-40B4-BE49-F238E27FC236}">
                  <a16:creationId xmlns:a16="http://schemas.microsoft.com/office/drawing/2014/main" id="{871DCF01-1615-3817-E028-55E14CA23FBB}"/>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30" name="FR-92">
              <a:extLst>
                <a:ext uri="{FF2B5EF4-FFF2-40B4-BE49-F238E27FC236}">
                  <a16:creationId xmlns:a16="http://schemas.microsoft.com/office/drawing/2014/main" id="{2BB6E72B-F096-DBA9-68DD-917B053A9F5A}"/>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31" name="FR-94">
              <a:extLst>
                <a:ext uri="{FF2B5EF4-FFF2-40B4-BE49-F238E27FC236}">
                  <a16:creationId xmlns:a16="http://schemas.microsoft.com/office/drawing/2014/main" id="{0C34A0A0-4777-F7B9-1390-7D0B3E391BF2}"/>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grpSp>
        <p:nvGrpSpPr>
          <p:cNvPr id="4" name="Groupe 7">
            <a:extLst>
              <a:ext uri="{FF2B5EF4-FFF2-40B4-BE49-F238E27FC236}">
                <a16:creationId xmlns:a16="http://schemas.microsoft.com/office/drawing/2014/main" id="{280830BD-60C7-81A3-F592-15D68640742D}"/>
              </a:ext>
            </a:extLst>
          </p:cNvPr>
          <p:cNvGrpSpPr/>
          <p:nvPr/>
        </p:nvGrpSpPr>
        <p:grpSpPr>
          <a:xfrm>
            <a:off x="11269097" y="3429000"/>
            <a:ext cx="814752" cy="169277"/>
            <a:chOff x="11233151" y="4121334"/>
            <a:chExt cx="814752" cy="169277"/>
          </a:xfrm>
        </p:grpSpPr>
        <p:sp>
          <p:nvSpPr>
            <p:cNvPr id="6" name="Triangle isocèle 10">
              <a:extLst>
                <a:ext uri="{FF2B5EF4-FFF2-40B4-BE49-F238E27FC236}">
                  <a16:creationId xmlns:a16="http://schemas.microsoft.com/office/drawing/2014/main" id="{00F8FA57-ACCC-932F-23FC-7282A54F50EF}"/>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
          <p:nvSpPr>
            <p:cNvPr id="7" name="ZoneTexte 11">
              <a:extLst>
                <a:ext uri="{FF2B5EF4-FFF2-40B4-BE49-F238E27FC236}">
                  <a16:creationId xmlns:a16="http://schemas.microsoft.com/office/drawing/2014/main" id="{30F7BE5D-940E-8948-7020-8A7D7D373EA3}"/>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00B050"/>
                  </a:solidFill>
                  <a:ea typeface="Arial" charset="0"/>
                  <a:cs typeface="Arial" charset="0"/>
                </a:rPr>
                <a:t>+3 pts</a:t>
              </a:r>
            </a:p>
          </p:txBody>
        </p:sp>
      </p:grpSp>
      <p:grpSp>
        <p:nvGrpSpPr>
          <p:cNvPr id="8" name="Groupe 7">
            <a:extLst>
              <a:ext uri="{FF2B5EF4-FFF2-40B4-BE49-F238E27FC236}">
                <a16:creationId xmlns:a16="http://schemas.microsoft.com/office/drawing/2014/main" id="{B1398DED-8DA2-404E-E04C-EF6112F105E5}"/>
              </a:ext>
            </a:extLst>
          </p:cNvPr>
          <p:cNvGrpSpPr/>
          <p:nvPr/>
        </p:nvGrpSpPr>
        <p:grpSpPr>
          <a:xfrm>
            <a:off x="7114673" y="3243072"/>
            <a:ext cx="814752" cy="169277"/>
            <a:chOff x="11233151" y="4121334"/>
            <a:chExt cx="814752" cy="169277"/>
          </a:xfrm>
        </p:grpSpPr>
        <p:sp>
          <p:nvSpPr>
            <p:cNvPr id="11" name="Triangle isocèle 10">
              <a:extLst>
                <a:ext uri="{FF2B5EF4-FFF2-40B4-BE49-F238E27FC236}">
                  <a16:creationId xmlns:a16="http://schemas.microsoft.com/office/drawing/2014/main" id="{9199C839-86B9-9AFC-74AF-EF02E26E8DA7}"/>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
          <p:nvSpPr>
            <p:cNvPr id="12" name="ZoneTexte 11">
              <a:extLst>
                <a:ext uri="{FF2B5EF4-FFF2-40B4-BE49-F238E27FC236}">
                  <a16:creationId xmlns:a16="http://schemas.microsoft.com/office/drawing/2014/main" id="{E35E726A-3844-181C-5884-2628FB0E00DB}"/>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00B050"/>
                  </a:solidFill>
                  <a:ea typeface="Arial" charset="0"/>
                  <a:cs typeface="Arial" charset="0"/>
                </a:rPr>
                <a:t>+5 pts</a:t>
              </a:r>
            </a:p>
          </p:txBody>
        </p:sp>
      </p:grpSp>
    </p:spTree>
    <p:extLst>
      <p:ext uri="{BB962C8B-B14F-4D97-AF65-F5344CB8AC3E}">
        <p14:creationId xmlns:p14="http://schemas.microsoft.com/office/powerpoint/2010/main" val="22566346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C9748-1D21-47D2-205D-0A154C89381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5D5B415-7DD2-EFBF-CB24-EDF58D4132C9}"/>
              </a:ext>
            </a:extLst>
          </p:cNvPr>
          <p:cNvSpPr/>
          <p:nvPr/>
        </p:nvSpPr>
        <p:spPr bwMode="gray">
          <a:xfrm>
            <a:off x="0" y="0"/>
            <a:ext cx="12191999" cy="6858000"/>
          </a:xfrm>
          <a:prstGeom prst="rect">
            <a:avLst/>
          </a:pr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000000"/>
              </a:solidFill>
              <a:effectLst/>
              <a:uLnTx/>
              <a:uFillTx/>
              <a:latin typeface="Century Gothic" panose="020F0302020204030204"/>
              <a:ea typeface="+mn-ea"/>
              <a:cs typeface="+mn-cs"/>
            </a:endParaRPr>
          </a:p>
        </p:txBody>
      </p:sp>
      <p:pic>
        <p:nvPicPr>
          <p:cNvPr id="4" name="Graphic 3">
            <a:extLst>
              <a:ext uri="{FF2B5EF4-FFF2-40B4-BE49-F238E27FC236}">
                <a16:creationId xmlns:a16="http://schemas.microsoft.com/office/drawing/2014/main" id="{DCD9D8DE-BFDA-228B-FF37-DB4E617B4831}"/>
              </a:ext>
            </a:extLst>
          </p:cNvPr>
          <p:cNvPicPr>
            <a:picLocks noChangeAspect="1"/>
          </p:cNvPicPr>
          <p:nvPr/>
        </p:nvPicPr>
        <p:blipFill>
          <a:blip>
            <a:extLst>
              <a:ext uri="{96DAC541-7B7A-43D3-8B79-37D633B846F1}">
                <asvg:svgBlip xmlns:asvg="http://schemas.microsoft.com/office/drawing/2016/SVG/main" r:embed="rId2"/>
              </a:ext>
            </a:extLst>
          </a:blip>
          <a:srcRect l="11091" t="4546" b="4546"/>
          <a:stretch/>
        </p:blipFill>
        <p:spPr>
          <a:xfrm>
            <a:off x="0" y="0"/>
            <a:ext cx="6707124" cy="6858000"/>
          </a:xfrm>
          <a:prstGeom prst="rect">
            <a:avLst/>
          </a:prstGeom>
        </p:spPr>
      </p:pic>
      <p:sp>
        <p:nvSpPr>
          <p:cNvPr id="5" name="TextBox 4">
            <a:extLst>
              <a:ext uri="{FF2B5EF4-FFF2-40B4-BE49-F238E27FC236}">
                <a16:creationId xmlns:a16="http://schemas.microsoft.com/office/drawing/2014/main" id="{709E3BAF-6BB5-E414-932D-32F2D2C98A84}"/>
              </a:ext>
            </a:extLst>
          </p:cNvPr>
          <p:cNvSpPr txBox="1"/>
          <p:nvPr/>
        </p:nvSpPr>
        <p:spPr bwMode="gray">
          <a:xfrm>
            <a:off x="5018190" y="6299300"/>
            <a:ext cx="2155620" cy="153888"/>
          </a:xfrm>
          <a:prstGeom prst="rect">
            <a:avLst/>
          </a:prstGeom>
          <a:noFill/>
        </p:spPr>
        <p:txBody>
          <a:bodyPr wrap="square" lIns="0" tIns="0" rIns="0" bIns="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a:ln>
                  <a:noFill/>
                </a:ln>
                <a:solidFill>
                  <a:srgbClr val="FFFFFF"/>
                </a:solidFill>
                <a:effectLst/>
                <a:uLnTx/>
                <a:uFillTx/>
                <a:latin typeface="Century Gothic" panose="020F0302020204030204"/>
                <a:ea typeface="+mn-ea"/>
                <a:cs typeface="+mn-cs"/>
              </a:rPr>
              <a:t>www.tolunacorporate.com/fr</a:t>
            </a:r>
          </a:p>
        </p:txBody>
      </p:sp>
      <p:sp>
        <p:nvSpPr>
          <p:cNvPr id="8" name="Espace réservé du texte 1">
            <a:extLst>
              <a:ext uri="{FF2B5EF4-FFF2-40B4-BE49-F238E27FC236}">
                <a16:creationId xmlns:a16="http://schemas.microsoft.com/office/drawing/2014/main" id="{7C0DF04F-27DB-27BA-2EB5-5F87EA8FA8EA}"/>
              </a:ext>
            </a:extLst>
          </p:cNvPr>
          <p:cNvSpPr txBox="1">
            <a:spLocks/>
          </p:cNvSpPr>
          <p:nvPr/>
        </p:nvSpPr>
        <p:spPr>
          <a:xfrm>
            <a:off x="7106097" y="2995033"/>
            <a:ext cx="4161477" cy="1309581"/>
          </a:xfrm>
          <a:prstGeom prst="rect">
            <a:avLst/>
          </a:prstGeom>
        </p:spPr>
        <p:txBody>
          <a:bodyPr vert="horz" lIns="0" tIns="0" rIns="0" bIns="0" rtlCol="0">
            <a:normAutofit/>
          </a:bodyPr>
          <a:lstStyle>
            <a:lvl1pPr marL="236538" indent="-236538" algn="l" defTabSz="457200" rtl="0" eaLnBrk="1" latinLnBrk="0" hangingPunct="1">
              <a:spcBef>
                <a:spcPct val="20000"/>
              </a:spcBef>
              <a:buClr>
                <a:srgbClr val="3EAD95"/>
              </a:buClr>
              <a:buFont typeface="Arial" panose="020B0604020202020204" pitchFamily="34" charset="0"/>
              <a:buChar char="•"/>
              <a:tabLst/>
              <a:defRPr sz="1800" b="0" i="0" kern="1200">
                <a:solidFill>
                  <a:schemeClr val="bg1"/>
                </a:solidFill>
                <a:latin typeface="Arial" charset="0"/>
                <a:ea typeface="Arial" charset="0"/>
                <a:cs typeface="Arial" charset="0"/>
              </a:defRPr>
            </a:lvl1pPr>
            <a:lvl2pPr marL="628650" indent="-171450" algn="l" defTabSz="457200" rtl="0" eaLnBrk="1" latinLnBrk="0" hangingPunct="1">
              <a:spcBef>
                <a:spcPct val="20000"/>
              </a:spcBef>
              <a:buClr>
                <a:srgbClr val="3EAD95"/>
              </a:buClr>
              <a:buFont typeface="Arial" panose="020B0604020202020204" pitchFamily="34" charset="0"/>
              <a:buChar char="•"/>
              <a:tabLst/>
              <a:defRPr sz="1600" b="0" i="0" kern="1200">
                <a:solidFill>
                  <a:schemeClr val="bg1"/>
                </a:solidFill>
                <a:latin typeface="Arial" charset="0"/>
                <a:ea typeface="Arial" charset="0"/>
                <a:cs typeface="Arial" charset="0"/>
              </a:defRPr>
            </a:lvl2pPr>
            <a:lvl3pPr marL="1085850" indent="-171450" algn="l" defTabSz="457200" rtl="0" eaLnBrk="1" latinLnBrk="0" hangingPunct="1">
              <a:spcBef>
                <a:spcPct val="20000"/>
              </a:spcBef>
              <a:buClr>
                <a:srgbClr val="3EAD95"/>
              </a:buClr>
              <a:buFont typeface="Arial" panose="020B0604020202020204" pitchFamily="34" charset="0"/>
              <a:buChar char="•"/>
              <a:tabLst/>
              <a:defRPr sz="1400" b="0" i="0" kern="1200">
                <a:solidFill>
                  <a:schemeClr val="bg1"/>
                </a:solidFill>
                <a:latin typeface="Arial" charset="0"/>
                <a:ea typeface="Arial" charset="0"/>
                <a:cs typeface="Arial" charset="0"/>
              </a:defRPr>
            </a:lvl3pPr>
            <a:lvl4pPr marL="1543050" indent="-171450" algn="l" defTabSz="457200" rtl="0" eaLnBrk="1" latinLnBrk="0" hangingPunct="1">
              <a:spcBef>
                <a:spcPct val="20000"/>
              </a:spcBef>
              <a:buClr>
                <a:srgbClr val="3EAD95"/>
              </a:buClr>
              <a:buFont typeface="Arial" panose="020B0604020202020204" pitchFamily="34" charset="0"/>
              <a:buChar char="•"/>
              <a:tabLst/>
              <a:defRPr sz="1200" b="0" i="0" kern="1200">
                <a:solidFill>
                  <a:schemeClr val="bg1"/>
                </a:solidFill>
                <a:latin typeface="Arial" charset="0"/>
                <a:ea typeface="Arial" charset="0"/>
                <a:cs typeface="Arial" charset="0"/>
              </a:defRPr>
            </a:lvl4pPr>
            <a:lvl5pPr marL="2000250" indent="-171450" algn="l" defTabSz="457200" rtl="0" eaLnBrk="1" latinLnBrk="0" hangingPunct="1">
              <a:spcBef>
                <a:spcPct val="20000"/>
              </a:spcBef>
              <a:buClr>
                <a:srgbClr val="3EAD95"/>
              </a:buClr>
              <a:buFont typeface="Arial" panose="020B0604020202020204" pitchFamily="34" charset="0"/>
              <a:buChar char="•"/>
              <a:tabLst/>
              <a:defRPr sz="1100" b="0" i="0" kern="1200">
                <a:solidFill>
                  <a:schemeClr val="bg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just" defTabSz="457200" rtl="0" eaLnBrk="1" fontAlgn="auto" latinLnBrk="0" hangingPunct="1">
              <a:lnSpc>
                <a:spcPct val="100000"/>
              </a:lnSpc>
              <a:spcBef>
                <a:spcPct val="20000"/>
              </a:spcBef>
              <a:spcAft>
                <a:spcPts val="0"/>
              </a:spcAft>
              <a:buClr>
                <a:srgbClr val="3EAD95"/>
              </a:buClr>
              <a:buSzTx/>
              <a:buFont typeface="Arial" panose="020B0604020202020204" pitchFamily="34" charset="0"/>
              <a:buNone/>
              <a:tabLst/>
              <a:defRPr/>
            </a:pPr>
            <a:r>
              <a:rPr kumimoji="0" lang="fr-FR" sz="1400" b="0" i="0" u="none" strike="noStrike" kern="1200" cap="none" spc="0" normalizeH="0" baseline="0" noProof="0">
                <a:ln>
                  <a:noFill/>
                </a:ln>
                <a:solidFill>
                  <a:srgbClr val="FFFFFF"/>
                </a:solidFill>
                <a:effectLst/>
                <a:uLnTx/>
                <a:uFillTx/>
                <a:latin typeface="Century Gothic" panose="020F0302020204030204"/>
                <a:cs typeface="Arial" charset="0"/>
              </a:rPr>
              <a:t>Merci de noter que toute diffusion de ces résultats doit être accompagnée des éléments techniques suivants : le </a:t>
            </a:r>
            <a:r>
              <a:rPr kumimoji="0" lang="fr-FR" sz="1400" b="1" i="0" u="none" strike="noStrike" kern="1200" cap="none" spc="0" normalizeH="0" baseline="0" noProof="0">
                <a:ln>
                  <a:noFill/>
                </a:ln>
                <a:solidFill>
                  <a:srgbClr val="FFFFFF"/>
                </a:solidFill>
                <a:effectLst/>
                <a:uLnTx/>
                <a:uFillTx/>
                <a:latin typeface="Century Gothic" panose="020F0302020204030204"/>
                <a:cs typeface="Arial" charset="0"/>
              </a:rPr>
              <a:t>nom de l’institut</a:t>
            </a:r>
            <a:r>
              <a:rPr kumimoji="0" lang="fr-FR" sz="1400" b="0" i="0" u="none" strike="noStrike" kern="1200" cap="none" spc="0" normalizeH="0" baseline="0" noProof="0">
                <a:ln>
                  <a:noFill/>
                </a:ln>
                <a:solidFill>
                  <a:srgbClr val="FFFFFF"/>
                </a:solidFill>
                <a:effectLst/>
                <a:uLnTx/>
                <a:uFillTx/>
                <a:latin typeface="Century Gothic" panose="020F0302020204030204"/>
                <a:cs typeface="Arial" charset="0"/>
              </a:rPr>
              <a:t>, le </a:t>
            </a:r>
            <a:r>
              <a:rPr kumimoji="0" lang="fr-FR" sz="1400" b="1" i="0" u="none" strike="noStrike" kern="1200" cap="none" spc="0" normalizeH="0" baseline="0" noProof="0">
                <a:ln>
                  <a:noFill/>
                </a:ln>
                <a:solidFill>
                  <a:srgbClr val="FFFFFF"/>
                </a:solidFill>
                <a:effectLst/>
                <a:uLnTx/>
                <a:uFillTx/>
                <a:latin typeface="Century Gothic" panose="020F0302020204030204"/>
                <a:cs typeface="Arial" charset="0"/>
              </a:rPr>
              <a:t>nom du commanditaire</a:t>
            </a:r>
            <a:r>
              <a:rPr kumimoji="0" lang="fr-FR" sz="1400" b="0" i="0" u="none" strike="noStrike" kern="1200" cap="none" spc="0" normalizeH="0" baseline="0" noProof="0">
                <a:ln>
                  <a:noFill/>
                </a:ln>
                <a:solidFill>
                  <a:srgbClr val="FFFFFF"/>
                </a:solidFill>
                <a:effectLst/>
                <a:uLnTx/>
                <a:uFillTx/>
                <a:latin typeface="Century Gothic" panose="020F0302020204030204"/>
                <a:cs typeface="Arial" charset="0"/>
              </a:rPr>
              <a:t> de l’étude, la </a:t>
            </a:r>
            <a:r>
              <a:rPr kumimoji="0" lang="fr-FR" sz="1400" b="1" i="0" u="none" strike="noStrike" kern="1200" cap="none" spc="0" normalizeH="0" baseline="0" noProof="0">
                <a:ln>
                  <a:noFill/>
                </a:ln>
                <a:solidFill>
                  <a:srgbClr val="FFFFFF"/>
                </a:solidFill>
                <a:effectLst/>
                <a:uLnTx/>
                <a:uFillTx/>
                <a:latin typeface="Century Gothic" panose="020F0302020204030204"/>
                <a:cs typeface="Arial" charset="0"/>
              </a:rPr>
              <a:t>méthode d’enquête</a:t>
            </a:r>
            <a:r>
              <a:rPr kumimoji="0" lang="fr-FR" sz="1400" b="0" i="0" u="none" strike="noStrike" kern="1200" cap="none" spc="0" normalizeH="0" baseline="0" noProof="0">
                <a:ln>
                  <a:noFill/>
                </a:ln>
                <a:solidFill>
                  <a:srgbClr val="FFFFFF"/>
                </a:solidFill>
                <a:effectLst/>
                <a:uLnTx/>
                <a:uFillTx/>
                <a:latin typeface="Century Gothic" panose="020F0302020204030204"/>
                <a:cs typeface="Arial" charset="0"/>
              </a:rPr>
              <a:t>, les </a:t>
            </a:r>
            <a:r>
              <a:rPr kumimoji="0" lang="fr-FR" sz="1400" b="1" i="0" u="none" strike="noStrike" kern="1200" cap="none" spc="0" normalizeH="0" baseline="0" noProof="0">
                <a:ln>
                  <a:noFill/>
                </a:ln>
                <a:solidFill>
                  <a:srgbClr val="FFFFFF"/>
                </a:solidFill>
                <a:effectLst/>
                <a:uLnTx/>
                <a:uFillTx/>
                <a:latin typeface="Century Gothic" panose="020F0302020204030204"/>
                <a:cs typeface="Arial" charset="0"/>
              </a:rPr>
              <a:t>dates de réalisation </a:t>
            </a:r>
            <a:r>
              <a:rPr kumimoji="0" lang="fr-FR" sz="1400" b="0" i="0" u="none" strike="noStrike" kern="1200" cap="none" spc="0" normalizeH="0" baseline="0" noProof="0">
                <a:ln>
                  <a:noFill/>
                </a:ln>
                <a:solidFill>
                  <a:srgbClr val="FFFFFF"/>
                </a:solidFill>
                <a:effectLst/>
                <a:uLnTx/>
                <a:uFillTx/>
                <a:latin typeface="Century Gothic" panose="020F0302020204030204"/>
                <a:cs typeface="Arial" charset="0"/>
              </a:rPr>
              <a:t>et la </a:t>
            </a:r>
            <a:r>
              <a:rPr kumimoji="0" lang="fr-FR" sz="1400" b="1" i="0" u="none" strike="noStrike" kern="1200" cap="none" spc="0" normalizeH="0" baseline="0" noProof="0">
                <a:ln>
                  <a:noFill/>
                </a:ln>
                <a:solidFill>
                  <a:srgbClr val="FFFFFF"/>
                </a:solidFill>
                <a:effectLst/>
                <a:uLnTx/>
                <a:uFillTx/>
                <a:latin typeface="Century Gothic" panose="020F0302020204030204"/>
                <a:cs typeface="Arial" charset="0"/>
              </a:rPr>
              <a:t>taille de l’échantillon</a:t>
            </a:r>
            <a:r>
              <a:rPr kumimoji="0" lang="fr-FR" sz="1400" b="0" i="0" u="none" strike="noStrike" kern="1200" cap="none" spc="0" normalizeH="0" baseline="0" noProof="0">
                <a:ln>
                  <a:noFill/>
                </a:ln>
                <a:solidFill>
                  <a:srgbClr val="FFFFFF"/>
                </a:solidFill>
                <a:effectLst/>
                <a:uLnTx/>
                <a:uFillTx/>
                <a:latin typeface="Century Gothic" panose="020F0302020204030204"/>
                <a:cs typeface="Arial" charset="0"/>
              </a:rPr>
              <a:t>. </a:t>
            </a:r>
          </a:p>
        </p:txBody>
      </p:sp>
      <p:pic>
        <p:nvPicPr>
          <p:cNvPr id="10" name="Picture 9" descr="A white letter on a black background&#10;&#10;AI-generated content may be incorrect.">
            <a:extLst>
              <a:ext uri="{FF2B5EF4-FFF2-40B4-BE49-F238E27FC236}">
                <a16:creationId xmlns:a16="http://schemas.microsoft.com/office/drawing/2014/main" id="{B4A1830E-2184-9416-E712-4CDF16D38B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2438" y="873438"/>
            <a:ext cx="6707124" cy="961943"/>
          </a:xfrm>
          <a:prstGeom prst="rect">
            <a:avLst/>
          </a:prstGeom>
        </p:spPr>
      </p:pic>
      <p:sp>
        <p:nvSpPr>
          <p:cNvPr id="11" name="Espace réservé du texte 1">
            <a:extLst>
              <a:ext uri="{FF2B5EF4-FFF2-40B4-BE49-F238E27FC236}">
                <a16:creationId xmlns:a16="http://schemas.microsoft.com/office/drawing/2014/main" id="{B4B55414-E4DE-09A7-CDF7-95ACE7DA3BC6}"/>
              </a:ext>
            </a:extLst>
          </p:cNvPr>
          <p:cNvSpPr txBox="1">
            <a:spLocks/>
          </p:cNvSpPr>
          <p:nvPr/>
        </p:nvSpPr>
        <p:spPr>
          <a:xfrm>
            <a:off x="612007" y="2995033"/>
            <a:ext cx="5391751" cy="2734165"/>
          </a:xfrm>
          <a:prstGeom prst="rect">
            <a:avLst/>
          </a:prstGeom>
        </p:spPr>
        <p:txBody>
          <a:bodyPr vert="horz" lIns="0" tIns="0" rIns="0" bIns="0" rtlCol="0">
            <a:noAutofit/>
          </a:bodyPr>
          <a:lstStyle>
            <a:lvl1pPr marL="236538" indent="-236538" algn="l" defTabSz="457200" rtl="0" eaLnBrk="1" latinLnBrk="0" hangingPunct="1">
              <a:spcBef>
                <a:spcPct val="20000"/>
              </a:spcBef>
              <a:buClr>
                <a:srgbClr val="3EAD95"/>
              </a:buClr>
              <a:buFont typeface="Arial" panose="020B0604020202020204" pitchFamily="34" charset="0"/>
              <a:buChar char="•"/>
              <a:tabLst/>
              <a:defRPr sz="1800" b="0" i="0" kern="1200">
                <a:solidFill>
                  <a:schemeClr val="bg1"/>
                </a:solidFill>
                <a:latin typeface="Arial" charset="0"/>
                <a:ea typeface="Arial" charset="0"/>
                <a:cs typeface="Arial" charset="0"/>
              </a:defRPr>
            </a:lvl1pPr>
            <a:lvl2pPr marL="628650" indent="-171450" algn="l" defTabSz="457200" rtl="0" eaLnBrk="1" latinLnBrk="0" hangingPunct="1">
              <a:spcBef>
                <a:spcPct val="20000"/>
              </a:spcBef>
              <a:buClr>
                <a:srgbClr val="3EAD95"/>
              </a:buClr>
              <a:buFont typeface="Arial" panose="020B0604020202020204" pitchFamily="34" charset="0"/>
              <a:buChar char="•"/>
              <a:tabLst/>
              <a:defRPr sz="1600" b="0" i="0" kern="1200">
                <a:solidFill>
                  <a:schemeClr val="bg1"/>
                </a:solidFill>
                <a:latin typeface="Arial" charset="0"/>
                <a:ea typeface="Arial" charset="0"/>
                <a:cs typeface="Arial" charset="0"/>
              </a:defRPr>
            </a:lvl2pPr>
            <a:lvl3pPr marL="1085850" indent="-171450" algn="l" defTabSz="457200" rtl="0" eaLnBrk="1" latinLnBrk="0" hangingPunct="1">
              <a:spcBef>
                <a:spcPct val="20000"/>
              </a:spcBef>
              <a:buClr>
                <a:srgbClr val="3EAD95"/>
              </a:buClr>
              <a:buFont typeface="Arial" panose="020B0604020202020204" pitchFamily="34" charset="0"/>
              <a:buChar char="•"/>
              <a:tabLst/>
              <a:defRPr sz="1400" b="0" i="0" kern="1200">
                <a:solidFill>
                  <a:schemeClr val="bg1"/>
                </a:solidFill>
                <a:latin typeface="Arial" charset="0"/>
                <a:ea typeface="Arial" charset="0"/>
                <a:cs typeface="Arial" charset="0"/>
              </a:defRPr>
            </a:lvl3pPr>
            <a:lvl4pPr marL="1543050" indent="-171450" algn="l" defTabSz="457200" rtl="0" eaLnBrk="1" latinLnBrk="0" hangingPunct="1">
              <a:spcBef>
                <a:spcPct val="20000"/>
              </a:spcBef>
              <a:buClr>
                <a:srgbClr val="3EAD95"/>
              </a:buClr>
              <a:buFont typeface="Arial" panose="020B0604020202020204" pitchFamily="34" charset="0"/>
              <a:buChar char="•"/>
              <a:tabLst/>
              <a:defRPr sz="1200" b="0" i="0" kern="1200">
                <a:solidFill>
                  <a:schemeClr val="bg1"/>
                </a:solidFill>
                <a:latin typeface="Arial" charset="0"/>
                <a:ea typeface="Arial" charset="0"/>
                <a:cs typeface="Arial" charset="0"/>
              </a:defRPr>
            </a:lvl4pPr>
            <a:lvl5pPr marL="2000250" indent="-171450" algn="l" defTabSz="457200" rtl="0" eaLnBrk="1" latinLnBrk="0" hangingPunct="1">
              <a:spcBef>
                <a:spcPct val="20000"/>
              </a:spcBef>
              <a:buClr>
                <a:srgbClr val="3EAD95"/>
              </a:buClr>
              <a:buFont typeface="Arial" panose="020B0604020202020204" pitchFamily="34" charset="0"/>
              <a:buChar char="•"/>
              <a:tabLst/>
              <a:defRPr sz="1100" b="0" i="0" kern="1200">
                <a:solidFill>
                  <a:schemeClr val="bg1"/>
                </a:solidFill>
                <a:latin typeface="Arial" charset="0"/>
                <a:ea typeface="Arial" charset="0"/>
                <a:cs typeface="Arial"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
                <a:srgbClr val="3EAD95"/>
              </a:buClr>
              <a:buSzTx/>
              <a:buFont typeface="Arial" panose="020B0604020202020204" pitchFamily="34" charset="0"/>
              <a:buNone/>
              <a:tabLst/>
              <a:defRPr/>
            </a:pPr>
            <a:r>
              <a:rPr kumimoji="0" lang="fr-FR" sz="1600" b="1" i="0" u="none" strike="noStrike" kern="1200" cap="none" spc="0" normalizeH="0" baseline="0" noProof="0" dirty="0">
                <a:ln>
                  <a:noFill/>
                </a:ln>
                <a:solidFill>
                  <a:srgbClr val="FFFFFF"/>
                </a:solidFill>
                <a:effectLst/>
                <a:uLnTx/>
                <a:uFillTx/>
                <a:latin typeface="Century Gothic" panose="020F0302020204030204"/>
                <a:cs typeface="Arial" charset="0"/>
              </a:rPr>
              <a:t>Contact </a:t>
            </a:r>
            <a:r>
              <a:rPr kumimoji="0" lang="fr-FR" sz="1600" b="1" i="0" u="none" strike="noStrike" kern="1200" cap="none" spc="0" normalizeH="0" baseline="0" noProof="0" dirty="0" err="1">
                <a:ln>
                  <a:noFill/>
                </a:ln>
                <a:solidFill>
                  <a:srgbClr val="FFFFFF"/>
                </a:solidFill>
                <a:effectLst/>
                <a:uLnTx/>
                <a:uFillTx/>
                <a:latin typeface="Century Gothic" panose="020F0302020204030204"/>
                <a:cs typeface="Arial" charset="0"/>
              </a:rPr>
              <a:t>Toluna</a:t>
            </a:r>
            <a:r>
              <a:rPr kumimoji="0" lang="fr-FR" sz="1600" b="1" i="0" u="none" strike="noStrike" kern="1200" cap="none" spc="0" normalizeH="0" baseline="0" noProof="0" dirty="0">
                <a:ln>
                  <a:noFill/>
                </a:ln>
                <a:solidFill>
                  <a:srgbClr val="FFFFFF"/>
                </a:solidFill>
                <a:effectLst/>
                <a:uLnTx/>
                <a:uFillTx/>
                <a:latin typeface="Century Gothic" panose="020F0302020204030204"/>
                <a:cs typeface="Arial" charset="0"/>
              </a:rPr>
              <a:t> – Harris Interactive en France :</a:t>
            </a:r>
          </a:p>
          <a:p>
            <a:pPr marL="0" marR="0" lvl="0" indent="0" algn="l" defTabSz="457200" rtl="0" eaLnBrk="1" fontAlgn="auto" latinLnBrk="0" hangingPunct="1">
              <a:lnSpc>
                <a:spcPct val="100000"/>
              </a:lnSpc>
              <a:spcBef>
                <a:spcPct val="20000"/>
              </a:spcBef>
              <a:spcAft>
                <a:spcPts val="0"/>
              </a:spcAft>
              <a:buClr>
                <a:srgbClr val="3EAD95"/>
              </a:buClr>
              <a:buSzTx/>
              <a:buFont typeface="Arial" panose="020B0604020202020204" pitchFamily="34" charset="0"/>
              <a:buNone/>
              <a:tabLst/>
              <a:defRPr/>
            </a:pPr>
            <a:endParaRPr kumimoji="0" lang="fr-FR" sz="1300" b="0" i="0" u="none" strike="noStrike" kern="1200" cap="none" spc="0" normalizeH="0" baseline="0" noProof="0" dirty="0">
              <a:ln>
                <a:noFill/>
              </a:ln>
              <a:solidFill>
                <a:srgbClr val="FFFFFF"/>
              </a:solidFill>
              <a:effectLst/>
              <a:uLnTx/>
              <a:uFillTx/>
              <a:latin typeface="Century Gothic" panose="020F0302020204030204"/>
              <a:cs typeface="Arial" charset="0"/>
            </a:endParaRPr>
          </a:p>
          <a:p>
            <a:pPr marL="0" marR="0" lvl="0" indent="0" algn="l" defTabSz="457200" rtl="0" eaLnBrk="1" fontAlgn="auto" latinLnBrk="0" hangingPunct="1">
              <a:lnSpc>
                <a:spcPct val="100000"/>
              </a:lnSpc>
              <a:spcBef>
                <a:spcPct val="20000"/>
              </a:spcBef>
              <a:spcAft>
                <a:spcPts val="0"/>
              </a:spcAft>
              <a:buClr>
                <a:srgbClr val="3EAD95"/>
              </a:buClr>
              <a:buSzTx/>
              <a:buFont typeface="Arial" panose="020B0604020202020204" pitchFamily="34" charset="0"/>
              <a:buNone/>
              <a:tabLst/>
              <a:defRPr/>
            </a:pPr>
            <a:r>
              <a:rPr kumimoji="0" lang="fr-FR" sz="1400" b="1" i="0" u="none" strike="noStrike" kern="1200" cap="none" spc="0" normalizeH="0" baseline="0" noProof="0" dirty="0">
                <a:ln>
                  <a:noFill/>
                </a:ln>
                <a:solidFill>
                  <a:srgbClr val="00CAEB"/>
                </a:solidFill>
                <a:effectLst/>
                <a:uLnTx/>
                <a:uFillTx/>
                <a:latin typeface="Century Gothic" panose="020F0302020204030204"/>
                <a:cs typeface="Arial" charset="0"/>
              </a:rPr>
              <a:t>Jean-Daniel Lévy</a:t>
            </a:r>
          </a:p>
          <a:p>
            <a:pPr marL="0" marR="0" lvl="0" indent="0" algn="l" defTabSz="457200" rtl="0" eaLnBrk="1" fontAlgn="auto" latinLnBrk="0" hangingPunct="1">
              <a:lnSpc>
                <a:spcPct val="100000"/>
              </a:lnSpc>
              <a:spcBef>
                <a:spcPct val="20000"/>
              </a:spcBef>
              <a:spcAft>
                <a:spcPts val="0"/>
              </a:spcAft>
              <a:buClr>
                <a:srgbClr val="3EAD95"/>
              </a:buClr>
              <a:buSzTx/>
              <a:buFont typeface="Arial" panose="020B0604020202020204" pitchFamily="34" charset="0"/>
              <a:buNone/>
              <a:tabLst/>
              <a:defRPr/>
            </a:pPr>
            <a:r>
              <a:rPr kumimoji="0" lang="fr-FR" sz="1300" b="0" i="0" u="none" strike="noStrike" kern="1200" cap="none" spc="0" normalizeH="0" baseline="0" noProof="0" dirty="0">
                <a:ln>
                  <a:noFill/>
                </a:ln>
                <a:solidFill>
                  <a:srgbClr val="FFFFFF"/>
                </a:solidFill>
                <a:effectLst/>
                <a:uLnTx/>
                <a:uFillTx/>
                <a:latin typeface="Century Gothic" panose="020F0302020204030204"/>
                <a:cs typeface="Arial" charset="0"/>
              </a:rPr>
              <a:t>Directeur délégué – Stratégies politiques et d’opinion</a:t>
            </a:r>
          </a:p>
          <a:p>
            <a:pPr marL="0" marR="0" lvl="0" indent="0" algn="l" defTabSz="457200" rtl="0" eaLnBrk="1" fontAlgn="auto" latinLnBrk="0" hangingPunct="1">
              <a:lnSpc>
                <a:spcPct val="100000"/>
              </a:lnSpc>
              <a:spcBef>
                <a:spcPct val="20000"/>
              </a:spcBef>
              <a:spcAft>
                <a:spcPts val="0"/>
              </a:spcAft>
              <a:buClr>
                <a:srgbClr val="3EAD95"/>
              </a:buClr>
              <a:buSzTx/>
              <a:buFont typeface="Arial" panose="020B0604020202020204" pitchFamily="34" charset="0"/>
              <a:buNone/>
              <a:tabLst/>
              <a:defRPr/>
            </a:pPr>
            <a:r>
              <a:rPr kumimoji="0" lang="fr-FR" sz="1300" b="0" i="0" u="none" strike="noStrike" kern="1200" cap="none" spc="0" normalizeH="0" baseline="0" noProof="0" dirty="0">
                <a:ln>
                  <a:noFill/>
                </a:ln>
                <a:solidFill>
                  <a:srgbClr val="FFFFFF"/>
                </a:solidFill>
                <a:effectLst/>
                <a:uLnTx/>
                <a:uFillTx/>
                <a:latin typeface="Century Gothic" panose="020F0302020204030204"/>
                <a:cs typeface="Arial" charset="0"/>
              </a:rPr>
              <a:t>jdlevy@toluna.com</a:t>
            </a:r>
          </a:p>
        </p:txBody>
      </p:sp>
      <p:sp>
        <p:nvSpPr>
          <p:cNvPr id="2" name="Rechteck 8">
            <a:extLst>
              <a:ext uri="{FF2B5EF4-FFF2-40B4-BE49-F238E27FC236}">
                <a16:creationId xmlns:a16="http://schemas.microsoft.com/office/drawing/2014/main" id="{9DC46655-7B8F-41E4-9643-B2A7701E9792}"/>
              </a:ext>
            </a:extLst>
          </p:cNvPr>
          <p:cNvSpPr/>
          <p:nvPr/>
        </p:nvSpPr>
        <p:spPr bwMode="gray">
          <a:xfrm>
            <a:off x="7106097" y="4473809"/>
            <a:ext cx="3446154" cy="936103"/>
          </a:xfrm>
          <a:prstGeom prst="rect">
            <a:avLst/>
          </a:prstGeom>
          <a:noFill/>
          <a:ln w="635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b"/>
          <a:lstStyle/>
          <a:p>
            <a:pPr>
              <a:lnSpc>
                <a:spcPct val="100000"/>
              </a:lnSpc>
              <a:spcAft>
                <a:spcPts val="600"/>
              </a:spcAft>
            </a:pPr>
            <a:r>
              <a:rPr lang="en-US" sz="1000" b="1" noProof="0">
                <a:solidFill>
                  <a:schemeClr val="bg1"/>
                </a:solidFill>
              </a:rPr>
              <a:t>Copyright © Toluna</a:t>
            </a:r>
          </a:p>
          <a:p>
            <a:pPr>
              <a:lnSpc>
                <a:spcPct val="100000"/>
              </a:lnSpc>
              <a:spcAft>
                <a:spcPts val="600"/>
              </a:spcAft>
            </a:pPr>
            <a:r>
              <a:rPr lang="en-US" sz="900" noProof="0">
                <a:solidFill>
                  <a:schemeClr val="bg1"/>
                </a:solidFill>
              </a:rPr>
              <a:t>All rights reserved. Nothing from this report is allowed to be multiplied, to be stored in an automated file, or to be made public electronically, mechanical, by photocopies, recording or any other manner, without written consent of Toluna.</a:t>
            </a:r>
          </a:p>
        </p:txBody>
      </p:sp>
    </p:spTree>
    <p:extLst>
      <p:ext uri="{BB962C8B-B14F-4D97-AF65-F5344CB8AC3E}">
        <p14:creationId xmlns:p14="http://schemas.microsoft.com/office/powerpoint/2010/main" val="2523275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98A97233-AF6D-C3BC-C8D0-141697F405A7}"/>
              </a:ext>
            </a:extLst>
          </p:cNvPr>
          <p:cNvSpPr>
            <a:spLocks noGrp="1"/>
          </p:cNvSpPr>
          <p:nvPr>
            <p:ph type="title"/>
          </p:nvPr>
        </p:nvSpPr>
        <p:spPr/>
        <p:txBody>
          <a:bodyPr/>
          <a:lstStyle/>
          <a:p>
            <a:r>
              <a:rPr lang="fr-FR" b="0"/>
              <a:t>Intervalle de confiance</a:t>
            </a:r>
            <a:br>
              <a:rPr lang="fr-FR" b="0"/>
            </a:br>
            <a:endParaRPr lang="fr-FR" b="0"/>
          </a:p>
        </p:txBody>
      </p:sp>
      <p:sp>
        <p:nvSpPr>
          <p:cNvPr id="3" name="Espace réservé du numéro de diapositive 2">
            <a:extLst>
              <a:ext uri="{FF2B5EF4-FFF2-40B4-BE49-F238E27FC236}">
                <a16:creationId xmlns:a16="http://schemas.microsoft.com/office/drawing/2014/main" id="{2320236E-8EDB-AC41-D9C4-7EB71D555911}"/>
              </a:ext>
            </a:extLst>
          </p:cNvPr>
          <p:cNvSpPr>
            <a:spLocks noGrp="1"/>
          </p:cNvSpPr>
          <p:nvPr>
            <p:ph type="sldNum" sz="quarter" idx="12"/>
          </p:nvPr>
        </p:nvSpPr>
        <p:spPr/>
        <p:txBody>
          <a:bodyPr/>
          <a:lstStyle/>
          <a:p>
            <a:fld id="{8FF9B0DE-3FEB-4AA0-B465-B80EF7C1333D}" type="slidenum">
              <a:rPr lang="en-US" noProof="0" smtClean="0"/>
              <a:t>4</a:t>
            </a:fld>
            <a:endParaRPr lang="en-US" noProof="0"/>
          </a:p>
        </p:txBody>
      </p:sp>
      <p:sp>
        <p:nvSpPr>
          <p:cNvPr id="6" name="Espace réservé du texte 5">
            <a:extLst>
              <a:ext uri="{FF2B5EF4-FFF2-40B4-BE49-F238E27FC236}">
                <a16:creationId xmlns:a16="http://schemas.microsoft.com/office/drawing/2014/main" id="{0A553C3C-27DD-7434-EBB7-9FC6A9C0A723}"/>
              </a:ext>
            </a:extLst>
          </p:cNvPr>
          <p:cNvSpPr>
            <a:spLocks noGrp="1"/>
          </p:cNvSpPr>
          <p:nvPr>
            <p:ph type="body" sz="quarter" idx="16"/>
          </p:nvPr>
        </p:nvSpPr>
        <p:spPr>
          <a:xfrm>
            <a:off x="479424" y="6164263"/>
            <a:ext cx="11231947" cy="288925"/>
          </a:xfrm>
        </p:spPr>
        <p:txBody>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fr-FR" altLang="fr-FR" sz="1100" b="1" i="1" u="sng" strike="noStrike" kern="1200" cap="none" spc="0" normalizeH="0" baseline="0" noProof="0" dirty="0">
                <a:ln>
                  <a:noFill/>
                </a:ln>
                <a:solidFill>
                  <a:srgbClr val="E7E6E6">
                    <a:lumMod val="25000"/>
                  </a:srgbClr>
                </a:solidFill>
                <a:effectLst/>
                <a:uLnTx/>
                <a:uFillTx/>
                <a:ea typeface="Calibri" panose="020F0502020204030204" pitchFamily="34" charset="0"/>
                <a:cs typeface="Calibri" panose="020F0502020204030204" pitchFamily="34" charset="0"/>
              </a:rPr>
              <a:t>Note de lecture</a:t>
            </a:r>
            <a:r>
              <a:rPr kumimoji="0" lang="fr-FR" altLang="fr-FR" sz="1100" b="0" i="0" u="none" strike="noStrike" kern="1200" cap="none" spc="0" normalizeH="0" baseline="0" noProof="0" dirty="0">
                <a:ln>
                  <a:noFill/>
                </a:ln>
                <a:solidFill>
                  <a:srgbClr val="E7E6E6">
                    <a:lumMod val="25000"/>
                  </a:srgbClr>
                </a:solidFill>
                <a:effectLst/>
                <a:uLnTx/>
                <a:uFillTx/>
                <a:ea typeface="Calibri" panose="020F0502020204030204" pitchFamily="34" charset="0"/>
                <a:cs typeface="Calibri" panose="020F0502020204030204" pitchFamily="34" charset="0"/>
              </a:rPr>
              <a:t> : </a:t>
            </a:r>
            <a:r>
              <a:rPr kumimoji="0" lang="fr-FR" altLang="fr-FR" sz="1100" b="1" i="0" u="none" strike="noStrike" kern="1200" cap="none" spc="0" normalizeH="0" baseline="0" noProof="0" dirty="0">
                <a:ln>
                  <a:noFill/>
                </a:ln>
                <a:solidFill>
                  <a:srgbClr val="E7E6E6">
                    <a:lumMod val="25000"/>
                  </a:srgbClr>
                </a:solidFill>
                <a:effectLst/>
                <a:uLnTx/>
                <a:uFillTx/>
                <a:ea typeface="Calibri" panose="020F0502020204030204" pitchFamily="34" charset="0"/>
                <a:cs typeface="Calibri" panose="020F0502020204030204" pitchFamily="34" charset="0"/>
              </a:rPr>
              <a:t>dans le cas d’un échantillon de 300 personnes</a:t>
            </a:r>
            <a:r>
              <a:rPr kumimoji="0" lang="fr-FR" altLang="fr-FR" sz="1100" b="0" i="0" u="none" strike="noStrike" kern="1200" cap="none" spc="0" normalizeH="0" baseline="0" noProof="0" dirty="0">
                <a:ln>
                  <a:noFill/>
                </a:ln>
                <a:solidFill>
                  <a:srgbClr val="E7E6E6">
                    <a:lumMod val="25000"/>
                  </a:srgbClr>
                </a:solidFill>
                <a:effectLst/>
                <a:uLnTx/>
                <a:uFillTx/>
                <a:ea typeface="Calibri" panose="020F0502020204030204" pitchFamily="34" charset="0"/>
                <a:cs typeface="Calibri" panose="020F0502020204030204" pitchFamily="34" charset="0"/>
              </a:rPr>
              <a:t>, si le pourcentage mesuré est de 10%, la marge d’erreur est égale à 3,5. Il y a donc 95% de chance que le pourcentage réel soit compris entre 6,5% et 13,5% (plus ou moins 3,5 points).</a:t>
            </a:r>
            <a:endParaRPr kumimoji="0" lang="fr-FR" altLang="fr-FR" sz="1100" b="0" i="0" u="none" strike="noStrike" kern="1200" cap="none" spc="0" normalizeH="0" baseline="0" noProof="0" dirty="0">
              <a:ln>
                <a:noFill/>
              </a:ln>
              <a:solidFill>
                <a:srgbClr val="E7E6E6">
                  <a:lumMod val="25000"/>
                </a:srgbClr>
              </a:solidFill>
              <a:effectLst/>
              <a:uLnTx/>
              <a:uFillTx/>
              <a:ea typeface="+mn-ea"/>
              <a:cs typeface="+mn-cs"/>
            </a:endParaRPr>
          </a:p>
        </p:txBody>
      </p:sp>
      <p:graphicFrame>
        <p:nvGraphicFramePr>
          <p:cNvPr id="10" name="Espace réservé du contenu 6">
            <a:extLst>
              <a:ext uri="{FF2B5EF4-FFF2-40B4-BE49-F238E27FC236}">
                <a16:creationId xmlns:a16="http://schemas.microsoft.com/office/drawing/2014/main" id="{75E1A241-9AA5-849B-FE2A-33432BA68457}"/>
              </a:ext>
            </a:extLst>
          </p:cNvPr>
          <p:cNvGraphicFramePr>
            <a:graphicFrameLocks/>
          </p:cNvGraphicFramePr>
          <p:nvPr/>
        </p:nvGraphicFramePr>
        <p:xfrm>
          <a:off x="479425" y="1815430"/>
          <a:ext cx="11231948" cy="4072798"/>
        </p:xfrm>
        <a:graphic>
          <a:graphicData uri="http://schemas.openxmlformats.org/drawingml/2006/table">
            <a:tbl>
              <a:tblPr/>
              <a:tblGrid>
                <a:gridCol w="2111888">
                  <a:extLst>
                    <a:ext uri="{9D8B030D-6E8A-4147-A177-3AD203B41FA5}">
                      <a16:colId xmlns:a16="http://schemas.microsoft.com/office/drawing/2014/main" val="20000"/>
                    </a:ext>
                  </a:extLst>
                </a:gridCol>
                <a:gridCol w="1520010">
                  <a:extLst>
                    <a:ext uri="{9D8B030D-6E8A-4147-A177-3AD203B41FA5}">
                      <a16:colId xmlns:a16="http://schemas.microsoft.com/office/drawing/2014/main" val="20001"/>
                    </a:ext>
                  </a:extLst>
                </a:gridCol>
                <a:gridCol w="1520010">
                  <a:extLst>
                    <a:ext uri="{9D8B030D-6E8A-4147-A177-3AD203B41FA5}">
                      <a16:colId xmlns:a16="http://schemas.microsoft.com/office/drawing/2014/main" val="20002"/>
                    </a:ext>
                  </a:extLst>
                </a:gridCol>
                <a:gridCol w="1520010">
                  <a:extLst>
                    <a:ext uri="{9D8B030D-6E8A-4147-A177-3AD203B41FA5}">
                      <a16:colId xmlns:a16="http://schemas.microsoft.com/office/drawing/2014/main" val="20003"/>
                    </a:ext>
                  </a:extLst>
                </a:gridCol>
                <a:gridCol w="1520010">
                  <a:extLst>
                    <a:ext uri="{9D8B030D-6E8A-4147-A177-3AD203B41FA5}">
                      <a16:colId xmlns:a16="http://schemas.microsoft.com/office/drawing/2014/main" val="20004"/>
                    </a:ext>
                  </a:extLst>
                </a:gridCol>
                <a:gridCol w="1520010">
                  <a:extLst>
                    <a:ext uri="{9D8B030D-6E8A-4147-A177-3AD203B41FA5}">
                      <a16:colId xmlns:a16="http://schemas.microsoft.com/office/drawing/2014/main" val="20005"/>
                    </a:ext>
                  </a:extLst>
                </a:gridCol>
                <a:gridCol w="1520010">
                  <a:extLst>
                    <a:ext uri="{9D8B030D-6E8A-4147-A177-3AD203B41FA5}">
                      <a16:colId xmlns:a16="http://schemas.microsoft.com/office/drawing/2014/main" val="20006"/>
                    </a:ext>
                  </a:extLst>
                </a:gridCol>
              </a:tblGrid>
              <a:tr h="285466">
                <a:tc>
                  <a:txBody>
                    <a:bodyPr/>
                    <a:lstStyle/>
                    <a:p>
                      <a:pPr algn="l" fontAlgn="ctr"/>
                      <a:r>
                        <a:rPr lang="fr-FR" sz="1100" b="1" i="0" u="none" strike="noStrike">
                          <a:solidFill>
                            <a:srgbClr val="FFFFFF"/>
                          </a:solidFill>
                          <a:effectLst/>
                          <a:latin typeface="+mn-lt"/>
                        </a:rPr>
                        <a:t>Taille de l’échantillon</a:t>
                      </a:r>
                    </a:p>
                  </a:txBody>
                  <a:tcPr marL="72000"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fr-FR" sz="1100" b="1" i="0" u="none" strike="noStrike">
                          <a:solidFill>
                            <a:srgbClr val="FFFFFF"/>
                          </a:solidFill>
                          <a:effectLst/>
                          <a:latin typeface="+mn-lt"/>
                        </a:rPr>
                        <a:t>5% ou 95%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fr-FR" sz="1100" b="1" i="0" u="none" strike="noStrike">
                          <a:solidFill>
                            <a:srgbClr val="FFFFFF"/>
                          </a:solidFill>
                          <a:effectLst/>
                          <a:latin typeface="+mn-lt"/>
                        </a:rPr>
                        <a:t>10% ou 90%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fr-FR" sz="1100" b="1" i="0" u="none" strike="noStrike">
                          <a:solidFill>
                            <a:srgbClr val="FFFFFF"/>
                          </a:solidFill>
                          <a:effectLst/>
                          <a:latin typeface="+mn-lt"/>
                        </a:rPr>
                        <a:t>20% ou 80%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fr-FR" sz="1100" b="1" i="0" u="none" strike="noStrike">
                          <a:solidFill>
                            <a:srgbClr val="FFFFFF"/>
                          </a:solidFill>
                          <a:effectLst/>
                          <a:latin typeface="+mn-lt"/>
                        </a:rPr>
                        <a:t>30% ou 70%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fr-FR" sz="1100" b="1" i="0" u="none" strike="noStrike">
                          <a:solidFill>
                            <a:srgbClr val="FFFFFF"/>
                          </a:solidFill>
                          <a:effectLst/>
                          <a:latin typeface="+mn-lt"/>
                        </a:rPr>
                        <a:t>40% ou 60%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fontAlgn="ctr"/>
                      <a:r>
                        <a:rPr lang="fr-FR" sz="1100" b="1" i="0" u="none" strike="noStrike">
                          <a:solidFill>
                            <a:srgbClr val="FFFFFF"/>
                          </a:solidFill>
                          <a:effectLst/>
                          <a:latin typeface="+mn-lt"/>
                        </a:rPr>
                        <a:t>50%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315611">
                <a:tc>
                  <a:txBody>
                    <a:bodyPr/>
                    <a:lstStyle/>
                    <a:p>
                      <a:pPr algn="l" fontAlgn="ctr"/>
                      <a:r>
                        <a:rPr lang="fr-FR" sz="1100" b="0" i="0" u="none" strike="noStrike">
                          <a:solidFill>
                            <a:srgbClr val="000000"/>
                          </a:solidFill>
                          <a:effectLst/>
                          <a:latin typeface="+mn-lt"/>
                        </a:rPr>
                        <a:t>100 interviews</a:t>
                      </a:r>
                    </a:p>
                  </a:txBody>
                  <a:tcPr marL="72000"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4,4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6,0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8,0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9,2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9,8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10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extLst>
                  <a:ext uri="{0D108BD9-81ED-4DB2-BD59-A6C34878D82A}">
                    <a16:rowId xmlns:a16="http://schemas.microsoft.com/office/drawing/2014/main" val="10001"/>
                  </a:ext>
                </a:extLst>
              </a:tr>
              <a:tr h="315611">
                <a:tc>
                  <a:txBody>
                    <a:bodyPr/>
                    <a:lstStyle/>
                    <a:p>
                      <a:pPr algn="l" fontAlgn="ctr"/>
                      <a:r>
                        <a:rPr lang="fr-FR" sz="1100" b="0" i="0" u="none" strike="noStrike">
                          <a:solidFill>
                            <a:srgbClr val="000000"/>
                          </a:solidFill>
                          <a:effectLst/>
                          <a:latin typeface="+mn-lt"/>
                        </a:rPr>
                        <a:t>200 interviews </a:t>
                      </a:r>
                    </a:p>
                  </a:txBody>
                  <a:tcPr marL="72000"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3,1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4,3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5,7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6,5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6,9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7,1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315611">
                <a:tc>
                  <a:txBody>
                    <a:bodyPr/>
                    <a:lstStyle/>
                    <a:p>
                      <a:pPr algn="l" fontAlgn="ctr"/>
                      <a:r>
                        <a:rPr lang="fr-FR" sz="1100" b="0" i="0" u="none" strike="noStrike">
                          <a:solidFill>
                            <a:srgbClr val="000000"/>
                          </a:solidFill>
                          <a:effectLst/>
                          <a:latin typeface="+mn-lt"/>
                        </a:rPr>
                        <a:t>300 interviews</a:t>
                      </a:r>
                    </a:p>
                  </a:txBody>
                  <a:tcPr marL="72000"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2,5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3,5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4,6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5,3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5,7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5,8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extLst>
                  <a:ext uri="{0D108BD9-81ED-4DB2-BD59-A6C34878D82A}">
                    <a16:rowId xmlns:a16="http://schemas.microsoft.com/office/drawing/2014/main" val="10003"/>
                  </a:ext>
                </a:extLst>
              </a:tr>
              <a:tr h="315611">
                <a:tc>
                  <a:txBody>
                    <a:bodyPr/>
                    <a:lstStyle/>
                    <a:p>
                      <a:pPr algn="l" fontAlgn="ctr"/>
                      <a:r>
                        <a:rPr lang="fr-FR" sz="1100" b="0" i="0" u="none" strike="noStrike">
                          <a:solidFill>
                            <a:srgbClr val="000000"/>
                          </a:solidFill>
                          <a:effectLst/>
                          <a:latin typeface="+mn-lt"/>
                        </a:rPr>
                        <a:t>400 interviews</a:t>
                      </a:r>
                    </a:p>
                  </a:txBody>
                  <a:tcPr marL="72000"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2,2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3,0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4,6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4,9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5,0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15611">
                <a:tc>
                  <a:txBody>
                    <a:bodyPr/>
                    <a:lstStyle/>
                    <a:p>
                      <a:pPr algn="l" fontAlgn="ctr"/>
                      <a:r>
                        <a:rPr lang="fr-FR" sz="1100" b="0" i="0" u="none" strike="noStrike">
                          <a:solidFill>
                            <a:srgbClr val="000000"/>
                          </a:solidFill>
                          <a:effectLst/>
                          <a:latin typeface="+mn-lt"/>
                        </a:rPr>
                        <a:t>500 interviews</a:t>
                      </a:r>
                    </a:p>
                  </a:txBody>
                  <a:tcPr marL="72000"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2,0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2,7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3,6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4,1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4,4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4,5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extLst>
                  <a:ext uri="{0D108BD9-81ED-4DB2-BD59-A6C34878D82A}">
                    <a16:rowId xmlns:a16="http://schemas.microsoft.com/office/drawing/2014/main" val="10005"/>
                  </a:ext>
                </a:extLst>
              </a:tr>
              <a:tr h="315611">
                <a:tc>
                  <a:txBody>
                    <a:bodyPr/>
                    <a:lstStyle/>
                    <a:p>
                      <a:pPr algn="l" fontAlgn="ctr"/>
                      <a:r>
                        <a:rPr lang="fr-FR" sz="1100" b="0" i="0" u="none" strike="noStrike">
                          <a:solidFill>
                            <a:srgbClr val="000000"/>
                          </a:solidFill>
                          <a:effectLst/>
                          <a:latin typeface="+mn-lt"/>
                        </a:rPr>
                        <a:t>600 interviews</a:t>
                      </a:r>
                    </a:p>
                  </a:txBody>
                  <a:tcPr marL="72000"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1,8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2,4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3,3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3,8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4,0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4,1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315611">
                <a:tc>
                  <a:txBody>
                    <a:bodyPr/>
                    <a:lstStyle/>
                    <a:p>
                      <a:pPr algn="l" fontAlgn="ctr"/>
                      <a:r>
                        <a:rPr lang="fr-FR" sz="1100" b="0" i="0" u="none" strike="noStrike">
                          <a:solidFill>
                            <a:srgbClr val="000000"/>
                          </a:solidFill>
                          <a:effectLst/>
                          <a:latin typeface="+mn-lt"/>
                        </a:rPr>
                        <a:t>800 interviews</a:t>
                      </a:r>
                    </a:p>
                  </a:txBody>
                  <a:tcPr marL="72000"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1,5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2,1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2,8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3,2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3,4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3,5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extLst>
                  <a:ext uri="{0D108BD9-81ED-4DB2-BD59-A6C34878D82A}">
                    <a16:rowId xmlns:a16="http://schemas.microsoft.com/office/drawing/2014/main" val="10007"/>
                  </a:ext>
                </a:extLst>
              </a:tr>
              <a:tr h="315611">
                <a:tc>
                  <a:txBody>
                    <a:bodyPr/>
                    <a:lstStyle/>
                    <a:p>
                      <a:pPr algn="l" fontAlgn="ctr"/>
                      <a:r>
                        <a:rPr lang="fr-FR" sz="1100" b="0" i="0" u="none" strike="noStrike">
                          <a:solidFill>
                            <a:srgbClr val="000000"/>
                          </a:solidFill>
                          <a:effectLst/>
                          <a:latin typeface="+mn-lt"/>
                        </a:rPr>
                        <a:t>1 000 interviews</a:t>
                      </a:r>
                    </a:p>
                  </a:txBody>
                  <a:tcPr marL="72000"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1,4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1,8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2,5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2,9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3,0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3,1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15611">
                <a:tc>
                  <a:txBody>
                    <a:bodyPr/>
                    <a:lstStyle/>
                    <a:p>
                      <a:pPr algn="l" fontAlgn="ctr"/>
                      <a:r>
                        <a:rPr lang="fr-FR" sz="1100" b="0" i="0" u="none" strike="noStrike">
                          <a:solidFill>
                            <a:srgbClr val="000000"/>
                          </a:solidFill>
                          <a:effectLst/>
                          <a:latin typeface="+mn-lt"/>
                        </a:rPr>
                        <a:t>2 000 interviews</a:t>
                      </a:r>
                    </a:p>
                  </a:txBody>
                  <a:tcPr marL="72000"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1,0</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1,8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2,1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2,2</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2,3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extLst>
                  <a:ext uri="{0D108BD9-81ED-4DB2-BD59-A6C34878D82A}">
                    <a16:rowId xmlns:a16="http://schemas.microsoft.com/office/drawing/2014/main" val="10009"/>
                  </a:ext>
                </a:extLst>
              </a:tr>
              <a:tr h="315611">
                <a:tc>
                  <a:txBody>
                    <a:bodyPr/>
                    <a:lstStyle/>
                    <a:p>
                      <a:pPr algn="l" fontAlgn="ctr"/>
                      <a:r>
                        <a:rPr lang="fr-FR" sz="1100" b="0" i="0" u="none" strike="noStrike">
                          <a:solidFill>
                            <a:srgbClr val="000000"/>
                          </a:solidFill>
                          <a:effectLst/>
                          <a:latin typeface="+mn-lt"/>
                        </a:rPr>
                        <a:t>3 000 interviews</a:t>
                      </a:r>
                    </a:p>
                  </a:txBody>
                  <a:tcPr marL="72000"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0,8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1,5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1,7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1,8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fr-FR" sz="1100" b="0" i="0" u="none" strike="noStrike">
                          <a:solidFill>
                            <a:srgbClr val="000000"/>
                          </a:solidFill>
                          <a:effectLst/>
                          <a:latin typeface="+mn-lt"/>
                        </a:rPr>
                        <a:t>1,8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315611">
                <a:tc>
                  <a:txBody>
                    <a:bodyPr/>
                    <a:lstStyle/>
                    <a:p>
                      <a:pPr algn="l" fontAlgn="ctr"/>
                      <a:r>
                        <a:rPr lang="fr-FR" sz="1100" b="0" i="0" u="none" strike="noStrike">
                          <a:solidFill>
                            <a:srgbClr val="000000"/>
                          </a:solidFill>
                          <a:effectLst/>
                          <a:latin typeface="+mn-lt"/>
                        </a:rPr>
                        <a:t>4 000 interviews</a:t>
                      </a:r>
                    </a:p>
                  </a:txBody>
                  <a:tcPr marL="72000"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0,7</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0,9</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1,5</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1,6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tc>
                  <a:txBody>
                    <a:bodyPr/>
                    <a:lstStyle/>
                    <a:p>
                      <a:pPr algn="ctr" fontAlgn="ctr"/>
                      <a:r>
                        <a:rPr lang="fr-FR" sz="1100" b="0" i="0" u="none" strike="noStrike">
                          <a:solidFill>
                            <a:srgbClr val="000000"/>
                          </a:solidFill>
                          <a:effectLst/>
                          <a:latin typeface="+mn-lt"/>
                        </a:rPr>
                        <a:t>1,6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2">
                        <a:lumMod val="10000"/>
                        <a:lumOff val="90000"/>
                      </a:schemeClr>
                    </a:solidFill>
                  </a:tcPr>
                </a:tc>
                <a:extLst>
                  <a:ext uri="{0D108BD9-81ED-4DB2-BD59-A6C34878D82A}">
                    <a16:rowId xmlns:a16="http://schemas.microsoft.com/office/drawing/2014/main" val="10011"/>
                  </a:ext>
                </a:extLst>
              </a:tr>
              <a:tr h="315611">
                <a:tc>
                  <a:txBody>
                    <a:bodyPr/>
                    <a:lstStyle/>
                    <a:p>
                      <a:pPr algn="l" fontAlgn="ctr"/>
                      <a:r>
                        <a:rPr lang="fr-FR" sz="1100" b="0" i="0" u="none" strike="noStrike" kern="1200">
                          <a:solidFill>
                            <a:srgbClr val="000000"/>
                          </a:solidFill>
                          <a:effectLst/>
                          <a:latin typeface="+mn-lt"/>
                          <a:ea typeface="+mn-ea"/>
                          <a:cs typeface="+mn-cs"/>
                        </a:rPr>
                        <a:t>6 000 interviews</a:t>
                      </a:r>
                    </a:p>
                  </a:txBody>
                  <a:tcPr marL="72000"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fr-FR" sz="1100" b="0" i="0" u="none" strike="noStrike">
                          <a:solidFill>
                            <a:srgbClr val="000000"/>
                          </a:solidFill>
                          <a:effectLst/>
                          <a:latin typeface="+mn-lt"/>
                        </a:rPr>
                        <a:t>0,6</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fr-FR" sz="1100" b="0" i="0" u="none" strike="noStrike">
                          <a:solidFill>
                            <a:srgbClr val="000000"/>
                          </a:solidFill>
                          <a:effectLst/>
                          <a:latin typeface="+mn-lt"/>
                        </a:rPr>
                        <a:t>0,8</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fr-FR" sz="1100" b="0" i="0" u="none" strike="noStrike">
                          <a:solidFill>
                            <a:srgbClr val="000000"/>
                          </a:solidFill>
                          <a:effectLst/>
                          <a:latin typeface="+mn-lt"/>
                        </a:rPr>
                        <a:t>1,1</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fr-FR" sz="1100" b="0" i="0" u="none" strike="noStrike">
                          <a:solidFill>
                            <a:srgbClr val="000000"/>
                          </a:solidFill>
                          <a:effectLst/>
                          <a:latin typeface="+mn-lt"/>
                        </a:rPr>
                        <a:t>1,3</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fr-FR" sz="1100" b="0" i="0" u="none" strike="noStrike">
                          <a:solidFill>
                            <a:srgbClr val="000000"/>
                          </a:solidFill>
                          <a:effectLst/>
                          <a:latin typeface="+mn-lt"/>
                        </a:rPr>
                        <a:t>1,4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fontAlgn="ctr"/>
                      <a:r>
                        <a:rPr lang="fr-FR" sz="1100" b="0" i="0" u="none" strike="noStrike">
                          <a:solidFill>
                            <a:srgbClr val="000000"/>
                          </a:solidFill>
                          <a:effectLst/>
                          <a:latin typeface="+mn-lt"/>
                        </a:rPr>
                        <a:t>1,4</a:t>
                      </a:r>
                    </a:p>
                  </a:txBody>
                  <a:tcPr marL="9525" marR="9525" marT="9525" marB="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0012"/>
                  </a:ext>
                </a:extLst>
              </a:tr>
            </a:tbl>
          </a:graphicData>
        </a:graphic>
      </p:graphicFrame>
      <p:sp>
        <p:nvSpPr>
          <p:cNvPr id="11" name="Espace réservé du texte 3">
            <a:extLst>
              <a:ext uri="{FF2B5EF4-FFF2-40B4-BE49-F238E27FC236}">
                <a16:creationId xmlns:a16="http://schemas.microsoft.com/office/drawing/2014/main" id="{93A0957E-8962-6712-5B97-9550C3FC035E}"/>
              </a:ext>
            </a:extLst>
          </p:cNvPr>
          <p:cNvSpPr txBox="1">
            <a:spLocks/>
          </p:cNvSpPr>
          <p:nvPr/>
        </p:nvSpPr>
        <p:spPr bwMode="gray">
          <a:xfrm>
            <a:off x="479375" y="1262520"/>
            <a:ext cx="11232000" cy="2880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400" b="1" kern="1200">
                <a:solidFill>
                  <a:schemeClr val="bg2"/>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200" kern="1200">
                <a:solidFill>
                  <a:schemeClr val="tx1"/>
                </a:solidFill>
                <a:latin typeface="+mn-lt"/>
                <a:ea typeface="+mn-ea"/>
                <a:cs typeface="+mn-cs"/>
              </a:defRPr>
            </a:lvl2pPr>
            <a:lvl3pPr marL="18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3pPr>
            <a:lvl4pPr marL="36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4pPr>
            <a:lvl5pPr marL="54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lgn="just"/>
            <a:r>
              <a:rPr lang="fr-FR" sz="1000" b="0">
                <a:solidFill>
                  <a:schemeClr val="bg2">
                    <a:lumMod val="25000"/>
                  </a:schemeClr>
                </a:solidFill>
              </a:rPr>
              <a:t>L’intervalle de confiance (parfois appelé « marge d’erreur ») permet de déterminer la confiance qui peut être attribuée à une valeur, en prenant en compte la valeur observée et la taille de l’échantillon. Si le calcul de l’intervalle de confiance concerne les sondages réalisés avec la méthode aléatoire, il est communément admis qu’il est proche pour les sondages réalisés avec la méthode des quotas.</a:t>
            </a:r>
          </a:p>
          <a:p>
            <a:pPr algn="just"/>
            <a:endParaRPr lang="fr-FR"/>
          </a:p>
        </p:txBody>
      </p:sp>
      <p:sp>
        <p:nvSpPr>
          <p:cNvPr id="2" name="Rectangle 1">
            <a:extLst>
              <a:ext uri="{FF2B5EF4-FFF2-40B4-BE49-F238E27FC236}">
                <a16:creationId xmlns:a16="http://schemas.microsoft.com/office/drawing/2014/main" id="{816FC6F9-99C9-0259-DE98-2B700CA17D49}"/>
              </a:ext>
            </a:extLst>
          </p:cNvPr>
          <p:cNvSpPr/>
          <p:nvPr/>
        </p:nvSpPr>
        <p:spPr>
          <a:xfrm>
            <a:off x="479373" y="2737489"/>
            <a:ext cx="11232000" cy="288000"/>
          </a:xfrm>
          <a:prstGeom prst="rect">
            <a:avLst/>
          </a:prstGeom>
          <a:noFill/>
          <a:ln w="38100">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F76D1600-20D1-A351-D449-4377B4466FCF}"/>
              </a:ext>
            </a:extLst>
          </p:cNvPr>
          <p:cNvSpPr/>
          <p:nvPr/>
        </p:nvSpPr>
        <p:spPr>
          <a:xfrm>
            <a:off x="479373" y="4962814"/>
            <a:ext cx="11232000" cy="288000"/>
          </a:xfrm>
          <a:prstGeom prst="rect">
            <a:avLst/>
          </a:prstGeom>
          <a:noFill/>
          <a:ln w="38100">
            <a:solidFill>
              <a:schemeClr val="bg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0443686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15F497-C2CC-33BA-14E8-21C8FE840A96}"/>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B7FB14-89DB-B47B-C93E-0B787287932F}"/>
              </a:ext>
            </a:extLst>
          </p:cNvPr>
          <p:cNvSpPr>
            <a:spLocks noGrp="1"/>
          </p:cNvSpPr>
          <p:nvPr>
            <p:ph type="sldNum" sz="quarter" idx="12"/>
          </p:nvPr>
        </p:nvSpPr>
        <p:spPr/>
        <p:txBody>
          <a:bodyPr/>
          <a:lstStyle/>
          <a:p>
            <a:fld id="{8FF9B0DE-3FEB-4AA0-B465-B80EF7C1333D}" type="slidenum">
              <a:rPr lang="en-US" smtClean="0"/>
              <a:t>5</a:t>
            </a:fld>
            <a:endParaRPr lang="en-US"/>
          </a:p>
        </p:txBody>
      </p:sp>
      <p:sp>
        <p:nvSpPr>
          <p:cNvPr id="3" name="Text Placeholder 2">
            <a:extLst>
              <a:ext uri="{FF2B5EF4-FFF2-40B4-BE49-F238E27FC236}">
                <a16:creationId xmlns:a16="http://schemas.microsoft.com/office/drawing/2014/main" id="{FAED151E-D635-274F-1FD2-127F7A791977}"/>
              </a:ext>
            </a:extLst>
          </p:cNvPr>
          <p:cNvSpPr>
            <a:spLocks noGrp="1"/>
          </p:cNvSpPr>
          <p:nvPr>
            <p:ph type="body" sz="quarter" idx="14"/>
          </p:nvPr>
        </p:nvSpPr>
        <p:spPr>
          <a:xfrm>
            <a:off x="479426" y="1557338"/>
            <a:ext cx="5820790" cy="4464050"/>
          </a:xfrm>
        </p:spPr>
        <p:txBody>
          <a:bodyPr/>
          <a:lstStyle/>
          <a:p>
            <a:r>
              <a:rPr lang="fr-FR" sz="3600" spc="-150" dirty="0"/>
              <a:t>Regard sur la prise en charge en matière de santé</a:t>
            </a:r>
            <a:endParaRPr lang="fr-FR" sz="3600" noProof="0" dirty="0"/>
          </a:p>
        </p:txBody>
      </p:sp>
    </p:spTree>
    <p:extLst>
      <p:ext uri="{BB962C8B-B14F-4D97-AF65-F5344CB8AC3E}">
        <p14:creationId xmlns:p14="http://schemas.microsoft.com/office/powerpoint/2010/main" val="19495432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242F8-480C-B536-07A5-9465435DF9B2}"/>
            </a:ext>
          </a:extLst>
        </p:cNvPr>
        <p:cNvGrpSpPr/>
        <p:nvPr/>
      </p:nvGrpSpPr>
      <p:grpSpPr>
        <a:xfrm>
          <a:off x="0" y="0"/>
          <a:ext cx="0" cy="0"/>
          <a:chOff x="0" y="0"/>
          <a:chExt cx="0" cy="0"/>
        </a:xfrm>
      </p:grpSpPr>
      <p:graphicFrame>
        <p:nvGraphicFramePr>
          <p:cNvPr id="11" name="Espace réservé du contenu 8">
            <a:extLst>
              <a:ext uri="{FF2B5EF4-FFF2-40B4-BE49-F238E27FC236}">
                <a16:creationId xmlns:a16="http://schemas.microsoft.com/office/drawing/2014/main" id="{D076C774-E2F5-74FB-4912-258679BE4AE2}"/>
              </a:ext>
            </a:extLst>
          </p:cNvPr>
          <p:cNvGraphicFramePr>
            <a:graphicFrameLocks/>
          </p:cNvGraphicFramePr>
          <p:nvPr>
            <p:extLst>
              <p:ext uri="{D42A27DB-BD31-4B8C-83A1-F6EECF244321}">
                <p14:modId xmlns:p14="http://schemas.microsoft.com/office/powerpoint/2010/main" val="2366775591"/>
              </p:ext>
            </p:extLst>
          </p:nvPr>
        </p:nvGraphicFramePr>
        <p:xfrm>
          <a:off x="661600" y="1720399"/>
          <a:ext cx="5472113" cy="4103688"/>
        </p:xfrm>
        <a:graphic>
          <a:graphicData uri="http://schemas.openxmlformats.org/drawingml/2006/chart">
            <c:chart xmlns:c="http://schemas.openxmlformats.org/drawingml/2006/chart" xmlns:r="http://schemas.openxmlformats.org/officeDocument/2006/relationships" r:id="rId3"/>
          </a:graphicData>
        </a:graphic>
      </p:graphicFrame>
      <p:sp>
        <p:nvSpPr>
          <p:cNvPr id="5" name="Titre 4">
            <a:extLst>
              <a:ext uri="{FF2B5EF4-FFF2-40B4-BE49-F238E27FC236}">
                <a16:creationId xmlns:a16="http://schemas.microsoft.com/office/drawing/2014/main" id="{CA50B3C4-B840-32CE-CFA7-11A834BF45A1}"/>
              </a:ext>
            </a:extLst>
          </p:cNvPr>
          <p:cNvSpPr>
            <a:spLocks noGrp="1"/>
          </p:cNvSpPr>
          <p:nvPr>
            <p:ph type="title"/>
          </p:nvPr>
        </p:nvSpPr>
        <p:spPr/>
        <p:txBody>
          <a:bodyPr/>
          <a:lstStyle/>
          <a:p>
            <a:pPr algn="just"/>
            <a:r>
              <a:rPr lang="fr-FR" sz="1600" b="0" dirty="0"/>
              <a:t>Niveau de satisfaction concernant la prise en charge de la santé en Île-de-France</a:t>
            </a:r>
          </a:p>
        </p:txBody>
      </p:sp>
      <p:sp>
        <p:nvSpPr>
          <p:cNvPr id="3" name="Espace réservé du numéro de diapositive 2">
            <a:extLst>
              <a:ext uri="{FF2B5EF4-FFF2-40B4-BE49-F238E27FC236}">
                <a16:creationId xmlns:a16="http://schemas.microsoft.com/office/drawing/2014/main" id="{0ABB2A2A-CBF7-DB21-D7B3-45B16A708C6F}"/>
              </a:ext>
            </a:extLst>
          </p:cNvPr>
          <p:cNvSpPr>
            <a:spLocks noGrp="1"/>
          </p:cNvSpPr>
          <p:nvPr>
            <p:ph type="sldNum" sz="quarter" idx="12"/>
          </p:nvPr>
        </p:nvSpPr>
        <p:spPr/>
        <p:txBody>
          <a:bodyPr/>
          <a:lstStyle/>
          <a:p>
            <a:fld id="{8FF9B0DE-3FEB-4AA0-B465-B80EF7C1333D}" type="slidenum">
              <a:rPr lang="en-US" noProof="0" smtClean="0"/>
              <a:pPr/>
              <a:t>6</a:t>
            </a:fld>
            <a:endParaRPr lang="en-US" noProof="0"/>
          </a:p>
        </p:txBody>
      </p:sp>
      <p:sp>
        <p:nvSpPr>
          <p:cNvPr id="41" name="Text Placeholder 40">
            <a:extLst>
              <a:ext uri="{FF2B5EF4-FFF2-40B4-BE49-F238E27FC236}">
                <a16:creationId xmlns:a16="http://schemas.microsoft.com/office/drawing/2014/main" id="{B9593C49-1489-046D-A551-42A206217BC4}"/>
              </a:ext>
            </a:extLst>
          </p:cNvPr>
          <p:cNvSpPr>
            <a:spLocks noGrp="1"/>
          </p:cNvSpPr>
          <p:nvPr>
            <p:ph type="body" sz="quarter" idx="16"/>
          </p:nvPr>
        </p:nvSpPr>
        <p:spPr>
          <a:xfrm>
            <a:off x="479424" y="6273447"/>
            <a:ext cx="11233149" cy="364483"/>
          </a:xfrm>
        </p:spPr>
        <p:txBody>
          <a:bodyPr/>
          <a:lstStyle/>
          <a:p>
            <a:r>
              <a:rPr lang="fr-FR" sz="1100" dirty="0">
                <a:solidFill>
                  <a:srgbClr val="000000">
                    <a:lumMod val="50000"/>
                    <a:lumOff val="50000"/>
                  </a:srgbClr>
                </a:solidFill>
                <a:latin typeface="Century Gothic" panose="020F0302020204030204"/>
              </a:rPr>
              <a:t>Diriez-vous que vous êtes satisfait(e) ou pas satisfait(e) de la prise en charge de votre santé en Île-de-France en 2025 ?</a:t>
            </a:r>
          </a:p>
          <a:p>
            <a:r>
              <a:rPr lang="fr-FR" sz="1100" i="1" dirty="0">
                <a:solidFill>
                  <a:srgbClr val="000000">
                    <a:lumMod val="50000"/>
                    <a:lumOff val="50000"/>
                  </a:srgbClr>
                </a:solidFill>
                <a:latin typeface="Century Gothic" panose="020F0302020204030204"/>
              </a:rPr>
              <a:t>Base : A tous, en % </a:t>
            </a:r>
          </a:p>
        </p:txBody>
      </p:sp>
      <p:sp>
        <p:nvSpPr>
          <p:cNvPr id="17" name="ZoneTexte 16">
            <a:extLst>
              <a:ext uri="{FF2B5EF4-FFF2-40B4-BE49-F238E27FC236}">
                <a16:creationId xmlns:a16="http://schemas.microsoft.com/office/drawing/2014/main" id="{17A0C43F-CAB8-8DF3-D924-56E0087CF12F}"/>
              </a:ext>
            </a:extLst>
          </p:cNvPr>
          <p:cNvSpPr txBox="1"/>
          <p:nvPr/>
        </p:nvSpPr>
        <p:spPr bwMode="gray">
          <a:xfrm>
            <a:off x="25536" y="2162178"/>
            <a:ext cx="1982163" cy="402776"/>
          </a:xfrm>
          <a:prstGeom prst="rect">
            <a:avLst/>
          </a:prstGeom>
          <a:noFill/>
        </p:spPr>
        <p:txBody>
          <a:bodyPr wrap="square" lIns="0" tIns="0" rIns="0" bIns="0" rtlCol="0" anchor="ctr">
            <a:noAutofit/>
          </a:bodyPr>
          <a:lstStyle/>
          <a:p>
            <a:pPr algn="r">
              <a:lnSpc>
                <a:spcPct val="120000"/>
              </a:lnSpc>
              <a:buSzPct val="80000"/>
            </a:pPr>
            <a:r>
              <a:rPr lang="fr-FR" sz="1600" dirty="0">
                <a:solidFill>
                  <a:srgbClr val="0017AC"/>
                </a:solidFill>
              </a:rPr>
              <a:t>Satisfait(e) : 77</a:t>
            </a:r>
          </a:p>
        </p:txBody>
      </p:sp>
      <p:sp>
        <p:nvSpPr>
          <p:cNvPr id="2" name="ZoneTexte 1">
            <a:extLst>
              <a:ext uri="{FF2B5EF4-FFF2-40B4-BE49-F238E27FC236}">
                <a16:creationId xmlns:a16="http://schemas.microsoft.com/office/drawing/2014/main" id="{7C11FDCC-6AE2-A523-6097-165EAFDDC04C}"/>
              </a:ext>
            </a:extLst>
          </p:cNvPr>
          <p:cNvSpPr txBox="1"/>
          <p:nvPr/>
        </p:nvSpPr>
        <p:spPr bwMode="gray">
          <a:xfrm>
            <a:off x="-288387" y="4924346"/>
            <a:ext cx="2414146" cy="402776"/>
          </a:xfrm>
          <a:prstGeom prst="rect">
            <a:avLst/>
          </a:prstGeom>
          <a:noFill/>
        </p:spPr>
        <p:txBody>
          <a:bodyPr wrap="square" lIns="0" tIns="0" rIns="0" bIns="0" rtlCol="0" anchor="ctr">
            <a:noAutofit/>
          </a:bodyPr>
          <a:lstStyle/>
          <a:p>
            <a:pPr algn="r">
              <a:lnSpc>
                <a:spcPct val="120000"/>
              </a:lnSpc>
              <a:buSzPct val="80000"/>
            </a:pPr>
            <a:r>
              <a:rPr lang="fr-FR" sz="1600" dirty="0">
                <a:solidFill>
                  <a:schemeClr val="accent2"/>
                </a:solidFill>
              </a:rPr>
              <a:t>Pas satisfait(e) : 21</a:t>
            </a:r>
          </a:p>
        </p:txBody>
      </p:sp>
      <p:sp>
        <p:nvSpPr>
          <p:cNvPr id="4" name="Espace réservé du texte 5">
            <a:extLst>
              <a:ext uri="{FF2B5EF4-FFF2-40B4-BE49-F238E27FC236}">
                <a16:creationId xmlns:a16="http://schemas.microsoft.com/office/drawing/2014/main" id="{752A6EE2-08DF-1A64-8D86-DA51C8A86D27}"/>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sp>
        <p:nvSpPr>
          <p:cNvPr id="16" name="ZoneTexte 15">
            <a:extLst>
              <a:ext uri="{FF2B5EF4-FFF2-40B4-BE49-F238E27FC236}">
                <a16:creationId xmlns:a16="http://schemas.microsoft.com/office/drawing/2014/main" id="{B28E3C42-B5E8-3D76-EC7D-13CB39321390}"/>
              </a:ext>
            </a:extLst>
          </p:cNvPr>
          <p:cNvSpPr txBox="1"/>
          <p:nvPr/>
        </p:nvSpPr>
        <p:spPr bwMode="gray">
          <a:xfrm>
            <a:off x="10080741" y="1673308"/>
            <a:ext cx="1059150" cy="307777"/>
          </a:xfrm>
          <a:prstGeom prst="rect">
            <a:avLst/>
          </a:prstGeom>
          <a:noFill/>
        </p:spPr>
        <p:txBody>
          <a:bodyPr wrap="square">
            <a:spAutoFit/>
          </a:bodyPr>
          <a:lstStyle/>
          <a:p>
            <a:r>
              <a:rPr lang="fr-FR" sz="1400"/>
              <a:t>Evolution</a:t>
            </a:r>
          </a:p>
        </p:txBody>
      </p:sp>
      <p:graphicFrame>
        <p:nvGraphicFramePr>
          <p:cNvPr id="18" name="Espace réservé du contenu 10">
            <a:extLst>
              <a:ext uri="{FF2B5EF4-FFF2-40B4-BE49-F238E27FC236}">
                <a16:creationId xmlns:a16="http://schemas.microsoft.com/office/drawing/2014/main" id="{E7F065B9-22E5-083F-F2D6-D43DC74A5DB8}"/>
              </a:ext>
            </a:extLst>
          </p:cNvPr>
          <p:cNvGraphicFramePr>
            <a:graphicFrameLocks/>
          </p:cNvGraphicFramePr>
          <p:nvPr>
            <p:extLst>
              <p:ext uri="{D42A27DB-BD31-4B8C-83A1-F6EECF244321}">
                <p14:modId xmlns:p14="http://schemas.microsoft.com/office/powerpoint/2010/main" val="2285521523"/>
              </p:ext>
            </p:extLst>
          </p:nvPr>
        </p:nvGraphicFramePr>
        <p:xfrm>
          <a:off x="9248180" y="4102321"/>
          <a:ext cx="2724273" cy="208117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Espace réservé du contenu 8">
            <a:extLst>
              <a:ext uri="{FF2B5EF4-FFF2-40B4-BE49-F238E27FC236}">
                <a16:creationId xmlns:a16="http://schemas.microsoft.com/office/drawing/2014/main" id="{40F73FB0-413D-8C21-E9B8-878588F017A5}"/>
              </a:ext>
            </a:extLst>
          </p:cNvPr>
          <p:cNvGraphicFramePr>
            <a:graphicFrameLocks/>
          </p:cNvGraphicFramePr>
          <p:nvPr>
            <p:extLst>
              <p:ext uri="{D42A27DB-BD31-4B8C-83A1-F6EECF244321}">
                <p14:modId xmlns:p14="http://schemas.microsoft.com/office/powerpoint/2010/main" val="736430991"/>
              </p:ext>
            </p:extLst>
          </p:nvPr>
        </p:nvGraphicFramePr>
        <p:xfrm>
          <a:off x="6157418" y="4005543"/>
          <a:ext cx="2552781" cy="1740365"/>
        </p:xfrm>
        <a:graphic>
          <a:graphicData uri="http://schemas.openxmlformats.org/drawingml/2006/chart">
            <c:chart xmlns:c="http://schemas.openxmlformats.org/drawingml/2006/chart" xmlns:r="http://schemas.openxmlformats.org/officeDocument/2006/relationships" r:id="rId5"/>
          </a:graphicData>
        </a:graphic>
      </p:graphicFrame>
      <p:sp>
        <p:nvSpPr>
          <p:cNvPr id="7" name="Rectangle : coins arrondis 6">
            <a:extLst>
              <a:ext uri="{FF2B5EF4-FFF2-40B4-BE49-F238E27FC236}">
                <a16:creationId xmlns:a16="http://schemas.microsoft.com/office/drawing/2014/main" id="{FCF26D12-FB15-047E-5F0B-92938A5B77A5}"/>
              </a:ext>
            </a:extLst>
          </p:cNvPr>
          <p:cNvSpPr/>
          <p:nvPr/>
        </p:nvSpPr>
        <p:spPr bwMode="gray">
          <a:xfrm>
            <a:off x="6246718" y="3698263"/>
            <a:ext cx="2063270" cy="2281501"/>
          </a:xfrm>
          <a:prstGeom prst="round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8" name="ZoneTexte 7">
            <a:extLst>
              <a:ext uri="{FF2B5EF4-FFF2-40B4-BE49-F238E27FC236}">
                <a16:creationId xmlns:a16="http://schemas.microsoft.com/office/drawing/2014/main" id="{CB442953-EAC1-A445-E90B-048E62CE1978}"/>
              </a:ext>
            </a:extLst>
          </p:cNvPr>
          <p:cNvSpPr txBox="1"/>
          <p:nvPr/>
        </p:nvSpPr>
        <p:spPr bwMode="gray">
          <a:xfrm>
            <a:off x="6776546" y="3458754"/>
            <a:ext cx="914400" cy="258759"/>
          </a:xfrm>
          <a:prstGeom prst="rect">
            <a:avLst/>
          </a:prstGeom>
          <a:noFill/>
        </p:spPr>
        <p:txBody>
          <a:bodyPr wrap="none" lIns="0" tIns="0" rIns="0" bIns="0" rtlCol="0">
            <a:noAutofit/>
          </a:bodyPr>
          <a:lstStyle/>
          <a:p>
            <a:pPr algn="ctr">
              <a:lnSpc>
                <a:spcPct val="120000"/>
              </a:lnSpc>
              <a:buSzPct val="80000"/>
            </a:pPr>
            <a:r>
              <a:rPr lang="fr-FR" sz="1400" i="1"/>
              <a:t>Franciliens</a:t>
            </a:r>
          </a:p>
        </p:txBody>
      </p:sp>
      <p:sp>
        <p:nvSpPr>
          <p:cNvPr id="9" name="ZoneTexte 8">
            <a:extLst>
              <a:ext uri="{FF2B5EF4-FFF2-40B4-BE49-F238E27FC236}">
                <a16:creationId xmlns:a16="http://schemas.microsoft.com/office/drawing/2014/main" id="{D451C641-D769-55DA-D2C7-D421CE672184}"/>
              </a:ext>
            </a:extLst>
          </p:cNvPr>
          <p:cNvSpPr txBox="1"/>
          <p:nvPr/>
        </p:nvSpPr>
        <p:spPr bwMode="gray">
          <a:xfrm>
            <a:off x="5619437" y="3711860"/>
            <a:ext cx="1982163" cy="402776"/>
          </a:xfrm>
          <a:prstGeom prst="rect">
            <a:avLst/>
          </a:prstGeom>
          <a:noFill/>
        </p:spPr>
        <p:txBody>
          <a:bodyPr wrap="square" lIns="0" tIns="0" rIns="0" bIns="0" rtlCol="0" anchor="ctr">
            <a:noAutofit/>
          </a:bodyPr>
          <a:lstStyle/>
          <a:p>
            <a:pPr algn="r">
              <a:lnSpc>
                <a:spcPct val="120000"/>
              </a:lnSpc>
              <a:buSzPct val="80000"/>
            </a:pPr>
            <a:r>
              <a:rPr lang="fr-FR" sz="1200" dirty="0">
                <a:solidFill>
                  <a:srgbClr val="0017AC"/>
                </a:solidFill>
              </a:rPr>
              <a:t>Satisfait(e) : 74</a:t>
            </a:r>
          </a:p>
        </p:txBody>
      </p:sp>
      <p:sp>
        <p:nvSpPr>
          <p:cNvPr id="10" name="ZoneTexte 9">
            <a:extLst>
              <a:ext uri="{FF2B5EF4-FFF2-40B4-BE49-F238E27FC236}">
                <a16:creationId xmlns:a16="http://schemas.microsoft.com/office/drawing/2014/main" id="{E91314C4-1D79-3D36-574A-F21A18A28271}"/>
              </a:ext>
            </a:extLst>
          </p:cNvPr>
          <p:cNvSpPr txBox="1"/>
          <p:nvPr/>
        </p:nvSpPr>
        <p:spPr bwMode="gray">
          <a:xfrm>
            <a:off x="6334870" y="5551896"/>
            <a:ext cx="1504867" cy="402776"/>
          </a:xfrm>
          <a:prstGeom prst="rect">
            <a:avLst/>
          </a:prstGeom>
          <a:noFill/>
        </p:spPr>
        <p:txBody>
          <a:bodyPr wrap="square" lIns="0" tIns="0" rIns="0" bIns="0" rtlCol="0" anchor="ctr">
            <a:noAutofit/>
          </a:bodyPr>
          <a:lstStyle/>
          <a:p>
            <a:pPr algn="r">
              <a:lnSpc>
                <a:spcPct val="120000"/>
              </a:lnSpc>
              <a:buSzPct val="80000"/>
            </a:pPr>
            <a:r>
              <a:rPr lang="fr-FR" sz="1200" dirty="0">
                <a:solidFill>
                  <a:schemeClr val="accent2"/>
                </a:solidFill>
              </a:rPr>
              <a:t>Pas satisfait(e) : 24</a:t>
            </a:r>
          </a:p>
        </p:txBody>
      </p:sp>
      <p:cxnSp>
        <p:nvCxnSpPr>
          <p:cNvPr id="13" name="Connecteur droit 12">
            <a:extLst>
              <a:ext uri="{FF2B5EF4-FFF2-40B4-BE49-F238E27FC236}">
                <a16:creationId xmlns:a16="http://schemas.microsoft.com/office/drawing/2014/main" id="{46630CA9-23DB-14B1-BE0D-E63F7715B182}"/>
              </a:ext>
            </a:extLst>
          </p:cNvPr>
          <p:cNvCxnSpPr/>
          <p:nvPr/>
        </p:nvCxnSpPr>
        <p:spPr bwMode="gray">
          <a:xfrm>
            <a:off x="8951360" y="2011897"/>
            <a:ext cx="0" cy="3899645"/>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12" name="Groupe 11">
            <a:extLst>
              <a:ext uri="{FF2B5EF4-FFF2-40B4-BE49-F238E27FC236}">
                <a16:creationId xmlns:a16="http://schemas.microsoft.com/office/drawing/2014/main" id="{A9B3DD6F-0FC7-5871-B0F2-2CC8F8EE7484}"/>
              </a:ext>
            </a:extLst>
          </p:cNvPr>
          <p:cNvGrpSpPr>
            <a:grpSpLocks noChangeAspect="1"/>
          </p:cNvGrpSpPr>
          <p:nvPr/>
        </p:nvGrpSpPr>
        <p:grpSpPr>
          <a:xfrm>
            <a:off x="7787391" y="3429000"/>
            <a:ext cx="654606" cy="531623"/>
            <a:chOff x="8282449" y="2161279"/>
            <a:chExt cx="666978" cy="541670"/>
          </a:xfrm>
          <a:solidFill>
            <a:schemeClr val="bg1">
              <a:lumMod val="95000"/>
            </a:schemeClr>
          </a:solidFill>
        </p:grpSpPr>
        <p:sp>
          <p:nvSpPr>
            <p:cNvPr id="14" name="FR-77">
              <a:extLst>
                <a:ext uri="{FF2B5EF4-FFF2-40B4-BE49-F238E27FC236}">
                  <a16:creationId xmlns:a16="http://schemas.microsoft.com/office/drawing/2014/main" id="{C05A202F-D845-3582-C911-B17ED53EFA48}"/>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15" name="FR-91">
              <a:extLst>
                <a:ext uri="{FF2B5EF4-FFF2-40B4-BE49-F238E27FC236}">
                  <a16:creationId xmlns:a16="http://schemas.microsoft.com/office/drawing/2014/main" id="{E4FE7BF4-1CA7-4D8D-A9C7-8605AB8A755C}"/>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32" name="FR-78">
              <a:extLst>
                <a:ext uri="{FF2B5EF4-FFF2-40B4-BE49-F238E27FC236}">
                  <a16:creationId xmlns:a16="http://schemas.microsoft.com/office/drawing/2014/main" id="{636D774D-9DD5-09F9-9933-94AC32036862}"/>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33" name="FR-95">
              <a:extLst>
                <a:ext uri="{FF2B5EF4-FFF2-40B4-BE49-F238E27FC236}">
                  <a16:creationId xmlns:a16="http://schemas.microsoft.com/office/drawing/2014/main" id="{E236311F-020F-D61B-EA63-3138D2C70CE7}"/>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34" name="FR-93">
              <a:extLst>
                <a:ext uri="{FF2B5EF4-FFF2-40B4-BE49-F238E27FC236}">
                  <a16:creationId xmlns:a16="http://schemas.microsoft.com/office/drawing/2014/main" id="{C4A15004-C8B8-8D77-B2D3-AB5AB608481E}"/>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35" name="FR-75">
              <a:extLst>
                <a:ext uri="{FF2B5EF4-FFF2-40B4-BE49-F238E27FC236}">
                  <a16:creationId xmlns:a16="http://schemas.microsoft.com/office/drawing/2014/main" id="{FBB449D6-D6F0-5944-5647-39544606E279}"/>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36" name="FR-92">
              <a:extLst>
                <a:ext uri="{FF2B5EF4-FFF2-40B4-BE49-F238E27FC236}">
                  <a16:creationId xmlns:a16="http://schemas.microsoft.com/office/drawing/2014/main" id="{07603F07-350F-B967-33F1-9EB0CCDB6165}"/>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37" name="FR-94">
              <a:extLst>
                <a:ext uri="{FF2B5EF4-FFF2-40B4-BE49-F238E27FC236}">
                  <a16:creationId xmlns:a16="http://schemas.microsoft.com/office/drawing/2014/main" id="{12C8BDEF-4A57-8AA1-2246-7C717EB9374E}"/>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graphicFrame>
        <p:nvGraphicFramePr>
          <p:cNvPr id="19" name="Espace réservé du contenu 10">
            <a:extLst>
              <a:ext uri="{FF2B5EF4-FFF2-40B4-BE49-F238E27FC236}">
                <a16:creationId xmlns:a16="http://schemas.microsoft.com/office/drawing/2014/main" id="{F9F57957-77E2-7560-DF9C-3580A7A28AFD}"/>
              </a:ext>
            </a:extLst>
          </p:cNvPr>
          <p:cNvGraphicFramePr>
            <a:graphicFrameLocks/>
          </p:cNvGraphicFramePr>
          <p:nvPr>
            <p:extLst>
              <p:ext uri="{D42A27DB-BD31-4B8C-83A1-F6EECF244321}">
                <p14:modId xmlns:p14="http://schemas.microsoft.com/office/powerpoint/2010/main" val="4106365710"/>
              </p:ext>
            </p:extLst>
          </p:nvPr>
        </p:nvGraphicFramePr>
        <p:xfrm>
          <a:off x="9248180" y="2071037"/>
          <a:ext cx="2724273" cy="2081174"/>
        </p:xfrm>
        <a:graphic>
          <a:graphicData uri="http://schemas.openxmlformats.org/drawingml/2006/chart">
            <c:chart xmlns:c="http://schemas.openxmlformats.org/drawingml/2006/chart" xmlns:r="http://schemas.openxmlformats.org/officeDocument/2006/relationships" r:id="rId6"/>
          </a:graphicData>
        </a:graphic>
      </p:graphicFrame>
      <p:grpSp>
        <p:nvGrpSpPr>
          <p:cNvPr id="23" name="Groupe 22">
            <a:extLst>
              <a:ext uri="{FF2B5EF4-FFF2-40B4-BE49-F238E27FC236}">
                <a16:creationId xmlns:a16="http://schemas.microsoft.com/office/drawing/2014/main" id="{439C665D-E757-6BF0-3545-261A0C3A701E}"/>
              </a:ext>
            </a:extLst>
          </p:cNvPr>
          <p:cNvGrpSpPr>
            <a:grpSpLocks noChangeAspect="1"/>
          </p:cNvGrpSpPr>
          <p:nvPr/>
        </p:nvGrpSpPr>
        <p:grpSpPr>
          <a:xfrm>
            <a:off x="2754069" y="3332578"/>
            <a:ext cx="1128556" cy="916532"/>
            <a:chOff x="8282449" y="2161279"/>
            <a:chExt cx="666978" cy="541670"/>
          </a:xfrm>
          <a:solidFill>
            <a:schemeClr val="bg1">
              <a:lumMod val="95000"/>
            </a:schemeClr>
          </a:solidFill>
        </p:grpSpPr>
        <p:sp>
          <p:nvSpPr>
            <p:cNvPr id="24" name="FR-77">
              <a:extLst>
                <a:ext uri="{FF2B5EF4-FFF2-40B4-BE49-F238E27FC236}">
                  <a16:creationId xmlns:a16="http://schemas.microsoft.com/office/drawing/2014/main" id="{F49BF004-7242-0857-9F5D-E38227261220}"/>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25" name="FR-91">
              <a:extLst>
                <a:ext uri="{FF2B5EF4-FFF2-40B4-BE49-F238E27FC236}">
                  <a16:creationId xmlns:a16="http://schemas.microsoft.com/office/drawing/2014/main" id="{B48EC0C2-3A3A-EC9F-55C9-8D4BB7046961}"/>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27" name="FR-78">
              <a:extLst>
                <a:ext uri="{FF2B5EF4-FFF2-40B4-BE49-F238E27FC236}">
                  <a16:creationId xmlns:a16="http://schemas.microsoft.com/office/drawing/2014/main" id="{5CDA067A-7DD6-692A-4BDF-D87163CB227D}"/>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28" name="FR-95">
              <a:extLst>
                <a:ext uri="{FF2B5EF4-FFF2-40B4-BE49-F238E27FC236}">
                  <a16:creationId xmlns:a16="http://schemas.microsoft.com/office/drawing/2014/main" id="{9860A83D-5ED5-A7F6-109C-098B34CED5E8}"/>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29" name="FR-93">
              <a:extLst>
                <a:ext uri="{FF2B5EF4-FFF2-40B4-BE49-F238E27FC236}">
                  <a16:creationId xmlns:a16="http://schemas.microsoft.com/office/drawing/2014/main" id="{9C6A0F72-DB95-DF03-37F7-3DE3FFDC93FC}"/>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30" name="FR-75">
              <a:extLst>
                <a:ext uri="{FF2B5EF4-FFF2-40B4-BE49-F238E27FC236}">
                  <a16:creationId xmlns:a16="http://schemas.microsoft.com/office/drawing/2014/main" id="{E094DFAE-C63A-8C59-674F-739E33472091}"/>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31" name="FR-92">
              <a:extLst>
                <a:ext uri="{FF2B5EF4-FFF2-40B4-BE49-F238E27FC236}">
                  <a16:creationId xmlns:a16="http://schemas.microsoft.com/office/drawing/2014/main" id="{7F799D41-07D2-65F5-9F8A-D430CDABA11E}"/>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38" name="FR-94">
              <a:extLst>
                <a:ext uri="{FF2B5EF4-FFF2-40B4-BE49-F238E27FC236}">
                  <a16:creationId xmlns:a16="http://schemas.microsoft.com/office/drawing/2014/main" id="{191A3329-A38A-8023-53DA-0FFE9248C9F5}"/>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26" name="ZoneTexte 25">
            <a:extLst>
              <a:ext uri="{FF2B5EF4-FFF2-40B4-BE49-F238E27FC236}">
                <a16:creationId xmlns:a16="http://schemas.microsoft.com/office/drawing/2014/main" id="{C115386B-DB6B-88D8-2DE7-F27BA5ECD8AC}"/>
              </a:ext>
            </a:extLst>
          </p:cNvPr>
          <p:cNvSpPr txBox="1"/>
          <p:nvPr/>
        </p:nvSpPr>
        <p:spPr bwMode="gray">
          <a:xfrm>
            <a:off x="1911670" y="1673308"/>
            <a:ext cx="2633127" cy="280567"/>
          </a:xfrm>
          <a:prstGeom prst="rect">
            <a:avLst/>
          </a:prstGeom>
          <a:noFill/>
        </p:spPr>
        <p:txBody>
          <a:bodyPr wrap="square" lIns="0" tIns="0" rIns="0" bIns="0" rtlCol="0">
            <a:noAutofit/>
          </a:bodyPr>
          <a:lstStyle/>
          <a:p>
            <a:pPr algn="ctr">
              <a:lnSpc>
                <a:spcPct val="120000"/>
              </a:lnSpc>
              <a:buSzPct val="80000"/>
            </a:pPr>
            <a:r>
              <a:rPr lang="fr-FR" sz="1400" i="1" dirty="0"/>
              <a:t>Habitants de Seine-Saint-Denis</a:t>
            </a:r>
          </a:p>
        </p:txBody>
      </p:sp>
      <p:grpSp>
        <p:nvGrpSpPr>
          <p:cNvPr id="42" name="Groupe 26">
            <a:extLst>
              <a:ext uri="{FF2B5EF4-FFF2-40B4-BE49-F238E27FC236}">
                <a16:creationId xmlns:a16="http://schemas.microsoft.com/office/drawing/2014/main" id="{5333B4CD-B2CB-8909-7C04-26DCA6B61F1E}"/>
              </a:ext>
            </a:extLst>
          </p:cNvPr>
          <p:cNvGrpSpPr/>
          <p:nvPr/>
        </p:nvGrpSpPr>
        <p:grpSpPr>
          <a:xfrm>
            <a:off x="11454520" y="2480315"/>
            <a:ext cx="814752" cy="169277"/>
            <a:chOff x="11233151" y="4121334"/>
            <a:chExt cx="814752" cy="169277"/>
          </a:xfrm>
        </p:grpSpPr>
        <p:sp>
          <p:nvSpPr>
            <p:cNvPr id="43" name="Triangle isocèle 27">
              <a:extLst>
                <a:ext uri="{FF2B5EF4-FFF2-40B4-BE49-F238E27FC236}">
                  <a16:creationId xmlns:a16="http://schemas.microsoft.com/office/drawing/2014/main" id="{B46C2AFE-8E4C-AAB2-0B3A-9360F1DBCEC2}"/>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
          <p:nvSpPr>
            <p:cNvPr id="44" name="ZoneTexte 28">
              <a:extLst>
                <a:ext uri="{FF2B5EF4-FFF2-40B4-BE49-F238E27FC236}">
                  <a16:creationId xmlns:a16="http://schemas.microsoft.com/office/drawing/2014/main" id="{8B7ABB19-94A2-B2BA-1BFA-133B1DBD0358}"/>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00B050"/>
                  </a:solidFill>
                  <a:ea typeface="Arial" charset="0"/>
                  <a:cs typeface="Arial" charset="0"/>
                </a:rPr>
                <a:t>+7 pts</a:t>
              </a:r>
            </a:p>
          </p:txBody>
        </p:sp>
      </p:grpSp>
      <p:graphicFrame>
        <p:nvGraphicFramePr>
          <p:cNvPr id="20" name="Espace réservé du contenu 10">
            <a:extLst>
              <a:ext uri="{FF2B5EF4-FFF2-40B4-BE49-F238E27FC236}">
                <a16:creationId xmlns:a16="http://schemas.microsoft.com/office/drawing/2014/main" id="{513F34FF-5811-7298-E917-901A38B0107F}"/>
              </a:ext>
            </a:extLst>
          </p:cNvPr>
          <p:cNvGraphicFramePr>
            <a:graphicFrameLocks/>
          </p:cNvGraphicFramePr>
          <p:nvPr>
            <p:extLst>
              <p:ext uri="{D42A27DB-BD31-4B8C-83A1-F6EECF244321}">
                <p14:modId xmlns:p14="http://schemas.microsoft.com/office/powerpoint/2010/main" val="1798316837"/>
              </p:ext>
            </p:extLst>
          </p:nvPr>
        </p:nvGraphicFramePr>
        <p:xfrm>
          <a:off x="9248180" y="4102321"/>
          <a:ext cx="2724273" cy="2081174"/>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1080546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8" grpId="0">
        <p:bldAsOne/>
      </p:bldGraphic>
      <p:bldGraphic spid="20"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9E97B3-C4EF-3C2C-3049-F0540DCE8617}"/>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3B8356E1-D50E-149F-F9FB-32A018B3D7A3}"/>
              </a:ext>
            </a:extLst>
          </p:cNvPr>
          <p:cNvSpPr>
            <a:spLocks noGrp="1"/>
          </p:cNvSpPr>
          <p:nvPr>
            <p:ph type="title"/>
          </p:nvPr>
        </p:nvSpPr>
        <p:spPr/>
        <p:txBody>
          <a:bodyPr/>
          <a:lstStyle/>
          <a:p>
            <a:pPr algn="just"/>
            <a:r>
              <a:rPr lang="fr-FR"/>
              <a:t>Niveau de satisfaction concernant la prise en charge de la santé en Île-de-France – Détails</a:t>
            </a:r>
            <a:endParaRPr lang="fr-FR" sz="1600" b="0"/>
          </a:p>
        </p:txBody>
      </p:sp>
      <p:sp>
        <p:nvSpPr>
          <p:cNvPr id="3" name="Espace réservé du numéro de diapositive 2">
            <a:extLst>
              <a:ext uri="{FF2B5EF4-FFF2-40B4-BE49-F238E27FC236}">
                <a16:creationId xmlns:a16="http://schemas.microsoft.com/office/drawing/2014/main" id="{3DECFC79-3DC6-C1E9-098E-421AD4327EF5}"/>
              </a:ext>
            </a:extLst>
          </p:cNvPr>
          <p:cNvSpPr>
            <a:spLocks noGrp="1"/>
          </p:cNvSpPr>
          <p:nvPr>
            <p:ph type="sldNum" sz="quarter" idx="12"/>
          </p:nvPr>
        </p:nvSpPr>
        <p:spPr/>
        <p:txBody>
          <a:bodyPr/>
          <a:lstStyle/>
          <a:p>
            <a:fld id="{8FF9B0DE-3FEB-4AA0-B465-B80EF7C1333D}" type="slidenum">
              <a:rPr lang="en-US" noProof="0" smtClean="0"/>
              <a:pPr/>
              <a:t>7</a:t>
            </a:fld>
            <a:endParaRPr lang="en-US" noProof="0"/>
          </a:p>
        </p:txBody>
      </p:sp>
      <p:sp>
        <p:nvSpPr>
          <p:cNvPr id="41" name="Text Placeholder 40">
            <a:extLst>
              <a:ext uri="{FF2B5EF4-FFF2-40B4-BE49-F238E27FC236}">
                <a16:creationId xmlns:a16="http://schemas.microsoft.com/office/drawing/2014/main" id="{E2778E1A-D5C0-A8B9-1BF0-E681AEDE4223}"/>
              </a:ext>
            </a:extLst>
          </p:cNvPr>
          <p:cNvSpPr>
            <a:spLocks noGrp="1"/>
          </p:cNvSpPr>
          <p:nvPr>
            <p:ph type="body" sz="quarter" idx="16"/>
          </p:nvPr>
        </p:nvSpPr>
        <p:spPr>
          <a:xfrm>
            <a:off x="479424" y="6273447"/>
            <a:ext cx="11233149" cy="364483"/>
          </a:xfrm>
        </p:spPr>
        <p:txBody>
          <a:bodyPr/>
          <a:lstStyle/>
          <a:p>
            <a:r>
              <a:rPr lang="fr-FR" sz="1100" dirty="0">
                <a:solidFill>
                  <a:srgbClr val="000000">
                    <a:lumMod val="50000"/>
                    <a:lumOff val="50000"/>
                  </a:srgbClr>
                </a:solidFill>
                <a:latin typeface="Century Gothic" panose="020F0302020204030204"/>
              </a:rPr>
              <a:t>Diriez-vous que vous êtes satisfait(e) ou pas satisfait(e) de la prise en charge de votre santé en Île-de-France en 2025 ?</a:t>
            </a:r>
          </a:p>
          <a:p>
            <a:r>
              <a:rPr lang="fr-FR" i="1" dirty="0">
                <a:solidFill>
                  <a:srgbClr val="000000">
                    <a:lumMod val="50000"/>
                    <a:lumOff val="50000"/>
                  </a:srgbClr>
                </a:solidFill>
              </a:rPr>
              <a:t>Base : A tous, en %</a:t>
            </a:r>
            <a:endParaRPr lang="fr-FR" sz="1100" i="1" dirty="0">
              <a:solidFill>
                <a:srgbClr val="000000">
                  <a:lumMod val="50000"/>
                  <a:lumOff val="50000"/>
                </a:srgbClr>
              </a:solidFill>
              <a:latin typeface="Century Gothic" panose="020F0302020204030204"/>
            </a:endParaRPr>
          </a:p>
        </p:txBody>
      </p:sp>
      <p:sp>
        <p:nvSpPr>
          <p:cNvPr id="4" name="Espace réservé du texte 5">
            <a:extLst>
              <a:ext uri="{FF2B5EF4-FFF2-40B4-BE49-F238E27FC236}">
                <a16:creationId xmlns:a16="http://schemas.microsoft.com/office/drawing/2014/main" id="{66AC4FF5-42EA-36F9-EA7C-20A08FBB1CE9}"/>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sp>
        <p:nvSpPr>
          <p:cNvPr id="6" name="ZoneTexte 5">
            <a:extLst>
              <a:ext uri="{FF2B5EF4-FFF2-40B4-BE49-F238E27FC236}">
                <a16:creationId xmlns:a16="http://schemas.microsoft.com/office/drawing/2014/main" id="{2AEF0715-C7EF-6BBD-0449-77311B18AC72}"/>
              </a:ext>
            </a:extLst>
          </p:cNvPr>
          <p:cNvSpPr txBox="1"/>
          <p:nvPr/>
        </p:nvSpPr>
        <p:spPr bwMode="gray">
          <a:xfrm>
            <a:off x="8527457" y="1830406"/>
            <a:ext cx="3952615" cy="402775"/>
          </a:xfrm>
          <a:prstGeom prst="rect">
            <a:avLst/>
          </a:prstGeom>
          <a:noFill/>
          <a:ln>
            <a:noFill/>
          </a:ln>
        </p:spPr>
        <p:txBody>
          <a:bodyPr wrap="square" lIns="0" tIns="0" rIns="0" bIns="0" rtlCol="0" anchor="ctr">
            <a:noAutofit/>
          </a:bodyPr>
          <a:lstStyle/>
          <a:p>
            <a:pPr>
              <a:lnSpc>
                <a:spcPct val="120000"/>
              </a:lnSpc>
              <a:buSzPct val="80000"/>
            </a:pPr>
            <a:r>
              <a:rPr lang="fr-FR" sz="1100" dirty="0"/>
              <a:t>En % de : </a:t>
            </a:r>
            <a:r>
              <a:rPr lang="fr-FR" sz="1100" dirty="0">
                <a:solidFill>
                  <a:srgbClr val="0017AC"/>
                </a:solidFill>
              </a:rPr>
              <a:t>Très satisfait(e) </a:t>
            </a:r>
            <a:r>
              <a:rPr lang="fr-FR" sz="1100" dirty="0"/>
              <a:t>/ </a:t>
            </a:r>
            <a:r>
              <a:rPr lang="fr-FR" sz="1100" dirty="0">
                <a:solidFill>
                  <a:srgbClr val="788AFF"/>
                </a:solidFill>
              </a:rPr>
              <a:t>Satisfait(e)</a:t>
            </a:r>
          </a:p>
        </p:txBody>
      </p:sp>
      <p:graphicFrame>
        <p:nvGraphicFramePr>
          <p:cNvPr id="7" name="Espace réservé du contenu 40">
            <a:extLst>
              <a:ext uri="{FF2B5EF4-FFF2-40B4-BE49-F238E27FC236}">
                <a16:creationId xmlns:a16="http://schemas.microsoft.com/office/drawing/2014/main" id="{8AD2F06B-9880-0E57-067A-A49FACA294E6}"/>
              </a:ext>
            </a:extLst>
          </p:cNvPr>
          <p:cNvGraphicFramePr>
            <a:graphicFrameLocks/>
          </p:cNvGraphicFramePr>
          <p:nvPr>
            <p:extLst>
              <p:ext uri="{D42A27DB-BD31-4B8C-83A1-F6EECF244321}">
                <p14:modId xmlns:p14="http://schemas.microsoft.com/office/powerpoint/2010/main" val="3217430746"/>
              </p:ext>
            </p:extLst>
          </p:nvPr>
        </p:nvGraphicFramePr>
        <p:xfrm>
          <a:off x="7180575" y="2151082"/>
          <a:ext cx="5472112" cy="4103688"/>
        </p:xfrm>
        <a:graphic>
          <a:graphicData uri="http://schemas.openxmlformats.org/drawingml/2006/chart">
            <c:chart xmlns:c="http://schemas.openxmlformats.org/drawingml/2006/chart" xmlns:r="http://schemas.openxmlformats.org/officeDocument/2006/relationships" r:id="rId3"/>
          </a:graphicData>
        </a:graphic>
      </p:graphicFrame>
      <p:sp>
        <p:nvSpPr>
          <p:cNvPr id="2" name="ZoneTexte 19">
            <a:extLst>
              <a:ext uri="{FF2B5EF4-FFF2-40B4-BE49-F238E27FC236}">
                <a16:creationId xmlns:a16="http://schemas.microsoft.com/office/drawing/2014/main" id="{93466F0C-0BD3-9E8F-8FC2-5C82885F613D}"/>
              </a:ext>
            </a:extLst>
          </p:cNvPr>
          <p:cNvSpPr txBox="1"/>
          <p:nvPr/>
        </p:nvSpPr>
        <p:spPr>
          <a:xfrm>
            <a:off x="7847156" y="2842621"/>
            <a:ext cx="2216957" cy="16158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i="1" strike="noStrike" kern="1200" cap="none" spc="0" normalizeH="0" baseline="0" noProof="0">
                <a:ln>
                  <a:noFill/>
                </a:ln>
                <a:solidFill>
                  <a:srgbClr val="E7E6E6">
                    <a:lumMod val="10000"/>
                  </a:srgbClr>
                </a:solidFill>
                <a:effectLst/>
                <a:uLnTx/>
                <a:uFillTx/>
                <a:ea typeface="Arial" charset="0"/>
                <a:cs typeface="Arial" charset="0"/>
              </a:rPr>
              <a:t>Détail selon l’âge</a:t>
            </a:r>
          </a:p>
        </p:txBody>
      </p:sp>
      <p:sp>
        <p:nvSpPr>
          <p:cNvPr id="11" name="ZoneTexte 19">
            <a:extLst>
              <a:ext uri="{FF2B5EF4-FFF2-40B4-BE49-F238E27FC236}">
                <a16:creationId xmlns:a16="http://schemas.microsoft.com/office/drawing/2014/main" id="{5E1A5805-C636-4E7B-B5D9-E36AB36E21BE}"/>
              </a:ext>
            </a:extLst>
          </p:cNvPr>
          <p:cNvSpPr txBox="1"/>
          <p:nvPr/>
        </p:nvSpPr>
        <p:spPr>
          <a:xfrm>
            <a:off x="7847156" y="4118476"/>
            <a:ext cx="4504066" cy="16158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i="1" strike="noStrike" kern="1200" cap="none" spc="0" normalizeH="0" baseline="0" noProof="0" dirty="0">
                <a:ln>
                  <a:noFill/>
                </a:ln>
                <a:solidFill>
                  <a:srgbClr val="E7E6E6">
                    <a:lumMod val="10000"/>
                  </a:srgbClr>
                </a:solidFill>
                <a:effectLst/>
                <a:uLnTx/>
                <a:uFillTx/>
                <a:ea typeface="Arial" charset="0"/>
                <a:cs typeface="Arial" charset="0"/>
              </a:rPr>
              <a:t>Détail selon la profession et catégorie socio-professionnelle</a:t>
            </a:r>
          </a:p>
        </p:txBody>
      </p:sp>
      <p:sp>
        <p:nvSpPr>
          <p:cNvPr id="13" name="ZoneTexte 19">
            <a:extLst>
              <a:ext uri="{FF2B5EF4-FFF2-40B4-BE49-F238E27FC236}">
                <a16:creationId xmlns:a16="http://schemas.microsoft.com/office/drawing/2014/main" id="{BB17AA22-B007-2253-AF08-539121873D27}"/>
              </a:ext>
            </a:extLst>
          </p:cNvPr>
          <p:cNvSpPr txBox="1"/>
          <p:nvPr/>
        </p:nvSpPr>
        <p:spPr>
          <a:xfrm>
            <a:off x="7847156" y="5132325"/>
            <a:ext cx="3952615" cy="16158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i="1" strike="noStrike" kern="1200" cap="none" spc="0" normalizeH="0" baseline="0" noProof="0" dirty="0">
                <a:ln>
                  <a:noFill/>
                </a:ln>
                <a:solidFill>
                  <a:srgbClr val="E7E6E6">
                    <a:lumMod val="10000"/>
                  </a:srgbClr>
                </a:solidFill>
                <a:effectLst/>
                <a:uLnTx/>
                <a:uFillTx/>
                <a:ea typeface="Arial" charset="0"/>
                <a:cs typeface="Arial" charset="0"/>
              </a:rPr>
              <a:t>Détail selon le niveau de revenus mensuels du foyer</a:t>
            </a:r>
          </a:p>
        </p:txBody>
      </p:sp>
      <p:sp>
        <p:nvSpPr>
          <p:cNvPr id="14" name="ZoneTexte 19">
            <a:extLst>
              <a:ext uri="{FF2B5EF4-FFF2-40B4-BE49-F238E27FC236}">
                <a16:creationId xmlns:a16="http://schemas.microsoft.com/office/drawing/2014/main" id="{A70A5322-9AA9-D0A3-F8BD-E8724DD7EF14}"/>
              </a:ext>
            </a:extLst>
          </p:cNvPr>
          <p:cNvSpPr txBox="1"/>
          <p:nvPr/>
        </p:nvSpPr>
        <p:spPr>
          <a:xfrm>
            <a:off x="7847156" y="2126552"/>
            <a:ext cx="2216957" cy="161583"/>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050" i="1" strike="noStrike" kern="1200" cap="none" spc="0" normalizeH="0" baseline="0" noProof="0">
                <a:ln>
                  <a:noFill/>
                </a:ln>
                <a:solidFill>
                  <a:srgbClr val="E7E6E6">
                    <a:lumMod val="10000"/>
                  </a:srgbClr>
                </a:solidFill>
                <a:effectLst/>
                <a:uLnTx/>
                <a:uFillTx/>
                <a:ea typeface="Arial" charset="0"/>
                <a:cs typeface="Arial" charset="0"/>
              </a:rPr>
              <a:t>Détail selon le sexe</a:t>
            </a:r>
          </a:p>
        </p:txBody>
      </p:sp>
      <p:graphicFrame>
        <p:nvGraphicFramePr>
          <p:cNvPr id="8" name="Espace réservé du contenu 8">
            <a:extLst>
              <a:ext uri="{FF2B5EF4-FFF2-40B4-BE49-F238E27FC236}">
                <a16:creationId xmlns:a16="http://schemas.microsoft.com/office/drawing/2014/main" id="{9A57C42D-78AA-DAAA-03CE-88263D5FA2A0}"/>
              </a:ext>
            </a:extLst>
          </p:cNvPr>
          <p:cNvGraphicFramePr>
            <a:graphicFrameLocks/>
          </p:cNvGraphicFramePr>
          <p:nvPr>
            <p:extLst>
              <p:ext uri="{D42A27DB-BD31-4B8C-83A1-F6EECF244321}">
                <p14:modId xmlns:p14="http://schemas.microsoft.com/office/powerpoint/2010/main" val="126609038"/>
              </p:ext>
            </p:extLst>
          </p:nvPr>
        </p:nvGraphicFramePr>
        <p:xfrm>
          <a:off x="661600" y="1720399"/>
          <a:ext cx="5472113" cy="4103688"/>
        </p:xfrm>
        <a:graphic>
          <a:graphicData uri="http://schemas.openxmlformats.org/drawingml/2006/chart">
            <c:chart xmlns:c="http://schemas.openxmlformats.org/drawingml/2006/chart" xmlns:r="http://schemas.openxmlformats.org/officeDocument/2006/relationships" r:id="rId4"/>
          </a:graphicData>
        </a:graphic>
      </p:graphicFrame>
      <p:sp>
        <p:nvSpPr>
          <p:cNvPr id="15" name="ZoneTexte 16">
            <a:extLst>
              <a:ext uri="{FF2B5EF4-FFF2-40B4-BE49-F238E27FC236}">
                <a16:creationId xmlns:a16="http://schemas.microsoft.com/office/drawing/2014/main" id="{E6C77992-AAC0-9FDE-5B38-A38577134159}"/>
              </a:ext>
            </a:extLst>
          </p:cNvPr>
          <p:cNvSpPr txBox="1"/>
          <p:nvPr/>
        </p:nvSpPr>
        <p:spPr bwMode="gray">
          <a:xfrm>
            <a:off x="25536" y="2162178"/>
            <a:ext cx="1982163" cy="402776"/>
          </a:xfrm>
          <a:prstGeom prst="rect">
            <a:avLst/>
          </a:prstGeom>
          <a:noFill/>
        </p:spPr>
        <p:txBody>
          <a:bodyPr wrap="square" lIns="0" tIns="0" rIns="0" bIns="0" rtlCol="0" anchor="ctr">
            <a:noAutofit/>
          </a:bodyPr>
          <a:lstStyle/>
          <a:p>
            <a:pPr algn="r">
              <a:lnSpc>
                <a:spcPct val="120000"/>
              </a:lnSpc>
              <a:buSzPct val="80000"/>
            </a:pPr>
            <a:r>
              <a:rPr lang="fr-FR" sz="1600" dirty="0">
                <a:solidFill>
                  <a:srgbClr val="0017AC"/>
                </a:solidFill>
              </a:rPr>
              <a:t>Satisfait(e) : 77</a:t>
            </a:r>
          </a:p>
        </p:txBody>
      </p:sp>
      <p:sp>
        <p:nvSpPr>
          <p:cNvPr id="27" name="ZoneTexte 1">
            <a:extLst>
              <a:ext uri="{FF2B5EF4-FFF2-40B4-BE49-F238E27FC236}">
                <a16:creationId xmlns:a16="http://schemas.microsoft.com/office/drawing/2014/main" id="{50C126E8-28C2-7280-3407-B2C72F7795B4}"/>
              </a:ext>
            </a:extLst>
          </p:cNvPr>
          <p:cNvSpPr txBox="1"/>
          <p:nvPr/>
        </p:nvSpPr>
        <p:spPr bwMode="gray">
          <a:xfrm>
            <a:off x="-288387" y="4924346"/>
            <a:ext cx="2414146" cy="402776"/>
          </a:xfrm>
          <a:prstGeom prst="rect">
            <a:avLst/>
          </a:prstGeom>
          <a:noFill/>
        </p:spPr>
        <p:txBody>
          <a:bodyPr wrap="square" lIns="0" tIns="0" rIns="0" bIns="0" rtlCol="0" anchor="ctr">
            <a:noAutofit/>
          </a:bodyPr>
          <a:lstStyle/>
          <a:p>
            <a:pPr algn="r">
              <a:lnSpc>
                <a:spcPct val="120000"/>
              </a:lnSpc>
              <a:buSzPct val="80000"/>
            </a:pPr>
            <a:r>
              <a:rPr lang="fr-FR" sz="1600" dirty="0">
                <a:solidFill>
                  <a:schemeClr val="accent2"/>
                </a:solidFill>
              </a:rPr>
              <a:t>Pas satisfait(e) : 21</a:t>
            </a:r>
          </a:p>
        </p:txBody>
      </p:sp>
      <p:grpSp>
        <p:nvGrpSpPr>
          <p:cNvPr id="29" name="Groupe 22">
            <a:extLst>
              <a:ext uri="{FF2B5EF4-FFF2-40B4-BE49-F238E27FC236}">
                <a16:creationId xmlns:a16="http://schemas.microsoft.com/office/drawing/2014/main" id="{F75B9F35-B5D9-4FE1-B71F-0B3B88108CC7}"/>
              </a:ext>
            </a:extLst>
          </p:cNvPr>
          <p:cNvGrpSpPr>
            <a:grpSpLocks noChangeAspect="1"/>
          </p:cNvGrpSpPr>
          <p:nvPr/>
        </p:nvGrpSpPr>
        <p:grpSpPr>
          <a:xfrm>
            <a:off x="2754069" y="3332578"/>
            <a:ext cx="1128556" cy="916532"/>
            <a:chOff x="8282449" y="2161279"/>
            <a:chExt cx="666978" cy="541670"/>
          </a:xfrm>
          <a:solidFill>
            <a:schemeClr val="bg1">
              <a:lumMod val="95000"/>
            </a:schemeClr>
          </a:solidFill>
        </p:grpSpPr>
        <p:sp>
          <p:nvSpPr>
            <p:cNvPr id="30" name="FR-77">
              <a:extLst>
                <a:ext uri="{FF2B5EF4-FFF2-40B4-BE49-F238E27FC236}">
                  <a16:creationId xmlns:a16="http://schemas.microsoft.com/office/drawing/2014/main" id="{E4F71428-3F09-85BA-7462-0835CA0FF5AA}"/>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31" name="FR-91">
              <a:extLst>
                <a:ext uri="{FF2B5EF4-FFF2-40B4-BE49-F238E27FC236}">
                  <a16:creationId xmlns:a16="http://schemas.microsoft.com/office/drawing/2014/main" id="{C301CB38-22EB-754C-7E7D-97A87DCC6925}"/>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32" name="FR-78">
              <a:extLst>
                <a:ext uri="{FF2B5EF4-FFF2-40B4-BE49-F238E27FC236}">
                  <a16:creationId xmlns:a16="http://schemas.microsoft.com/office/drawing/2014/main" id="{115EA4D9-1BA9-BA64-55E7-8C1249D1D833}"/>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33" name="FR-95">
              <a:extLst>
                <a:ext uri="{FF2B5EF4-FFF2-40B4-BE49-F238E27FC236}">
                  <a16:creationId xmlns:a16="http://schemas.microsoft.com/office/drawing/2014/main" id="{FC0B0397-2284-5BDE-7E7B-1215D86BF4A2}"/>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34" name="FR-93">
              <a:extLst>
                <a:ext uri="{FF2B5EF4-FFF2-40B4-BE49-F238E27FC236}">
                  <a16:creationId xmlns:a16="http://schemas.microsoft.com/office/drawing/2014/main" id="{DEC8BBA7-199F-4DE1-D728-0EB735518637}"/>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35" name="FR-75">
              <a:extLst>
                <a:ext uri="{FF2B5EF4-FFF2-40B4-BE49-F238E27FC236}">
                  <a16:creationId xmlns:a16="http://schemas.microsoft.com/office/drawing/2014/main" id="{A50875FA-F356-A435-821C-14378A5DA12E}"/>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36" name="FR-92">
              <a:extLst>
                <a:ext uri="{FF2B5EF4-FFF2-40B4-BE49-F238E27FC236}">
                  <a16:creationId xmlns:a16="http://schemas.microsoft.com/office/drawing/2014/main" id="{AE435E2C-2AF9-92F1-E747-93ED4216AD52}"/>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37" name="FR-94">
              <a:extLst>
                <a:ext uri="{FF2B5EF4-FFF2-40B4-BE49-F238E27FC236}">
                  <a16:creationId xmlns:a16="http://schemas.microsoft.com/office/drawing/2014/main" id="{DAF1E99D-D5B5-5466-A2F1-19618988EAE9}"/>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38" name="ZoneTexte 25">
            <a:extLst>
              <a:ext uri="{FF2B5EF4-FFF2-40B4-BE49-F238E27FC236}">
                <a16:creationId xmlns:a16="http://schemas.microsoft.com/office/drawing/2014/main" id="{299E6997-9A79-D7A1-635B-984B34BE70F9}"/>
              </a:ext>
            </a:extLst>
          </p:cNvPr>
          <p:cNvSpPr txBox="1"/>
          <p:nvPr/>
        </p:nvSpPr>
        <p:spPr bwMode="gray">
          <a:xfrm>
            <a:off x="1911670" y="1673308"/>
            <a:ext cx="2633127" cy="280567"/>
          </a:xfrm>
          <a:prstGeom prst="rect">
            <a:avLst/>
          </a:prstGeom>
          <a:noFill/>
        </p:spPr>
        <p:txBody>
          <a:bodyPr wrap="square" lIns="0" tIns="0" rIns="0" bIns="0" rtlCol="0">
            <a:noAutofit/>
          </a:bodyPr>
          <a:lstStyle/>
          <a:p>
            <a:pPr algn="ctr">
              <a:lnSpc>
                <a:spcPct val="120000"/>
              </a:lnSpc>
              <a:buSzPct val="80000"/>
            </a:pPr>
            <a:r>
              <a:rPr lang="fr-FR" sz="1400" i="1" dirty="0"/>
              <a:t>Habitants de Seine-Saint-Denis</a:t>
            </a:r>
          </a:p>
        </p:txBody>
      </p:sp>
    </p:spTree>
    <p:extLst>
      <p:ext uri="{BB962C8B-B14F-4D97-AF65-F5344CB8AC3E}">
        <p14:creationId xmlns:p14="http://schemas.microsoft.com/office/powerpoint/2010/main" val="33187245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21D08-31A5-C517-3E8B-9CC92C7B5546}"/>
            </a:ext>
          </a:extLst>
        </p:cNvPr>
        <p:cNvGrpSpPr/>
        <p:nvPr/>
      </p:nvGrpSpPr>
      <p:grpSpPr>
        <a:xfrm>
          <a:off x="0" y="0"/>
          <a:ext cx="0" cy="0"/>
          <a:chOff x="0" y="0"/>
          <a:chExt cx="0" cy="0"/>
        </a:xfrm>
      </p:grpSpPr>
      <p:graphicFrame>
        <p:nvGraphicFramePr>
          <p:cNvPr id="10" name="Espace réservé du contenu 6">
            <a:extLst>
              <a:ext uri="{FF2B5EF4-FFF2-40B4-BE49-F238E27FC236}">
                <a16:creationId xmlns:a16="http://schemas.microsoft.com/office/drawing/2014/main" id="{D1FFBE55-CDDD-0D94-6A18-A9F2062DE617}"/>
              </a:ext>
            </a:extLst>
          </p:cNvPr>
          <p:cNvGraphicFramePr>
            <a:graphicFrameLocks/>
          </p:cNvGraphicFramePr>
          <p:nvPr>
            <p:extLst>
              <p:ext uri="{D42A27DB-BD31-4B8C-83A1-F6EECF244321}">
                <p14:modId xmlns:p14="http://schemas.microsoft.com/office/powerpoint/2010/main" val="1633089968"/>
              </p:ext>
            </p:extLst>
          </p:nvPr>
        </p:nvGraphicFramePr>
        <p:xfrm>
          <a:off x="479425" y="1917700"/>
          <a:ext cx="11231563" cy="4103688"/>
        </p:xfrm>
        <a:graphic>
          <a:graphicData uri="http://schemas.openxmlformats.org/drawingml/2006/chart">
            <c:chart xmlns:c="http://schemas.openxmlformats.org/drawingml/2006/chart" xmlns:r="http://schemas.openxmlformats.org/officeDocument/2006/relationships" r:id="rId3"/>
          </a:graphicData>
        </a:graphic>
      </p:graphicFrame>
      <p:sp>
        <p:nvSpPr>
          <p:cNvPr id="5" name="Titre 4">
            <a:extLst>
              <a:ext uri="{FF2B5EF4-FFF2-40B4-BE49-F238E27FC236}">
                <a16:creationId xmlns:a16="http://schemas.microsoft.com/office/drawing/2014/main" id="{936C79A4-CB16-1D57-344C-5EC5E5D26479}"/>
              </a:ext>
            </a:extLst>
          </p:cNvPr>
          <p:cNvSpPr>
            <a:spLocks noGrp="1"/>
          </p:cNvSpPr>
          <p:nvPr>
            <p:ph type="title"/>
          </p:nvPr>
        </p:nvSpPr>
        <p:spPr/>
        <p:txBody>
          <a:bodyPr/>
          <a:lstStyle/>
          <a:p>
            <a:r>
              <a:rPr lang="fr-FR"/>
              <a:t>Perception du niveau d’accès aux soins en Île-de-France pour différents types de personnes</a:t>
            </a:r>
          </a:p>
        </p:txBody>
      </p:sp>
      <p:sp>
        <p:nvSpPr>
          <p:cNvPr id="3" name="Espace réservé du numéro de diapositive 2">
            <a:extLst>
              <a:ext uri="{FF2B5EF4-FFF2-40B4-BE49-F238E27FC236}">
                <a16:creationId xmlns:a16="http://schemas.microsoft.com/office/drawing/2014/main" id="{AD07E058-35D9-9747-0E59-35EE5BA64861}"/>
              </a:ext>
            </a:extLst>
          </p:cNvPr>
          <p:cNvSpPr>
            <a:spLocks noGrp="1"/>
          </p:cNvSpPr>
          <p:nvPr>
            <p:ph type="sldNum" sz="quarter" idx="12"/>
          </p:nvPr>
        </p:nvSpPr>
        <p:spPr/>
        <p:txBody>
          <a:bodyPr/>
          <a:lstStyle/>
          <a:p>
            <a:fld id="{8FF9B0DE-3FEB-4AA0-B465-B80EF7C1333D}" type="slidenum">
              <a:rPr lang="en-US" noProof="0" smtClean="0"/>
              <a:pPr/>
              <a:t>8</a:t>
            </a:fld>
            <a:endParaRPr lang="en-US" noProof="0"/>
          </a:p>
        </p:txBody>
      </p:sp>
      <p:sp>
        <p:nvSpPr>
          <p:cNvPr id="15" name="Text Placeholder 14">
            <a:extLst>
              <a:ext uri="{FF2B5EF4-FFF2-40B4-BE49-F238E27FC236}">
                <a16:creationId xmlns:a16="http://schemas.microsoft.com/office/drawing/2014/main" id="{45B77571-B188-BABB-D862-CBE69317E6AF}"/>
              </a:ext>
            </a:extLst>
          </p:cNvPr>
          <p:cNvSpPr>
            <a:spLocks noGrp="1"/>
          </p:cNvSpPr>
          <p:nvPr>
            <p:ph type="body" sz="quarter" idx="16"/>
          </p:nvPr>
        </p:nvSpPr>
        <p:spPr>
          <a:xfrm>
            <a:off x="479424" y="6164263"/>
            <a:ext cx="11233149" cy="491940"/>
          </a:xfrm>
        </p:spPr>
        <p:txBody>
          <a:bodyPr/>
          <a:lstStyle/>
          <a:p>
            <a:r>
              <a:rPr lang="fr-FR" sz="1100" dirty="0">
                <a:solidFill>
                  <a:srgbClr val="000000">
                    <a:lumMod val="50000"/>
                    <a:lumOff val="50000"/>
                  </a:srgbClr>
                </a:solidFill>
                <a:latin typeface="Century Gothic" panose="020F0302020204030204"/>
              </a:rPr>
              <a:t>D’après ce que vous en savez, ou l’idée que vous vous en faites, diriez-vous que chacun des types de personnes suivants bénéficie d’un bon ou d’un mauvais accès aux soins en Île-de-France (ex : médecin traitant, service à l’hôpital, urgences, etc…) ?</a:t>
            </a:r>
            <a:br>
              <a:rPr lang="fr-FR" sz="1100" dirty="0">
                <a:solidFill>
                  <a:srgbClr val="000000">
                    <a:lumMod val="50000"/>
                    <a:lumOff val="50000"/>
                  </a:srgbClr>
                </a:solidFill>
                <a:latin typeface="Century Gothic" panose="020F0302020204030204"/>
              </a:rPr>
            </a:br>
            <a:r>
              <a:rPr lang="fr-FR" sz="1100" i="1" dirty="0">
                <a:solidFill>
                  <a:srgbClr val="000000">
                    <a:lumMod val="50000"/>
                    <a:lumOff val="50000"/>
                  </a:srgbClr>
                </a:solidFill>
                <a:latin typeface="Century Gothic" panose="020F0302020204030204"/>
              </a:rPr>
              <a:t>Base : A tous, en % </a:t>
            </a:r>
          </a:p>
        </p:txBody>
      </p:sp>
      <p:graphicFrame>
        <p:nvGraphicFramePr>
          <p:cNvPr id="2" name="Tableau 1">
            <a:extLst>
              <a:ext uri="{FF2B5EF4-FFF2-40B4-BE49-F238E27FC236}">
                <a16:creationId xmlns:a16="http://schemas.microsoft.com/office/drawing/2014/main" id="{0F8112B3-B979-9ECF-456A-7A6711195D6F}"/>
              </a:ext>
            </a:extLst>
          </p:cNvPr>
          <p:cNvGraphicFramePr>
            <a:graphicFrameLocks noGrp="1"/>
          </p:cNvGraphicFramePr>
          <p:nvPr>
            <p:extLst>
              <p:ext uri="{D42A27DB-BD31-4B8C-83A1-F6EECF244321}">
                <p14:modId xmlns:p14="http://schemas.microsoft.com/office/powerpoint/2010/main" val="1887775845"/>
              </p:ext>
            </p:extLst>
          </p:nvPr>
        </p:nvGraphicFramePr>
        <p:xfrm>
          <a:off x="8550938" y="1497685"/>
          <a:ext cx="3160050" cy="4136140"/>
        </p:xfrm>
        <a:graphic>
          <a:graphicData uri="http://schemas.openxmlformats.org/drawingml/2006/table">
            <a:tbl>
              <a:tblPr firstRow="1" bandRow="1">
                <a:tableStyleId>{1FB583FC-8163-40B2-8343-D5F1372A986C}</a:tableStyleId>
              </a:tblPr>
              <a:tblGrid>
                <a:gridCol w="1580025">
                  <a:extLst>
                    <a:ext uri="{9D8B030D-6E8A-4147-A177-3AD203B41FA5}">
                      <a16:colId xmlns:a16="http://schemas.microsoft.com/office/drawing/2014/main" val="1016654170"/>
                    </a:ext>
                  </a:extLst>
                </a:gridCol>
                <a:gridCol w="1580025">
                  <a:extLst>
                    <a:ext uri="{9D8B030D-6E8A-4147-A177-3AD203B41FA5}">
                      <a16:colId xmlns:a16="http://schemas.microsoft.com/office/drawing/2014/main" val="2550008258"/>
                    </a:ext>
                  </a:extLst>
                </a:gridCol>
              </a:tblGrid>
              <a:tr h="561909">
                <a:tc>
                  <a:txBody>
                    <a:bodyPr/>
                    <a:lstStyle/>
                    <a:p>
                      <a:pPr algn="ctr"/>
                      <a:r>
                        <a:rPr lang="fr-FR" b="1">
                          <a:solidFill>
                            <a:schemeClr val="accent3"/>
                          </a:solidFill>
                        </a:rPr>
                        <a:t>Un bon accès aux soins</a:t>
                      </a:r>
                    </a:p>
                  </a:txBody>
                  <a:tcPr anchor="ctr">
                    <a:lnL>
                      <a:noFill/>
                    </a:lnL>
                    <a:lnR>
                      <a:noFill/>
                    </a:lnR>
                    <a:lnT>
                      <a:noFill/>
                    </a:lnT>
                    <a:lnB w="6350" cmpd="sng">
                      <a:noFill/>
                    </a:lnB>
                    <a:lnTlToBr w="12700" cmpd="sng">
                      <a:noFill/>
                      <a:prstDash val="solid"/>
                    </a:lnTlToBr>
                    <a:lnBlToTr w="12700" cmpd="sng">
                      <a:noFill/>
                      <a:prstDash val="solid"/>
                    </a:lnBlToTr>
                    <a:noFill/>
                  </a:tcPr>
                </a:tc>
                <a:tc>
                  <a:txBody>
                    <a:bodyPr/>
                    <a:lstStyle/>
                    <a:p>
                      <a:pPr algn="ctr"/>
                      <a:r>
                        <a:rPr lang="fr-FR" b="0" i="1">
                          <a:solidFill>
                            <a:schemeClr val="tx1"/>
                          </a:solidFill>
                        </a:rPr>
                        <a:t>Franciliens</a:t>
                      </a:r>
                    </a:p>
                    <a:p>
                      <a:pPr algn="ctr"/>
                      <a:r>
                        <a:rPr lang="fr-FR" sz="1050" b="0">
                          <a:solidFill>
                            <a:schemeClr val="tx1"/>
                          </a:solidFill>
                        </a:rPr>
                        <a:t>En % de « </a:t>
                      </a:r>
                      <a:r>
                        <a:rPr lang="fr-FR" sz="1050" b="0">
                          <a:solidFill>
                            <a:schemeClr val="accent3"/>
                          </a:solidFill>
                        </a:rPr>
                        <a:t>Un bon accès aux soins</a:t>
                      </a:r>
                      <a:r>
                        <a:rPr lang="fr-FR" sz="1050" b="0">
                          <a:solidFill>
                            <a:schemeClr val="tx1"/>
                          </a:solidFill>
                        </a:rPr>
                        <a:t> »</a:t>
                      </a:r>
                    </a:p>
                  </a:txBody>
                  <a:tcPr anchor="ctr">
                    <a:lnL>
                      <a:noFill/>
                    </a:lnL>
                    <a:lnR>
                      <a:noFill/>
                    </a:lnR>
                    <a:lnT>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58747581"/>
                  </a:ext>
                </a:extLst>
              </a:tr>
              <a:tr h="885445">
                <a:tc>
                  <a:txBody>
                    <a:bodyPr/>
                    <a:lstStyle/>
                    <a:p>
                      <a:pPr marL="0" algn="ctr" defTabSz="914400" rtl="0" eaLnBrk="1" fontAlgn="ctr" latinLnBrk="0" hangingPunct="1">
                        <a:buNone/>
                      </a:pPr>
                      <a:r>
                        <a:rPr kumimoji="0" lang="fr-FR" sz="1200" b="1" i="0" u="none" strike="noStrike" kern="1200" cap="none" spc="0" normalizeH="0" baseline="0" dirty="0">
                          <a:ln>
                            <a:noFill/>
                          </a:ln>
                          <a:solidFill>
                            <a:schemeClr val="accent3"/>
                          </a:solidFill>
                          <a:effectLst/>
                          <a:uLnTx/>
                          <a:uFillTx/>
                          <a:latin typeface="Century Gothic" panose="020F0302020204030204"/>
                          <a:ea typeface="+mn-ea"/>
                          <a:cs typeface="+mn-cs"/>
                        </a:rPr>
                        <a:t>85</a:t>
                      </a:r>
                    </a:p>
                  </a:txBody>
                  <a:tcPr marL="9525" marR="9525" marT="9525" marB="0" anchor="ctr">
                    <a:lnL>
                      <a:noFill/>
                    </a:lnL>
                    <a:lnR>
                      <a:noFill/>
                    </a:lnR>
                    <a:lnT>
                      <a:noFill/>
                    </a:lnT>
                    <a:lnB w="635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buNone/>
                      </a:pPr>
                      <a:r>
                        <a:rPr kumimoji="0" lang="fr-FR" sz="1200" b="1" i="0" u="none" strike="noStrike" kern="1200" cap="none" spc="0" normalizeH="0" baseline="0">
                          <a:ln>
                            <a:noFill/>
                          </a:ln>
                          <a:solidFill>
                            <a:schemeClr val="tx1"/>
                          </a:solidFill>
                          <a:effectLst/>
                          <a:uLnTx/>
                          <a:uFillTx/>
                          <a:latin typeface="Century Gothic" panose="020F0302020204030204"/>
                          <a:ea typeface="+mn-ea"/>
                          <a:cs typeface="+mn-cs"/>
                        </a:rPr>
                        <a:t>86</a:t>
                      </a:r>
                    </a:p>
                  </a:txBody>
                  <a:tcPr marL="9525" marR="9525" marT="9525" marB="0" anchor="ctr">
                    <a:lnL>
                      <a:noFill/>
                    </a:lnL>
                    <a:lnR>
                      <a:noFill/>
                    </a:lnR>
                    <a:lnT>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643294252"/>
                  </a:ext>
                </a:extLst>
              </a:tr>
              <a:tr h="885445">
                <a:tc>
                  <a:txBody>
                    <a:bodyPr/>
                    <a:lstStyle/>
                    <a:p>
                      <a:pPr marL="0" algn="ctr" defTabSz="914400" rtl="0" eaLnBrk="1" fontAlgn="ctr" latinLnBrk="0" hangingPunct="1">
                        <a:buNone/>
                      </a:pPr>
                      <a:r>
                        <a:rPr kumimoji="0" lang="fr-FR" sz="1200" b="1" i="0" u="none" strike="noStrike" kern="1200" cap="none" spc="0" normalizeH="0" baseline="0" dirty="0">
                          <a:ln>
                            <a:noFill/>
                          </a:ln>
                          <a:solidFill>
                            <a:schemeClr val="accent3"/>
                          </a:solidFill>
                          <a:effectLst/>
                          <a:uLnTx/>
                          <a:uFillTx/>
                          <a:latin typeface="Century Gothic" panose="020F0302020204030204"/>
                          <a:ea typeface="+mn-ea"/>
                          <a:cs typeface="+mn-cs"/>
                        </a:rPr>
                        <a:t>62</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buNone/>
                      </a:pPr>
                      <a:r>
                        <a:rPr kumimoji="0" lang="fr-FR" sz="1200" b="1" i="0" u="none" strike="noStrike" kern="1200" cap="none" spc="0" normalizeH="0" baseline="0" dirty="0">
                          <a:ln>
                            <a:noFill/>
                          </a:ln>
                          <a:solidFill>
                            <a:schemeClr val="tx1"/>
                          </a:solidFill>
                          <a:effectLst/>
                          <a:uLnTx/>
                          <a:uFillTx/>
                          <a:latin typeface="Century Gothic" panose="020F0302020204030204"/>
                          <a:ea typeface="+mn-ea"/>
                          <a:cs typeface="+mn-cs"/>
                        </a:rPr>
                        <a:t>63</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86869694"/>
                  </a:ext>
                </a:extLst>
              </a:tr>
              <a:tr h="885445">
                <a:tc>
                  <a:txBody>
                    <a:bodyPr/>
                    <a:lstStyle/>
                    <a:p>
                      <a:pPr marL="0" algn="ctr" defTabSz="914400" rtl="0" eaLnBrk="1" fontAlgn="ctr" latinLnBrk="0" hangingPunct="1">
                        <a:buNone/>
                      </a:pPr>
                      <a:r>
                        <a:rPr kumimoji="0" lang="fr-FR" sz="1200" b="1" i="0" u="none" strike="noStrike" kern="1200" cap="none" spc="0" normalizeH="0" baseline="0" dirty="0">
                          <a:ln>
                            <a:noFill/>
                          </a:ln>
                          <a:solidFill>
                            <a:schemeClr val="accent3"/>
                          </a:solidFill>
                          <a:effectLst/>
                          <a:uLnTx/>
                          <a:uFillTx/>
                          <a:latin typeface="Century Gothic" panose="020F0302020204030204"/>
                          <a:ea typeface="+mn-ea"/>
                          <a:cs typeface="+mn-cs"/>
                        </a:rPr>
                        <a:t>61</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buNone/>
                      </a:pPr>
                      <a:r>
                        <a:rPr kumimoji="0" lang="fr-FR" sz="1200" b="1" i="0" u="none" strike="noStrike" kern="1200" cap="none" spc="0" normalizeH="0" baseline="0">
                          <a:ln>
                            <a:noFill/>
                          </a:ln>
                          <a:solidFill>
                            <a:schemeClr val="tx1"/>
                          </a:solidFill>
                          <a:effectLst/>
                          <a:uLnTx/>
                          <a:uFillTx/>
                          <a:latin typeface="Century Gothic" panose="020F0302020204030204"/>
                          <a:ea typeface="+mn-ea"/>
                          <a:cs typeface="+mn-cs"/>
                        </a:rPr>
                        <a:t>61</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339982333"/>
                  </a:ext>
                </a:extLst>
              </a:tr>
              <a:tr h="885445">
                <a:tc>
                  <a:txBody>
                    <a:bodyPr/>
                    <a:lstStyle/>
                    <a:p>
                      <a:pPr marL="0" algn="ctr" defTabSz="914400" rtl="0" eaLnBrk="1" fontAlgn="ctr" latinLnBrk="0" hangingPunct="1">
                        <a:buNone/>
                      </a:pPr>
                      <a:r>
                        <a:rPr kumimoji="0" lang="fr-FR" sz="1200" b="1" i="0" u="none" strike="noStrike" kern="1200" cap="none" spc="0" normalizeH="0" baseline="0" dirty="0">
                          <a:ln>
                            <a:noFill/>
                          </a:ln>
                          <a:solidFill>
                            <a:schemeClr val="accent3"/>
                          </a:solidFill>
                          <a:effectLst/>
                          <a:uLnTx/>
                          <a:uFillTx/>
                          <a:latin typeface="Century Gothic" panose="020F0302020204030204"/>
                          <a:ea typeface="+mn-ea"/>
                          <a:cs typeface="+mn-cs"/>
                        </a:rPr>
                        <a:t>38</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tc>
                  <a:txBody>
                    <a:bodyPr/>
                    <a:lstStyle/>
                    <a:p>
                      <a:pPr marL="0" algn="ctr" defTabSz="914400" rtl="0" eaLnBrk="1" fontAlgn="ctr" latinLnBrk="0" hangingPunct="1">
                        <a:buNone/>
                      </a:pPr>
                      <a:r>
                        <a:rPr kumimoji="0" lang="fr-FR" sz="1200" b="1" i="0" u="none" strike="noStrike" kern="1200" cap="none" spc="0" normalizeH="0" baseline="0" dirty="0">
                          <a:ln>
                            <a:noFill/>
                          </a:ln>
                          <a:solidFill>
                            <a:schemeClr val="tx1"/>
                          </a:solidFill>
                          <a:effectLst/>
                          <a:uLnTx/>
                          <a:uFillTx/>
                          <a:latin typeface="Century Gothic" panose="020F0302020204030204"/>
                          <a:ea typeface="+mn-ea"/>
                          <a:cs typeface="+mn-cs"/>
                        </a:rPr>
                        <a:t>41</a:t>
                      </a:r>
                    </a:p>
                  </a:txBody>
                  <a:tcPr marL="9525" marR="9525" marT="9525" marB="0" anchor="ctr">
                    <a:lnL>
                      <a:noFill/>
                    </a:lnL>
                    <a:lnR>
                      <a:noFill/>
                    </a:lnR>
                    <a:lnT w="6350" cmpd="sng">
                      <a:noFill/>
                    </a:lnT>
                    <a:lnB w="6350" cmpd="sng">
                      <a:noFill/>
                    </a:lnB>
                    <a:lnTlToBr w="12700" cmpd="sng">
                      <a:noFill/>
                      <a:prstDash val="solid"/>
                    </a:lnTlToBr>
                    <a:lnBlToTr w="12700" cmpd="sng">
                      <a:noFill/>
                      <a:prstDash val="solid"/>
                    </a:lnBlToTr>
                    <a:noFill/>
                  </a:tcPr>
                </a:tc>
                <a:extLst>
                  <a:ext uri="{0D108BD9-81ED-4DB2-BD59-A6C34878D82A}">
                    <a16:rowId xmlns:a16="http://schemas.microsoft.com/office/drawing/2014/main" val="4042770407"/>
                  </a:ext>
                </a:extLst>
              </a:tr>
            </a:tbl>
          </a:graphicData>
        </a:graphic>
      </p:graphicFrame>
      <p:sp>
        <p:nvSpPr>
          <p:cNvPr id="11" name="Espace réservé du texte 5">
            <a:extLst>
              <a:ext uri="{FF2B5EF4-FFF2-40B4-BE49-F238E27FC236}">
                <a16:creationId xmlns:a16="http://schemas.microsoft.com/office/drawing/2014/main" id="{78D08182-AB68-C465-04D0-DBD0A88373A2}"/>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cxnSp>
        <p:nvCxnSpPr>
          <p:cNvPr id="6" name="Connecteur droit 5">
            <a:extLst>
              <a:ext uri="{FF2B5EF4-FFF2-40B4-BE49-F238E27FC236}">
                <a16:creationId xmlns:a16="http://schemas.microsoft.com/office/drawing/2014/main" id="{D51145AA-359B-7D29-E6F2-3DBAF8C71A85}"/>
              </a:ext>
            </a:extLst>
          </p:cNvPr>
          <p:cNvCxnSpPr>
            <a:cxnSpLocks/>
          </p:cNvCxnSpPr>
          <p:nvPr/>
        </p:nvCxnSpPr>
        <p:spPr bwMode="gray">
          <a:xfrm>
            <a:off x="494123" y="2931753"/>
            <a:ext cx="10803141" cy="0"/>
          </a:xfrm>
          <a:prstGeom prst="line">
            <a:avLst/>
          </a:prstGeom>
          <a:ln>
            <a:solidFill>
              <a:schemeClr val="bg1">
                <a:lumMod val="50000"/>
              </a:schemeClr>
            </a:solidFill>
            <a:prstDash val="sysDot"/>
          </a:ln>
        </p:spPr>
        <p:style>
          <a:lnRef idx="1">
            <a:schemeClr val="accent2"/>
          </a:lnRef>
          <a:fillRef idx="0">
            <a:schemeClr val="accent2"/>
          </a:fillRef>
          <a:effectRef idx="0">
            <a:schemeClr val="accent2"/>
          </a:effectRef>
          <a:fontRef idx="minor">
            <a:schemeClr val="tx1"/>
          </a:fontRef>
        </p:style>
      </p:cxnSp>
      <p:cxnSp>
        <p:nvCxnSpPr>
          <p:cNvPr id="7" name="Connecteur droit 6">
            <a:extLst>
              <a:ext uri="{FF2B5EF4-FFF2-40B4-BE49-F238E27FC236}">
                <a16:creationId xmlns:a16="http://schemas.microsoft.com/office/drawing/2014/main" id="{5EA6D680-DC6B-0D17-B050-C94E27B5DC95}"/>
              </a:ext>
            </a:extLst>
          </p:cNvPr>
          <p:cNvCxnSpPr>
            <a:cxnSpLocks/>
          </p:cNvCxnSpPr>
          <p:nvPr/>
        </p:nvCxnSpPr>
        <p:spPr bwMode="gray">
          <a:xfrm>
            <a:off x="494123" y="4760557"/>
            <a:ext cx="10803141" cy="0"/>
          </a:xfrm>
          <a:prstGeom prst="line">
            <a:avLst/>
          </a:prstGeom>
          <a:ln>
            <a:solidFill>
              <a:schemeClr val="bg1">
                <a:lumMod val="50000"/>
              </a:schemeClr>
            </a:solidFill>
            <a:prstDash val="sysDot"/>
          </a:ln>
        </p:spPr>
        <p:style>
          <a:lnRef idx="1">
            <a:schemeClr val="accent2"/>
          </a:lnRef>
          <a:fillRef idx="0">
            <a:schemeClr val="accent2"/>
          </a:fillRef>
          <a:effectRef idx="0">
            <a:schemeClr val="accent2"/>
          </a:effectRef>
          <a:fontRef idx="minor">
            <a:schemeClr val="tx1"/>
          </a:fontRef>
        </p:style>
      </p:cxnSp>
      <p:grpSp>
        <p:nvGrpSpPr>
          <p:cNvPr id="20" name="Groupe 11">
            <a:extLst>
              <a:ext uri="{FF2B5EF4-FFF2-40B4-BE49-F238E27FC236}">
                <a16:creationId xmlns:a16="http://schemas.microsoft.com/office/drawing/2014/main" id="{3F2250DB-E3A0-22B6-8C91-7A85607DEC26}"/>
              </a:ext>
            </a:extLst>
          </p:cNvPr>
          <p:cNvGrpSpPr>
            <a:grpSpLocks noChangeAspect="1"/>
          </p:cNvGrpSpPr>
          <p:nvPr/>
        </p:nvGrpSpPr>
        <p:grpSpPr>
          <a:xfrm>
            <a:off x="11377054" y="1308253"/>
            <a:ext cx="654606" cy="531623"/>
            <a:chOff x="8282449" y="2161279"/>
            <a:chExt cx="666978" cy="541670"/>
          </a:xfrm>
          <a:solidFill>
            <a:schemeClr val="bg1">
              <a:lumMod val="95000"/>
            </a:schemeClr>
          </a:solidFill>
        </p:grpSpPr>
        <p:sp>
          <p:nvSpPr>
            <p:cNvPr id="9" name="FR-77">
              <a:extLst>
                <a:ext uri="{FF2B5EF4-FFF2-40B4-BE49-F238E27FC236}">
                  <a16:creationId xmlns:a16="http://schemas.microsoft.com/office/drawing/2014/main" id="{9B64F3A9-D5BE-ABB1-3D15-C7B517554CC2}"/>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12" name="FR-91">
              <a:extLst>
                <a:ext uri="{FF2B5EF4-FFF2-40B4-BE49-F238E27FC236}">
                  <a16:creationId xmlns:a16="http://schemas.microsoft.com/office/drawing/2014/main" id="{2C28A6C7-38BD-3073-94A5-1A910CEDFE16}"/>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13" name="FR-78">
              <a:extLst>
                <a:ext uri="{FF2B5EF4-FFF2-40B4-BE49-F238E27FC236}">
                  <a16:creationId xmlns:a16="http://schemas.microsoft.com/office/drawing/2014/main" id="{9999C469-0033-71D7-482F-2A74C85FDBCA}"/>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14" name="FR-95">
              <a:extLst>
                <a:ext uri="{FF2B5EF4-FFF2-40B4-BE49-F238E27FC236}">
                  <a16:creationId xmlns:a16="http://schemas.microsoft.com/office/drawing/2014/main" id="{BFE21A1E-24B0-2B0B-559C-3072BAA83A2F}"/>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16" name="FR-93">
              <a:extLst>
                <a:ext uri="{FF2B5EF4-FFF2-40B4-BE49-F238E27FC236}">
                  <a16:creationId xmlns:a16="http://schemas.microsoft.com/office/drawing/2014/main" id="{FDF51009-55A9-05AD-43DB-F41B4EBAE7EB}"/>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17" name="FR-75">
              <a:extLst>
                <a:ext uri="{FF2B5EF4-FFF2-40B4-BE49-F238E27FC236}">
                  <a16:creationId xmlns:a16="http://schemas.microsoft.com/office/drawing/2014/main" id="{D4072A76-9671-F270-1007-5CF4E7D89401}"/>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18" name="FR-92">
              <a:extLst>
                <a:ext uri="{FF2B5EF4-FFF2-40B4-BE49-F238E27FC236}">
                  <a16:creationId xmlns:a16="http://schemas.microsoft.com/office/drawing/2014/main" id="{701CE954-1B67-0BAD-2055-E5D1B2738BF7}"/>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19" name="FR-94">
              <a:extLst>
                <a:ext uri="{FF2B5EF4-FFF2-40B4-BE49-F238E27FC236}">
                  <a16:creationId xmlns:a16="http://schemas.microsoft.com/office/drawing/2014/main" id="{82CB13AB-822B-BAB5-B2CB-F710E2794039}"/>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grpSp>
        <p:nvGrpSpPr>
          <p:cNvPr id="8" name="Groupe 7">
            <a:extLst>
              <a:ext uri="{FF2B5EF4-FFF2-40B4-BE49-F238E27FC236}">
                <a16:creationId xmlns:a16="http://schemas.microsoft.com/office/drawing/2014/main" id="{62EF7423-4038-3E01-0331-DF09B957054D}"/>
              </a:ext>
            </a:extLst>
          </p:cNvPr>
          <p:cNvGrpSpPr>
            <a:grpSpLocks noChangeAspect="1"/>
          </p:cNvGrpSpPr>
          <p:nvPr/>
        </p:nvGrpSpPr>
        <p:grpSpPr>
          <a:xfrm>
            <a:off x="5030797" y="1259029"/>
            <a:ext cx="776162" cy="630342"/>
            <a:chOff x="8282449" y="2161279"/>
            <a:chExt cx="666978" cy="541670"/>
          </a:xfrm>
          <a:solidFill>
            <a:schemeClr val="bg1">
              <a:lumMod val="95000"/>
            </a:schemeClr>
          </a:solidFill>
        </p:grpSpPr>
        <p:sp>
          <p:nvSpPr>
            <p:cNvPr id="21" name="FR-77">
              <a:extLst>
                <a:ext uri="{FF2B5EF4-FFF2-40B4-BE49-F238E27FC236}">
                  <a16:creationId xmlns:a16="http://schemas.microsoft.com/office/drawing/2014/main" id="{3ABCB5F3-8783-B9B3-CA8F-C16C6F506619}"/>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22" name="FR-91">
              <a:extLst>
                <a:ext uri="{FF2B5EF4-FFF2-40B4-BE49-F238E27FC236}">
                  <a16:creationId xmlns:a16="http://schemas.microsoft.com/office/drawing/2014/main" id="{2156A25B-40B0-5C39-432D-7C768683EC24}"/>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23" name="FR-78">
              <a:extLst>
                <a:ext uri="{FF2B5EF4-FFF2-40B4-BE49-F238E27FC236}">
                  <a16:creationId xmlns:a16="http://schemas.microsoft.com/office/drawing/2014/main" id="{7A233C40-67D8-AD0A-4D44-C16C8D12868B}"/>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24" name="FR-95">
              <a:extLst>
                <a:ext uri="{FF2B5EF4-FFF2-40B4-BE49-F238E27FC236}">
                  <a16:creationId xmlns:a16="http://schemas.microsoft.com/office/drawing/2014/main" id="{F19C4655-978B-13F8-5568-A2DFD3F97030}"/>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25" name="FR-93">
              <a:extLst>
                <a:ext uri="{FF2B5EF4-FFF2-40B4-BE49-F238E27FC236}">
                  <a16:creationId xmlns:a16="http://schemas.microsoft.com/office/drawing/2014/main" id="{2A6982F4-6DE0-A92A-BDF0-1E22689EBFAD}"/>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26" name="FR-75">
              <a:extLst>
                <a:ext uri="{FF2B5EF4-FFF2-40B4-BE49-F238E27FC236}">
                  <a16:creationId xmlns:a16="http://schemas.microsoft.com/office/drawing/2014/main" id="{D27739C4-E372-FCF0-DC2F-259141CD0498}"/>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27" name="FR-92">
              <a:extLst>
                <a:ext uri="{FF2B5EF4-FFF2-40B4-BE49-F238E27FC236}">
                  <a16:creationId xmlns:a16="http://schemas.microsoft.com/office/drawing/2014/main" id="{62BBA1CE-23E3-6EE0-2F12-FA13189FFD28}"/>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28" name="FR-94">
              <a:extLst>
                <a:ext uri="{FF2B5EF4-FFF2-40B4-BE49-F238E27FC236}">
                  <a16:creationId xmlns:a16="http://schemas.microsoft.com/office/drawing/2014/main" id="{DD18B0AF-0E8E-4E3E-D29A-AAC1009A3038}"/>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29" name="ZoneTexte 28">
            <a:extLst>
              <a:ext uri="{FF2B5EF4-FFF2-40B4-BE49-F238E27FC236}">
                <a16:creationId xmlns:a16="http://schemas.microsoft.com/office/drawing/2014/main" id="{B5E804AC-AEB6-A69A-E0AF-A485432C3BA7}"/>
              </a:ext>
            </a:extLst>
          </p:cNvPr>
          <p:cNvSpPr txBox="1"/>
          <p:nvPr/>
        </p:nvSpPr>
        <p:spPr bwMode="gray">
          <a:xfrm>
            <a:off x="2603333" y="1325459"/>
            <a:ext cx="2360466" cy="402776"/>
          </a:xfrm>
          <a:prstGeom prst="rect">
            <a:avLst/>
          </a:prstGeom>
          <a:noFill/>
        </p:spPr>
        <p:txBody>
          <a:bodyPr wrap="square" lIns="0" tIns="0" rIns="0" bIns="0" rtlCol="0" anchor="ctr">
            <a:noAutofit/>
          </a:bodyPr>
          <a:lstStyle/>
          <a:p>
            <a:pPr algn="ctr">
              <a:lnSpc>
                <a:spcPct val="120000"/>
              </a:lnSpc>
              <a:buSzPct val="80000"/>
            </a:pPr>
            <a:r>
              <a:rPr lang="fr-FR" sz="1200" i="1" dirty="0"/>
              <a:t>Habitants de Seine-Saint-Denis</a:t>
            </a:r>
          </a:p>
        </p:txBody>
      </p:sp>
    </p:spTree>
    <p:extLst>
      <p:ext uri="{BB962C8B-B14F-4D97-AF65-F5344CB8AC3E}">
        <p14:creationId xmlns:p14="http://schemas.microsoft.com/office/powerpoint/2010/main" val="1793734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8835A-F99B-264C-77EA-1329B44C8ADF}"/>
            </a:ext>
          </a:extLst>
        </p:cNvPr>
        <p:cNvGrpSpPr/>
        <p:nvPr/>
      </p:nvGrpSpPr>
      <p:grpSpPr>
        <a:xfrm>
          <a:off x="0" y="0"/>
          <a:ext cx="0" cy="0"/>
          <a:chOff x="0" y="0"/>
          <a:chExt cx="0" cy="0"/>
        </a:xfrm>
      </p:grpSpPr>
      <p:graphicFrame>
        <p:nvGraphicFramePr>
          <p:cNvPr id="11" name="Espace réservé du contenu 8">
            <a:extLst>
              <a:ext uri="{FF2B5EF4-FFF2-40B4-BE49-F238E27FC236}">
                <a16:creationId xmlns:a16="http://schemas.microsoft.com/office/drawing/2014/main" id="{A02DDBBE-68F2-FC4D-7DEB-EF72DFBAD633}"/>
              </a:ext>
            </a:extLst>
          </p:cNvPr>
          <p:cNvGraphicFramePr>
            <a:graphicFrameLocks/>
          </p:cNvGraphicFramePr>
          <p:nvPr>
            <p:extLst>
              <p:ext uri="{D42A27DB-BD31-4B8C-83A1-F6EECF244321}">
                <p14:modId xmlns:p14="http://schemas.microsoft.com/office/powerpoint/2010/main" val="3309920929"/>
              </p:ext>
            </p:extLst>
          </p:nvPr>
        </p:nvGraphicFramePr>
        <p:xfrm>
          <a:off x="-121078" y="1917700"/>
          <a:ext cx="5472113" cy="4103688"/>
        </p:xfrm>
        <a:graphic>
          <a:graphicData uri="http://schemas.openxmlformats.org/drawingml/2006/chart">
            <c:chart xmlns:c="http://schemas.openxmlformats.org/drawingml/2006/chart" xmlns:r="http://schemas.openxmlformats.org/officeDocument/2006/relationships" r:id="rId3"/>
          </a:graphicData>
        </a:graphic>
      </p:graphicFrame>
      <p:sp>
        <p:nvSpPr>
          <p:cNvPr id="5" name="Titre 4">
            <a:extLst>
              <a:ext uri="{FF2B5EF4-FFF2-40B4-BE49-F238E27FC236}">
                <a16:creationId xmlns:a16="http://schemas.microsoft.com/office/drawing/2014/main" id="{00291AF2-4AD1-D6DC-A470-30BD948C55D8}"/>
              </a:ext>
            </a:extLst>
          </p:cNvPr>
          <p:cNvSpPr>
            <a:spLocks noGrp="1"/>
          </p:cNvSpPr>
          <p:nvPr>
            <p:ph type="title"/>
          </p:nvPr>
        </p:nvSpPr>
        <p:spPr>
          <a:xfrm>
            <a:off x="479376" y="404712"/>
            <a:ext cx="9403514" cy="720000"/>
          </a:xfrm>
        </p:spPr>
        <p:txBody>
          <a:bodyPr/>
          <a:lstStyle/>
          <a:p>
            <a:pPr algn="just"/>
            <a:r>
              <a:rPr lang="fr-FR" sz="1600" b="0" dirty="0"/>
              <a:t>Facilité à accéder à un service d’urgence</a:t>
            </a:r>
          </a:p>
        </p:txBody>
      </p:sp>
      <p:sp>
        <p:nvSpPr>
          <p:cNvPr id="3" name="Espace réservé du numéro de diapositive 2">
            <a:extLst>
              <a:ext uri="{FF2B5EF4-FFF2-40B4-BE49-F238E27FC236}">
                <a16:creationId xmlns:a16="http://schemas.microsoft.com/office/drawing/2014/main" id="{585C8A69-E862-D73D-345A-D2FC19BEF463}"/>
              </a:ext>
            </a:extLst>
          </p:cNvPr>
          <p:cNvSpPr>
            <a:spLocks noGrp="1"/>
          </p:cNvSpPr>
          <p:nvPr>
            <p:ph type="sldNum" sz="quarter" idx="12"/>
          </p:nvPr>
        </p:nvSpPr>
        <p:spPr/>
        <p:txBody>
          <a:bodyPr/>
          <a:lstStyle/>
          <a:p>
            <a:fld id="{8FF9B0DE-3FEB-4AA0-B465-B80EF7C1333D}" type="slidenum">
              <a:rPr lang="en-US" noProof="0" smtClean="0"/>
              <a:pPr/>
              <a:t>9</a:t>
            </a:fld>
            <a:endParaRPr lang="en-US" noProof="0"/>
          </a:p>
        </p:txBody>
      </p:sp>
      <p:sp>
        <p:nvSpPr>
          <p:cNvPr id="41" name="Text Placeholder 40">
            <a:extLst>
              <a:ext uri="{FF2B5EF4-FFF2-40B4-BE49-F238E27FC236}">
                <a16:creationId xmlns:a16="http://schemas.microsoft.com/office/drawing/2014/main" id="{337CAF02-A746-E23F-5853-4196AEE182D9}"/>
              </a:ext>
            </a:extLst>
          </p:cNvPr>
          <p:cNvSpPr>
            <a:spLocks noGrp="1"/>
          </p:cNvSpPr>
          <p:nvPr>
            <p:ph type="body" sz="quarter" idx="16"/>
          </p:nvPr>
        </p:nvSpPr>
        <p:spPr>
          <a:xfrm>
            <a:off x="479424" y="6326492"/>
            <a:ext cx="11233149" cy="288925"/>
          </a:xfrm>
        </p:spPr>
        <p:txBody>
          <a:bodyPr/>
          <a:lstStyle/>
          <a:p>
            <a:r>
              <a:rPr lang="fr-FR" sz="1100" dirty="0">
                <a:solidFill>
                  <a:srgbClr val="000000">
                    <a:lumMod val="50000"/>
                    <a:lumOff val="50000"/>
                  </a:srgbClr>
                </a:solidFill>
                <a:latin typeface="Century Gothic" panose="020F0302020204030204"/>
              </a:rPr>
              <a:t>Diriez-vous que vous avez accès facilement ou difficilement à un service d’urgence ?</a:t>
            </a:r>
            <a:br>
              <a:rPr lang="fr-FR" sz="1100" dirty="0">
                <a:solidFill>
                  <a:srgbClr val="000000">
                    <a:lumMod val="50000"/>
                    <a:lumOff val="50000"/>
                  </a:srgbClr>
                </a:solidFill>
                <a:latin typeface="Century Gothic" panose="020F0302020204030204"/>
              </a:rPr>
            </a:br>
            <a:r>
              <a:rPr lang="fr-FR" sz="1100" i="1" dirty="0">
                <a:solidFill>
                  <a:srgbClr val="000000">
                    <a:lumMod val="50000"/>
                    <a:lumOff val="50000"/>
                  </a:srgbClr>
                </a:solidFill>
                <a:latin typeface="Century Gothic" panose="020F0302020204030204"/>
              </a:rPr>
              <a:t>Base : A tous, en % </a:t>
            </a:r>
          </a:p>
        </p:txBody>
      </p:sp>
      <p:sp>
        <p:nvSpPr>
          <p:cNvPr id="17" name="ZoneTexte 16">
            <a:extLst>
              <a:ext uri="{FF2B5EF4-FFF2-40B4-BE49-F238E27FC236}">
                <a16:creationId xmlns:a16="http://schemas.microsoft.com/office/drawing/2014/main" id="{A097E190-624E-E9A2-42C4-1936400AE99E}"/>
              </a:ext>
            </a:extLst>
          </p:cNvPr>
          <p:cNvSpPr txBox="1"/>
          <p:nvPr/>
        </p:nvSpPr>
        <p:spPr bwMode="gray">
          <a:xfrm>
            <a:off x="219547" y="1998700"/>
            <a:ext cx="1567291" cy="402776"/>
          </a:xfrm>
          <a:prstGeom prst="rect">
            <a:avLst/>
          </a:prstGeom>
          <a:noFill/>
        </p:spPr>
        <p:txBody>
          <a:bodyPr wrap="square" lIns="0" tIns="0" rIns="0" bIns="0" rtlCol="0" anchor="ctr">
            <a:noAutofit/>
          </a:bodyPr>
          <a:lstStyle/>
          <a:p>
            <a:pPr algn="r">
              <a:lnSpc>
                <a:spcPct val="120000"/>
              </a:lnSpc>
              <a:buSzPct val="80000"/>
            </a:pPr>
            <a:r>
              <a:rPr lang="fr-FR" sz="1600" dirty="0">
                <a:solidFill>
                  <a:srgbClr val="0017AC"/>
                </a:solidFill>
              </a:rPr>
              <a:t>Facilement : 72</a:t>
            </a:r>
          </a:p>
        </p:txBody>
      </p:sp>
      <p:sp>
        <p:nvSpPr>
          <p:cNvPr id="2" name="ZoneTexte 1">
            <a:extLst>
              <a:ext uri="{FF2B5EF4-FFF2-40B4-BE49-F238E27FC236}">
                <a16:creationId xmlns:a16="http://schemas.microsoft.com/office/drawing/2014/main" id="{1A6CBE57-7CBE-8195-FA85-139B186D571B}"/>
              </a:ext>
            </a:extLst>
          </p:cNvPr>
          <p:cNvSpPr txBox="1"/>
          <p:nvPr/>
        </p:nvSpPr>
        <p:spPr bwMode="gray">
          <a:xfrm>
            <a:off x="2159213" y="5668818"/>
            <a:ext cx="1734362" cy="402776"/>
          </a:xfrm>
          <a:prstGeom prst="rect">
            <a:avLst/>
          </a:prstGeom>
          <a:noFill/>
        </p:spPr>
        <p:txBody>
          <a:bodyPr wrap="square" lIns="0" tIns="0" rIns="0" bIns="0" rtlCol="0" anchor="ctr">
            <a:noAutofit/>
          </a:bodyPr>
          <a:lstStyle/>
          <a:p>
            <a:pPr>
              <a:lnSpc>
                <a:spcPct val="120000"/>
              </a:lnSpc>
              <a:buSzPct val="80000"/>
            </a:pPr>
            <a:r>
              <a:rPr lang="fr-FR" sz="1600" dirty="0">
                <a:solidFill>
                  <a:schemeClr val="accent2"/>
                </a:solidFill>
              </a:rPr>
              <a:t>Difficilement : 28</a:t>
            </a:r>
          </a:p>
        </p:txBody>
      </p:sp>
      <p:sp>
        <p:nvSpPr>
          <p:cNvPr id="4" name="Espace réservé du texte 5">
            <a:extLst>
              <a:ext uri="{FF2B5EF4-FFF2-40B4-BE49-F238E27FC236}">
                <a16:creationId xmlns:a16="http://schemas.microsoft.com/office/drawing/2014/main" id="{7D768911-BA4C-5693-2860-D05649C6A8D0}"/>
              </a:ext>
            </a:extLst>
          </p:cNvPr>
          <p:cNvSpPr txBox="1">
            <a:spLocks/>
          </p:cNvSpPr>
          <p:nvPr/>
        </p:nvSpPr>
        <p:spPr bwMode="gray">
          <a:xfrm>
            <a:off x="479425" y="6376698"/>
            <a:ext cx="9721850" cy="288925"/>
          </a:xfrm>
          <a:prstGeom prst="rect">
            <a:avLst/>
          </a:prstGeom>
        </p:spPr>
        <p:txBody>
          <a:bodyPr vert="horz" lIns="0" tIns="0" rIns="0" bIns="0" rtlCol="0" anchor="b">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800" b="0" kern="1200">
                <a:solidFill>
                  <a:schemeClr val="tx1">
                    <a:lumMod val="50000"/>
                    <a:lumOff val="50000"/>
                  </a:schemeClr>
                </a:solidFill>
                <a:latin typeface="+mn-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000" b="0" kern="1200">
                <a:solidFill>
                  <a:schemeClr val="tx1"/>
                </a:solidFill>
                <a:latin typeface="+mn-lt"/>
                <a:ea typeface="+mn-ea"/>
                <a:cs typeface="+mn-cs"/>
              </a:defRPr>
            </a:lvl2pPr>
            <a:lvl3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3pPr>
            <a:lvl4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4pPr>
            <a:lvl5pPr marL="0" indent="0" algn="l" defTabSz="914400" rtl="0" eaLnBrk="1" latinLnBrk="0" hangingPunct="1">
              <a:lnSpc>
                <a:spcPct val="100000"/>
              </a:lnSpc>
              <a:spcBef>
                <a:spcPts val="0"/>
              </a:spcBef>
              <a:spcAft>
                <a:spcPts val="600"/>
              </a:spcAft>
              <a:buSzPct val="100000"/>
              <a:buFont typeface="Arial" panose="020B0604020202020204" pitchFamily="34" charset="0"/>
              <a:buNone/>
              <a:defRPr sz="1000" b="0" kern="1200">
                <a:solidFill>
                  <a:schemeClr val="tx1"/>
                </a:solidFill>
                <a:latin typeface="+mn-lt"/>
                <a:ea typeface="+mn-ea"/>
                <a:cs typeface="+mn-cs"/>
              </a:defRPr>
            </a:lvl5pPr>
            <a:lvl6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6pPr>
            <a:lvl7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7pPr>
            <a:lvl8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8pPr>
            <a:lvl9pPr marL="720000" indent="-180000" algn="l" defTabSz="914400" rtl="0" eaLnBrk="1" latinLnBrk="0" hangingPunct="1">
              <a:lnSpc>
                <a:spcPct val="100000"/>
              </a:lnSpc>
              <a:spcBef>
                <a:spcPts val="0"/>
              </a:spcBef>
              <a:spcAft>
                <a:spcPts val="600"/>
              </a:spcAft>
              <a:buSzPct val="100000"/>
              <a:buFont typeface="Arial" panose="020B0604020202020204" pitchFamily="34" charset="0"/>
              <a:buChar char="•"/>
              <a:defRPr sz="1200" kern="1200">
                <a:solidFill>
                  <a:schemeClr val="tx1"/>
                </a:solidFill>
                <a:latin typeface="+mn-lt"/>
                <a:ea typeface="+mn-ea"/>
                <a:cs typeface="+mn-cs"/>
              </a:defRPr>
            </a:lvl9pPr>
          </a:lstStyle>
          <a:p>
            <a:pPr>
              <a:defRPr/>
            </a:pPr>
            <a:endParaRPr lang="fr-FR" sz="1100" i="1">
              <a:solidFill>
                <a:srgbClr val="000000">
                  <a:lumMod val="50000"/>
                  <a:lumOff val="50000"/>
                </a:srgbClr>
              </a:solidFill>
              <a:latin typeface="Century Gothic" panose="020F0302020204030204"/>
            </a:endParaRPr>
          </a:p>
        </p:txBody>
      </p:sp>
      <p:graphicFrame>
        <p:nvGraphicFramePr>
          <p:cNvPr id="6" name="Espace réservé du contenu 10">
            <a:extLst>
              <a:ext uri="{FF2B5EF4-FFF2-40B4-BE49-F238E27FC236}">
                <a16:creationId xmlns:a16="http://schemas.microsoft.com/office/drawing/2014/main" id="{AC4BADE0-4DD4-3CB4-99F5-9DDA255E3448}"/>
              </a:ext>
            </a:extLst>
          </p:cNvPr>
          <p:cNvGraphicFramePr>
            <a:graphicFrameLocks/>
          </p:cNvGraphicFramePr>
          <p:nvPr>
            <p:extLst>
              <p:ext uri="{D42A27DB-BD31-4B8C-83A1-F6EECF244321}">
                <p14:modId xmlns:p14="http://schemas.microsoft.com/office/powerpoint/2010/main" val="3657613266"/>
              </p:ext>
            </p:extLst>
          </p:nvPr>
        </p:nvGraphicFramePr>
        <p:xfrm>
          <a:off x="9248180" y="2071037"/>
          <a:ext cx="2724273" cy="2081174"/>
        </p:xfrm>
        <a:graphic>
          <a:graphicData uri="http://schemas.openxmlformats.org/drawingml/2006/chart">
            <c:chart xmlns:c="http://schemas.openxmlformats.org/drawingml/2006/chart" xmlns:r="http://schemas.openxmlformats.org/officeDocument/2006/relationships" r:id="rId4"/>
          </a:graphicData>
        </a:graphic>
      </p:graphicFrame>
      <p:sp>
        <p:nvSpPr>
          <p:cNvPr id="7" name="ZoneTexte 6">
            <a:extLst>
              <a:ext uri="{FF2B5EF4-FFF2-40B4-BE49-F238E27FC236}">
                <a16:creationId xmlns:a16="http://schemas.microsoft.com/office/drawing/2014/main" id="{63FBDC94-FE80-1FC0-31F2-BEBB72C1C566}"/>
              </a:ext>
            </a:extLst>
          </p:cNvPr>
          <p:cNvSpPr txBox="1"/>
          <p:nvPr/>
        </p:nvSpPr>
        <p:spPr bwMode="gray">
          <a:xfrm>
            <a:off x="10080741" y="1673308"/>
            <a:ext cx="1059150" cy="307777"/>
          </a:xfrm>
          <a:prstGeom prst="rect">
            <a:avLst/>
          </a:prstGeom>
          <a:noFill/>
        </p:spPr>
        <p:txBody>
          <a:bodyPr wrap="square">
            <a:spAutoFit/>
          </a:bodyPr>
          <a:lstStyle/>
          <a:p>
            <a:r>
              <a:rPr lang="fr-FR" sz="1400"/>
              <a:t>Evolution</a:t>
            </a:r>
          </a:p>
        </p:txBody>
      </p:sp>
      <p:graphicFrame>
        <p:nvGraphicFramePr>
          <p:cNvPr id="8" name="Espace réservé du contenu 10">
            <a:extLst>
              <a:ext uri="{FF2B5EF4-FFF2-40B4-BE49-F238E27FC236}">
                <a16:creationId xmlns:a16="http://schemas.microsoft.com/office/drawing/2014/main" id="{FF949ED8-D8FF-E1AA-7618-48CEF47D211E}"/>
              </a:ext>
            </a:extLst>
          </p:cNvPr>
          <p:cNvGraphicFramePr>
            <a:graphicFrameLocks/>
          </p:cNvGraphicFramePr>
          <p:nvPr>
            <p:extLst>
              <p:ext uri="{D42A27DB-BD31-4B8C-83A1-F6EECF244321}">
                <p14:modId xmlns:p14="http://schemas.microsoft.com/office/powerpoint/2010/main" val="981465885"/>
              </p:ext>
            </p:extLst>
          </p:nvPr>
        </p:nvGraphicFramePr>
        <p:xfrm>
          <a:off x="9248180" y="4102321"/>
          <a:ext cx="2724273" cy="208117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Espace réservé du contenu 8">
            <a:extLst>
              <a:ext uri="{FF2B5EF4-FFF2-40B4-BE49-F238E27FC236}">
                <a16:creationId xmlns:a16="http://schemas.microsoft.com/office/drawing/2014/main" id="{84853CE0-4771-6746-D94A-BF2C41718E07}"/>
              </a:ext>
            </a:extLst>
          </p:cNvPr>
          <p:cNvGraphicFramePr>
            <a:graphicFrameLocks/>
          </p:cNvGraphicFramePr>
          <p:nvPr>
            <p:extLst>
              <p:ext uri="{D42A27DB-BD31-4B8C-83A1-F6EECF244321}">
                <p14:modId xmlns:p14="http://schemas.microsoft.com/office/powerpoint/2010/main" val="1455746860"/>
              </p:ext>
            </p:extLst>
          </p:nvPr>
        </p:nvGraphicFramePr>
        <p:xfrm>
          <a:off x="6157418" y="4005543"/>
          <a:ext cx="2552781" cy="1740365"/>
        </p:xfrm>
        <a:graphic>
          <a:graphicData uri="http://schemas.openxmlformats.org/drawingml/2006/chart">
            <c:chart xmlns:c="http://schemas.openxmlformats.org/drawingml/2006/chart" xmlns:r="http://schemas.openxmlformats.org/officeDocument/2006/relationships" r:id="rId6"/>
          </a:graphicData>
        </a:graphic>
      </p:graphicFrame>
      <p:sp>
        <p:nvSpPr>
          <p:cNvPr id="10" name="Rectangle : coins arrondis 9">
            <a:extLst>
              <a:ext uri="{FF2B5EF4-FFF2-40B4-BE49-F238E27FC236}">
                <a16:creationId xmlns:a16="http://schemas.microsoft.com/office/drawing/2014/main" id="{8BDB1EC3-3788-E665-2C38-030A9DE424BF}"/>
              </a:ext>
            </a:extLst>
          </p:cNvPr>
          <p:cNvSpPr/>
          <p:nvPr/>
        </p:nvSpPr>
        <p:spPr bwMode="gray">
          <a:xfrm>
            <a:off x="6246718" y="3698263"/>
            <a:ext cx="2063270" cy="2281501"/>
          </a:xfrm>
          <a:prstGeom prst="roundRect">
            <a:avLst/>
          </a:prstGeom>
          <a:noFill/>
          <a:ln w="635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solidFill>
                <a:schemeClr val="tx1"/>
              </a:solidFill>
            </a:endParaRPr>
          </a:p>
        </p:txBody>
      </p:sp>
      <p:sp>
        <p:nvSpPr>
          <p:cNvPr id="12" name="ZoneTexte 11">
            <a:extLst>
              <a:ext uri="{FF2B5EF4-FFF2-40B4-BE49-F238E27FC236}">
                <a16:creationId xmlns:a16="http://schemas.microsoft.com/office/drawing/2014/main" id="{7A198A9A-DAE4-3AC5-DCD5-7F3B510DD3A1}"/>
              </a:ext>
            </a:extLst>
          </p:cNvPr>
          <p:cNvSpPr txBox="1"/>
          <p:nvPr/>
        </p:nvSpPr>
        <p:spPr bwMode="gray">
          <a:xfrm>
            <a:off x="6776546" y="3458754"/>
            <a:ext cx="914400" cy="258759"/>
          </a:xfrm>
          <a:prstGeom prst="rect">
            <a:avLst/>
          </a:prstGeom>
          <a:noFill/>
        </p:spPr>
        <p:txBody>
          <a:bodyPr wrap="none" lIns="0" tIns="0" rIns="0" bIns="0" rtlCol="0">
            <a:noAutofit/>
          </a:bodyPr>
          <a:lstStyle/>
          <a:p>
            <a:pPr algn="ctr">
              <a:lnSpc>
                <a:spcPct val="120000"/>
              </a:lnSpc>
              <a:buSzPct val="80000"/>
            </a:pPr>
            <a:r>
              <a:rPr lang="fr-FR" sz="1400" i="1"/>
              <a:t>Franciliens</a:t>
            </a:r>
          </a:p>
        </p:txBody>
      </p:sp>
      <p:sp>
        <p:nvSpPr>
          <p:cNvPr id="13" name="ZoneTexte 12">
            <a:extLst>
              <a:ext uri="{FF2B5EF4-FFF2-40B4-BE49-F238E27FC236}">
                <a16:creationId xmlns:a16="http://schemas.microsoft.com/office/drawing/2014/main" id="{CB630068-1C20-D7B0-A054-7E3939CA6E3D}"/>
              </a:ext>
            </a:extLst>
          </p:cNvPr>
          <p:cNvSpPr txBox="1"/>
          <p:nvPr/>
        </p:nvSpPr>
        <p:spPr bwMode="gray">
          <a:xfrm>
            <a:off x="5619437" y="3711860"/>
            <a:ext cx="1982163" cy="402776"/>
          </a:xfrm>
          <a:prstGeom prst="rect">
            <a:avLst/>
          </a:prstGeom>
          <a:noFill/>
        </p:spPr>
        <p:txBody>
          <a:bodyPr wrap="square" lIns="0" tIns="0" rIns="0" bIns="0" rtlCol="0" anchor="ctr">
            <a:noAutofit/>
          </a:bodyPr>
          <a:lstStyle/>
          <a:p>
            <a:pPr algn="r">
              <a:lnSpc>
                <a:spcPct val="120000"/>
              </a:lnSpc>
              <a:buSzPct val="80000"/>
            </a:pPr>
            <a:r>
              <a:rPr lang="fr-FR" sz="1200" dirty="0">
                <a:solidFill>
                  <a:srgbClr val="0017AC"/>
                </a:solidFill>
              </a:rPr>
              <a:t>Facilement : 73</a:t>
            </a:r>
          </a:p>
        </p:txBody>
      </p:sp>
      <p:sp>
        <p:nvSpPr>
          <p:cNvPr id="14" name="ZoneTexte 13">
            <a:extLst>
              <a:ext uri="{FF2B5EF4-FFF2-40B4-BE49-F238E27FC236}">
                <a16:creationId xmlns:a16="http://schemas.microsoft.com/office/drawing/2014/main" id="{B03F9F43-F750-25EF-1307-38069828B6DB}"/>
              </a:ext>
            </a:extLst>
          </p:cNvPr>
          <p:cNvSpPr txBox="1"/>
          <p:nvPr/>
        </p:nvSpPr>
        <p:spPr bwMode="gray">
          <a:xfrm>
            <a:off x="6334870" y="5551896"/>
            <a:ext cx="1504867" cy="402776"/>
          </a:xfrm>
          <a:prstGeom prst="rect">
            <a:avLst/>
          </a:prstGeom>
          <a:noFill/>
        </p:spPr>
        <p:txBody>
          <a:bodyPr wrap="square" lIns="0" tIns="0" rIns="0" bIns="0" rtlCol="0" anchor="ctr">
            <a:noAutofit/>
          </a:bodyPr>
          <a:lstStyle/>
          <a:p>
            <a:pPr algn="r">
              <a:lnSpc>
                <a:spcPct val="120000"/>
              </a:lnSpc>
              <a:buSzPct val="80000"/>
            </a:pPr>
            <a:r>
              <a:rPr lang="fr-FR" sz="1200" dirty="0">
                <a:solidFill>
                  <a:schemeClr val="accent2"/>
                </a:solidFill>
              </a:rPr>
              <a:t>Difficilement : 26</a:t>
            </a:r>
          </a:p>
        </p:txBody>
      </p:sp>
      <p:cxnSp>
        <p:nvCxnSpPr>
          <p:cNvPr id="15" name="Connecteur droit 14">
            <a:extLst>
              <a:ext uri="{FF2B5EF4-FFF2-40B4-BE49-F238E27FC236}">
                <a16:creationId xmlns:a16="http://schemas.microsoft.com/office/drawing/2014/main" id="{89B490BA-0BE6-D23F-4649-8C4AE3B8DDA7}"/>
              </a:ext>
            </a:extLst>
          </p:cNvPr>
          <p:cNvCxnSpPr/>
          <p:nvPr/>
        </p:nvCxnSpPr>
        <p:spPr bwMode="gray">
          <a:xfrm>
            <a:off x="8951360" y="2011897"/>
            <a:ext cx="0" cy="3899645"/>
          </a:xfrm>
          <a:prstGeom prst="line">
            <a:avLst/>
          </a:prstGeom>
          <a:ln w="635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16" name="Groupe 15">
            <a:extLst>
              <a:ext uri="{FF2B5EF4-FFF2-40B4-BE49-F238E27FC236}">
                <a16:creationId xmlns:a16="http://schemas.microsoft.com/office/drawing/2014/main" id="{F45A8CE1-70D9-6827-EB83-52F2CE8622D0}"/>
              </a:ext>
            </a:extLst>
          </p:cNvPr>
          <p:cNvGrpSpPr>
            <a:grpSpLocks noChangeAspect="1"/>
          </p:cNvGrpSpPr>
          <p:nvPr/>
        </p:nvGrpSpPr>
        <p:grpSpPr>
          <a:xfrm>
            <a:off x="7787391" y="3429000"/>
            <a:ext cx="654606" cy="531623"/>
            <a:chOff x="8282449" y="2161279"/>
            <a:chExt cx="666978" cy="541670"/>
          </a:xfrm>
          <a:solidFill>
            <a:schemeClr val="bg1">
              <a:lumMod val="95000"/>
            </a:schemeClr>
          </a:solidFill>
        </p:grpSpPr>
        <p:sp>
          <p:nvSpPr>
            <p:cNvPr id="18" name="FR-77">
              <a:extLst>
                <a:ext uri="{FF2B5EF4-FFF2-40B4-BE49-F238E27FC236}">
                  <a16:creationId xmlns:a16="http://schemas.microsoft.com/office/drawing/2014/main" id="{A0C76FB4-A757-D041-8CA5-6137F543CCE8}"/>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19" name="FR-91">
              <a:extLst>
                <a:ext uri="{FF2B5EF4-FFF2-40B4-BE49-F238E27FC236}">
                  <a16:creationId xmlns:a16="http://schemas.microsoft.com/office/drawing/2014/main" id="{3E1FABF5-D16C-F8CD-0894-F29D506E13AB}"/>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20" name="FR-78">
              <a:extLst>
                <a:ext uri="{FF2B5EF4-FFF2-40B4-BE49-F238E27FC236}">
                  <a16:creationId xmlns:a16="http://schemas.microsoft.com/office/drawing/2014/main" id="{8F556BB6-9512-1451-1E35-28B4F103EB71}"/>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21" name="FR-95">
              <a:extLst>
                <a:ext uri="{FF2B5EF4-FFF2-40B4-BE49-F238E27FC236}">
                  <a16:creationId xmlns:a16="http://schemas.microsoft.com/office/drawing/2014/main" id="{7E1EAECF-73C1-4130-7896-76D36E9B83C8}"/>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22" name="FR-93">
              <a:extLst>
                <a:ext uri="{FF2B5EF4-FFF2-40B4-BE49-F238E27FC236}">
                  <a16:creationId xmlns:a16="http://schemas.microsoft.com/office/drawing/2014/main" id="{B74F1D06-5910-6550-D90A-E07F479D852D}"/>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grpFill/>
            <a:ln w="9525">
              <a:solidFill>
                <a:srgbClr val="000000"/>
              </a:solidFill>
              <a:round/>
              <a:headEnd/>
              <a:tailEnd/>
            </a:ln>
          </p:spPr>
          <p:txBody>
            <a:bodyPr/>
            <a:lstStyle/>
            <a:p>
              <a:endParaRPr lang="fr-FR"/>
            </a:p>
          </p:txBody>
        </p:sp>
        <p:sp>
          <p:nvSpPr>
            <p:cNvPr id="23" name="FR-75">
              <a:extLst>
                <a:ext uri="{FF2B5EF4-FFF2-40B4-BE49-F238E27FC236}">
                  <a16:creationId xmlns:a16="http://schemas.microsoft.com/office/drawing/2014/main" id="{4009BBEB-FBC8-4BEA-4F6F-A5EE8C8D1DC4}"/>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grpFill/>
            <a:ln w="9525">
              <a:solidFill>
                <a:srgbClr val="000000"/>
              </a:solidFill>
              <a:round/>
              <a:headEnd/>
              <a:tailEnd/>
            </a:ln>
          </p:spPr>
          <p:txBody>
            <a:bodyPr/>
            <a:lstStyle/>
            <a:p>
              <a:endParaRPr lang="fr-FR"/>
            </a:p>
          </p:txBody>
        </p:sp>
        <p:sp>
          <p:nvSpPr>
            <p:cNvPr id="24" name="FR-92">
              <a:extLst>
                <a:ext uri="{FF2B5EF4-FFF2-40B4-BE49-F238E27FC236}">
                  <a16:creationId xmlns:a16="http://schemas.microsoft.com/office/drawing/2014/main" id="{00E2CA7E-2D56-9D3D-8A8B-162CFA3659A8}"/>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25" name="FR-94">
              <a:extLst>
                <a:ext uri="{FF2B5EF4-FFF2-40B4-BE49-F238E27FC236}">
                  <a16:creationId xmlns:a16="http://schemas.microsoft.com/office/drawing/2014/main" id="{361E9F0E-F985-E720-2A03-941614E25847}"/>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grpSp>
        <p:nvGrpSpPr>
          <p:cNvPr id="26" name="Groupe 22">
            <a:extLst>
              <a:ext uri="{FF2B5EF4-FFF2-40B4-BE49-F238E27FC236}">
                <a16:creationId xmlns:a16="http://schemas.microsoft.com/office/drawing/2014/main" id="{06BE24FF-824D-39C4-51B5-70BE2729A963}"/>
              </a:ext>
            </a:extLst>
          </p:cNvPr>
          <p:cNvGrpSpPr>
            <a:grpSpLocks noChangeAspect="1"/>
          </p:cNvGrpSpPr>
          <p:nvPr/>
        </p:nvGrpSpPr>
        <p:grpSpPr>
          <a:xfrm>
            <a:off x="1963494" y="3475453"/>
            <a:ext cx="1128556" cy="916532"/>
            <a:chOff x="8282449" y="2161279"/>
            <a:chExt cx="666978" cy="541670"/>
          </a:xfrm>
          <a:solidFill>
            <a:schemeClr val="bg1">
              <a:lumMod val="95000"/>
            </a:schemeClr>
          </a:solidFill>
        </p:grpSpPr>
        <p:sp>
          <p:nvSpPr>
            <p:cNvPr id="38" name="FR-77">
              <a:extLst>
                <a:ext uri="{FF2B5EF4-FFF2-40B4-BE49-F238E27FC236}">
                  <a16:creationId xmlns:a16="http://schemas.microsoft.com/office/drawing/2014/main" id="{900A356E-9992-1E62-6D2D-6E7C8FE71EEC}"/>
                </a:ext>
              </a:extLst>
            </p:cNvPr>
            <p:cNvSpPr>
              <a:spLocks noChangeAspect="1"/>
            </p:cNvSpPr>
            <p:nvPr/>
          </p:nvSpPr>
          <p:spPr bwMode="auto">
            <a:xfrm>
              <a:off x="8592480" y="2218364"/>
              <a:ext cx="356947" cy="484585"/>
            </a:xfrm>
            <a:custGeom>
              <a:avLst/>
              <a:gdLst>
                <a:gd name="T0" fmla="*/ 326 w 563"/>
                <a:gd name="T1" fmla="*/ 8 h 764"/>
                <a:gd name="T2" fmla="*/ 275 w 563"/>
                <a:gd name="T3" fmla="*/ 21 h 764"/>
                <a:gd name="T4" fmla="*/ 194 w 563"/>
                <a:gd name="T5" fmla="*/ 19 h 764"/>
                <a:gd name="T6" fmla="*/ 155 w 563"/>
                <a:gd name="T7" fmla="*/ 42 h 764"/>
                <a:gd name="T8" fmla="*/ 113 w 563"/>
                <a:gd name="T9" fmla="*/ 14 h 764"/>
                <a:gd name="T10" fmla="*/ 80 w 563"/>
                <a:gd name="T11" fmla="*/ 33 h 764"/>
                <a:gd name="T12" fmla="*/ 85 w 563"/>
                <a:gd name="T13" fmla="*/ 197 h 764"/>
                <a:gd name="T14" fmla="*/ 64 w 563"/>
                <a:gd name="T15" fmla="*/ 310 h 764"/>
                <a:gd name="T16" fmla="*/ 46 w 563"/>
                <a:gd name="T17" fmla="*/ 363 h 764"/>
                <a:gd name="T18" fmla="*/ 49 w 563"/>
                <a:gd name="T19" fmla="*/ 447 h 764"/>
                <a:gd name="T20" fmla="*/ 59 w 563"/>
                <a:gd name="T21" fmla="*/ 539 h 764"/>
                <a:gd name="T22" fmla="*/ 0 w 563"/>
                <a:gd name="T23" fmla="*/ 630 h 764"/>
                <a:gd name="T24" fmla="*/ 48 w 563"/>
                <a:gd name="T25" fmla="*/ 670 h 764"/>
                <a:gd name="T26" fmla="*/ 9 w 563"/>
                <a:gd name="T27" fmla="*/ 743 h 764"/>
                <a:gd name="T28" fmla="*/ 61 w 563"/>
                <a:gd name="T29" fmla="*/ 745 h 764"/>
                <a:gd name="T30" fmla="*/ 157 w 563"/>
                <a:gd name="T31" fmla="*/ 743 h 764"/>
                <a:gd name="T32" fmla="*/ 194 w 563"/>
                <a:gd name="T33" fmla="*/ 725 h 764"/>
                <a:gd name="T34" fmla="*/ 264 w 563"/>
                <a:gd name="T35" fmla="*/ 709 h 764"/>
                <a:gd name="T36" fmla="*/ 319 w 563"/>
                <a:gd name="T37" fmla="*/ 644 h 764"/>
                <a:gd name="T38" fmla="*/ 316 w 563"/>
                <a:gd name="T39" fmla="*/ 581 h 764"/>
                <a:gd name="T40" fmla="*/ 465 w 563"/>
                <a:gd name="T41" fmla="*/ 563 h 764"/>
                <a:gd name="T42" fmla="*/ 490 w 563"/>
                <a:gd name="T43" fmla="*/ 547 h 764"/>
                <a:gd name="T44" fmla="*/ 506 w 563"/>
                <a:gd name="T45" fmla="*/ 451 h 764"/>
                <a:gd name="T46" fmla="*/ 527 w 563"/>
                <a:gd name="T47" fmla="*/ 396 h 764"/>
                <a:gd name="T48" fmla="*/ 563 w 563"/>
                <a:gd name="T49" fmla="*/ 360 h 764"/>
                <a:gd name="T50" fmla="*/ 517 w 563"/>
                <a:gd name="T51" fmla="*/ 344 h 764"/>
                <a:gd name="T52" fmla="*/ 519 w 563"/>
                <a:gd name="T53" fmla="*/ 282 h 764"/>
                <a:gd name="T54" fmla="*/ 504 w 563"/>
                <a:gd name="T55" fmla="*/ 232 h 764"/>
                <a:gd name="T56" fmla="*/ 522 w 563"/>
                <a:gd name="T57" fmla="*/ 204 h 764"/>
                <a:gd name="T58" fmla="*/ 485 w 563"/>
                <a:gd name="T59" fmla="*/ 185 h 764"/>
                <a:gd name="T60" fmla="*/ 449 w 563"/>
                <a:gd name="T61" fmla="*/ 146 h 764"/>
                <a:gd name="T62" fmla="*/ 371 w 563"/>
                <a:gd name="T63" fmla="*/ 21 h 76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63"/>
                <a:gd name="T97" fmla="*/ 0 h 764"/>
                <a:gd name="T98" fmla="*/ 563 w 563"/>
                <a:gd name="T99" fmla="*/ 764 h 764"/>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63" h="764">
                  <a:moveTo>
                    <a:pt x="342" y="0"/>
                  </a:moveTo>
                  <a:lnTo>
                    <a:pt x="326" y="8"/>
                  </a:lnTo>
                  <a:lnTo>
                    <a:pt x="300" y="29"/>
                  </a:lnTo>
                  <a:lnTo>
                    <a:pt x="275" y="21"/>
                  </a:lnTo>
                  <a:lnTo>
                    <a:pt x="230" y="40"/>
                  </a:lnTo>
                  <a:lnTo>
                    <a:pt x="194" y="19"/>
                  </a:lnTo>
                  <a:lnTo>
                    <a:pt x="178" y="40"/>
                  </a:lnTo>
                  <a:lnTo>
                    <a:pt x="155" y="42"/>
                  </a:lnTo>
                  <a:lnTo>
                    <a:pt x="139" y="29"/>
                  </a:lnTo>
                  <a:lnTo>
                    <a:pt x="113" y="14"/>
                  </a:lnTo>
                  <a:lnTo>
                    <a:pt x="82" y="35"/>
                  </a:lnTo>
                  <a:lnTo>
                    <a:pt x="80" y="33"/>
                  </a:lnTo>
                  <a:lnTo>
                    <a:pt x="69" y="105"/>
                  </a:lnTo>
                  <a:lnTo>
                    <a:pt x="85" y="197"/>
                  </a:lnTo>
                  <a:lnTo>
                    <a:pt x="85" y="258"/>
                  </a:lnTo>
                  <a:lnTo>
                    <a:pt x="64" y="310"/>
                  </a:lnTo>
                  <a:lnTo>
                    <a:pt x="69" y="345"/>
                  </a:lnTo>
                  <a:lnTo>
                    <a:pt x="46" y="363"/>
                  </a:lnTo>
                  <a:lnTo>
                    <a:pt x="59" y="432"/>
                  </a:lnTo>
                  <a:lnTo>
                    <a:pt x="49" y="447"/>
                  </a:lnTo>
                  <a:lnTo>
                    <a:pt x="41" y="516"/>
                  </a:lnTo>
                  <a:lnTo>
                    <a:pt x="59" y="539"/>
                  </a:lnTo>
                  <a:lnTo>
                    <a:pt x="0" y="577"/>
                  </a:lnTo>
                  <a:lnTo>
                    <a:pt x="0" y="630"/>
                  </a:lnTo>
                  <a:lnTo>
                    <a:pt x="17" y="654"/>
                  </a:lnTo>
                  <a:lnTo>
                    <a:pt x="48" y="670"/>
                  </a:lnTo>
                  <a:lnTo>
                    <a:pt x="50" y="714"/>
                  </a:lnTo>
                  <a:lnTo>
                    <a:pt x="9" y="743"/>
                  </a:lnTo>
                  <a:lnTo>
                    <a:pt x="32" y="764"/>
                  </a:lnTo>
                  <a:lnTo>
                    <a:pt x="61" y="745"/>
                  </a:lnTo>
                  <a:lnTo>
                    <a:pt x="131" y="748"/>
                  </a:lnTo>
                  <a:lnTo>
                    <a:pt x="157" y="743"/>
                  </a:lnTo>
                  <a:lnTo>
                    <a:pt x="165" y="722"/>
                  </a:lnTo>
                  <a:lnTo>
                    <a:pt x="194" y="725"/>
                  </a:lnTo>
                  <a:lnTo>
                    <a:pt x="199" y="745"/>
                  </a:lnTo>
                  <a:lnTo>
                    <a:pt x="264" y="709"/>
                  </a:lnTo>
                  <a:lnTo>
                    <a:pt x="287" y="680"/>
                  </a:lnTo>
                  <a:lnTo>
                    <a:pt x="319" y="644"/>
                  </a:lnTo>
                  <a:lnTo>
                    <a:pt x="298" y="620"/>
                  </a:lnTo>
                  <a:lnTo>
                    <a:pt x="316" y="581"/>
                  </a:lnTo>
                  <a:lnTo>
                    <a:pt x="363" y="558"/>
                  </a:lnTo>
                  <a:lnTo>
                    <a:pt x="465" y="563"/>
                  </a:lnTo>
                  <a:lnTo>
                    <a:pt x="488" y="545"/>
                  </a:lnTo>
                  <a:lnTo>
                    <a:pt x="490" y="547"/>
                  </a:lnTo>
                  <a:lnTo>
                    <a:pt x="496" y="503"/>
                  </a:lnTo>
                  <a:lnTo>
                    <a:pt x="506" y="451"/>
                  </a:lnTo>
                  <a:lnTo>
                    <a:pt x="525" y="427"/>
                  </a:lnTo>
                  <a:lnTo>
                    <a:pt x="527" y="396"/>
                  </a:lnTo>
                  <a:lnTo>
                    <a:pt x="563" y="381"/>
                  </a:lnTo>
                  <a:lnTo>
                    <a:pt x="563" y="360"/>
                  </a:lnTo>
                  <a:lnTo>
                    <a:pt x="525" y="362"/>
                  </a:lnTo>
                  <a:lnTo>
                    <a:pt x="517" y="344"/>
                  </a:lnTo>
                  <a:lnTo>
                    <a:pt x="530" y="321"/>
                  </a:lnTo>
                  <a:lnTo>
                    <a:pt x="519" y="282"/>
                  </a:lnTo>
                  <a:lnTo>
                    <a:pt x="498" y="269"/>
                  </a:lnTo>
                  <a:lnTo>
                    <a:pt x="504" y="232"/>
                  </a:lnTo>
                  <a:lnTo>
                    <a:pt x="525" y="219"/>
                  </a:lnTo>
                  <a:lnTo>
                    <a:pt x="522" y="204"/>
                  </a:lnTo>
                  <a:lnTo>
                    <a:pt x="529" y="195"/>
                  </a:lnTo>
                  <a:lnTo>
                    <a:pt x="485" y="185"/>
                  </a:lnTo>
                  <a:lnTo>
                    <a:pt x="472" y="154"/>
                  </a:lnTo>
                  <a:lnTo>
                    <a:pt x="449" y="146"/>
                  </a:lnTo>
                  <a:lnTo>
                    <a:pt x="379" y="79"/>
                  </a:lnTo>
                  <a:lnTo>
                    <a:pt x="371" y="21"/>
                  </a:lnTo>
                  <a:lnTo>
                    <a:pt x="342" y="0"/>
                  </a:lnTo>
                  <a:close/>
                </a:path>
              </a:pathLst>
            </a:custGeom>
            <a:grpFill/>
            <a:ln w="9525">
              <a:solidFill>
                <a:srgbClr val="000000"/>
              </a:solidFill>
              <a:round/>
              <a:headEnd/>
              <a:tailEnd/>
            </a:ln>
          </p:spPr>
          <p:txBody>
            <a:bodyPr/>
            <a:lstStyle/>
            <a:p>
              <a:endParaRPr lang="fr-FR"/>
            </a:p>
          </p:txBody>
        </p:sp>
        <p:sp>
          <p:nvSpPr>
            <p:cNvPr id="40" name="FR-91">
              <a:extLst>
                <a:ext uri="{FF2B5EF4-FFF2-40B4-BE49-F238E27FC236}">
                  <a16:creationId xmlns:a16="http://schemas.microsoft.com/office/drawing/2014/main" id="{03098E5B-4A8B-2230-2E85-E324D07048A3}"/>
                </a:ext>
              </a:extLst>
            </p:cNvPr>
            <p:cNvSpPr>
              <a:spLocks noChangeAspect="1"/>
            </p:cNvSpPr>
            <p:nvPr/>
          </p:nvSpPr>
          <p:spPr bwMode="auto">
            <a:xfrm>
              <a:off x="8431441" y="2387080"/>
              <a:ext cx="204785" cy="230876"/>
            </a:xfrm>
            <a:custGeom>
              <a:avLst/>
              <a:gdLst>
                <a:gd name="T0" fmla="*/ 152 w 323"/>
                <a:gd name="T1" fmla="*/ 0 h 364"/>
                <a:gd name="T2" fmla="*/ 129 w 323"/>
                <a:gd name="T3" fmla="*/ 10 h 364"/>
                <a:gd name="T4" fmla="*/ 104 w 323"/>
                <a:gd name="T5" fmla="*/ 20 h 364"/>
                <a:gd name="T6" fmla="*/ 99 w 323"/>
                <a:gd name="T7" fmla="*/ 49 h 364"/>
                <a:gd name="T8" fmla="*/ 60 w 323"/>
                <a:gd name="T9" fmla="*/ 66 h 364"/>
                <a:gd name="T10" fmla="*/ 55 w 323"/>
                <a:gd name="T11" fmla="*/ 94 h 364"/>
                <a:gd name="T12" fmla="*/ 73 w 323"/>
                <a:gd name="T13" fmla="*/ 125 h 364"/>
                <a:gd name="T14" fmla="*/ 47 w 323"/>
                <a:gd name="T15" fmla="*/ 161 h 364"/>
                <a:gd name="T16" fmla="*/ 9 w 323"/>
                <a:gd name="T17" fmla="*/ 161 h 364"/>
                <a:gd name="T18" fmla="*/ 24 w 323"/>
                <a:gd name="T19" fmla="*/ 184 h 364"/>
                <a:gd name="T20" fmla="*/ 6 w 323"/>
                <a:gd name="T21" fmla="*/ 204 h 364"/>
                <a:gd name="T22" fmla="*/ 0 w 323"/>
                <a:gd name="T23" fmla="*/ 245 h 364"/>
                <a:gd name="T24" fmla="*/ 13 w 323"/>
                <a:gd name="T25" fmla="*/ 248 h 364"/>
                <a:gd name="T26" fmla="*/ 18 w 323"/>
                <a:gd name="T27" fmla="*/ 281 h 364"/>
                <a:gd name="T28" fmla="*/ 23 w 323"/>
                <a:gd name="T29" fmla="*/ 289 h 364"/>
                <a:gd name="T30" fmla="*/ 29 w 323"/>
                <a:gd name="T31" fmla="*/ 359 h 364"/>
                <a:gd name="T32" fmla="*/ 112 w 323"/>
                <a:gd name="T33" fmla="*/ 352 h 364"/>
                <a:gd name="T34" fmla="*/ 146 w 323"/>
                <a:gd name="T35" fmla="*/ 321 h 364"/>
                <a:gd name="T36" fmla="*/ 174 w 323"/>
                <a:gd name="T37" fmla="*/ 344 h 364"/>
                <a:gd name="T38" fmla="*/ 244 w 323"/>
                <a:gd name="T39" fmla="*/ 349 h 364"/>
                <a:gd name="T40" fmla="*/ 254 w 323"/>
                <a:gd name="T41" fmla="*/ 364 h 364"/>
                <a:gd name="T42" fmla="*/ 254 w 323"/>
                <a:gd name="T43" fmla="*/ 311 h 364"/>
                <a:gd name="T44" fmla="*/ 313 w 323"/>
                <a:gd name="T45" fmla="*/ 273 h 364"/>
                <a:gd name="T46" fmla="*/ 295 w 323"/>
                <a:gd name="T47" fmla="*/ 250 h 364"/>
                <a:gd name="T48" fmla="*/ 303 w 323"/>
                <a:gd name="T49" fmla="*/ 181 h 364"/>
                <a:gd name="T50" fmla="*/ 313 w 323"/>
                <a:gd name="T51" fmla="*/ 166 h 364"/>
                <a:gd name="T52" fmla="*/ 300 w 323"/>
                <a:gd name="T53" fmla="*/ 97 h 364"/>
                <a:gd name="T54" fmla="*/ 323 w 323"/>
                <a:gd name="T55" fmla="*/ 79 h 364"/>
                <a:gd name="T56" fmla="*/ 319 w 323"/>
                <a:gd name="T57" fmla="*/ 46 h 364"/>
                <a:gd name="T58" fmla="*/ 290 w 323"/>
                <a:gd name="T59" fmla="*/ 33 h 364"/>
                <a:gd name="T60" fmla="*/ 241 w 323"/>
                <a:gd name="T61" fmla="*/ 33 h 364"/>
                <a:gd name="T62" fmla="*/ 214 w 323"/>
                <a:gd name="T63" fmla="*/ 18 h 364"/>
                <a:gd name="T64" fmla="*/ 193 w 323"/>
                <a:gd name="T65" fmla="*/ 28 h 364"/>
                <a:gd name="T66" fmla="*/ 152 w 323"/>
                <a:gd name="T67" fmla="*/ 0 h 36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323"/>
                <a:gd name="T103" fmla="*/ 0 h 364"/>
                <a:gd name="T104" fmla="*/ 323 w 323"/>
                <a:gd name="T105" fmla="*/ 364 h 36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323" h="364">
                  <a:moveTo>
                    <a:pt x="152" y="0"/>
                  </a:moveTo>
                  <a:lnTo>
                    <a:pt x="129" y="10"/>
                  </a:lnTo>
                  <a:lnTo>
                    <a:pt x="104" y="20"/>
                  </a:lnTo>
                  <a:lnTo>
                    <a:pt x="99" y="49"/>
                  </a:lnTo>
                  <a:lnTo>
                    <a:pt x="60" y="66"/>
                  </a:lnTo>
                  <a:lnTo>
                    <a:pt x="55" y="94"/>
                  </a:lnTo>
                  <a:lnTo>
                    <a:pt x="73" y="125"/>
                  </a:lnTo>
                  <a:lnTo>
                    <a:pt x="47" y="161"/>
                  </a:lnTo>
                  <a:lnTo>
                    <a:pt x="9" y="161"/>
                  </a:lnTo>
                  <a:lnTo>
                    <a:pt x="24" y="184"/>
                  </a:lnTo>
                  <a:lnTo>
                    <a:pt x="6" y="204"/>
                  </a:lnTo>
                  <a:lnTo>
                    <a:pt x="0" y="245"/>
                  </a:lnTo>
                  <a:lnTo>
                    <a:pt x="13" y="248"/>
                  </a:lnTo>
                  <a:lnTo>
                    <a:pt x="18" y="281"/>
                  </a:lnTo>
                  <a:lnTo>
                    <a:pt x="23" y="289"/>
                  </a:lnTo>
                  <a:lnTo>
                    <a:pt x="29" y="359"/>
                  </a:lnTo>
                  <a:lnTo>
                    <a:pt x="112" y="352"/>
                  </a:lnTo>
                  <a:lnTo>
                    <a:pt x="146" y="321"/>
                  </a:lnTo>
                  <a:lnTo>
                    <a:pt x="174" y="344"/>
                  </a:lnTo>
                  <a:lnTo>
                    <a:pt x="244" y="349"/>
                  </a:lnTo>
                  <a:lnTo>
                    <a:pt x="254" y="364"/>
                  </a:lnTo>
                  <a:lnTo>
                    <a:pt x="254" y="311"/>
                  </a:lnTo>
                  <a:lnTo>
                    <a:pt x="313" y="273"/>
                  </a:lnTo>
                  <a:lnTo>
                    <a:pt x="295" y="250"/>
                  </a:lnTo>
                  <a:lnTo>
                    <a:pt x="303" y="181"/>
                  </a:lnTo>
                  <a:lnTo>
                    <a:pt x="313" y="166"/>
                  </a:lnTo>
                  <a:lnTo>
                    <a:pt x="300" y="97"/>
                  </a:lnTo>
                  <a:lnTo>
                    <a:pt x="323" y="79"/>
                  </a:lnTo>
                  <a:lnTo>
                    <a:pt x="319" y="46"/>
                  </a:lnTo>
                  <a:lnTo>
                    <a:pt x="290" y="33"/>
                  </a:lnTo>
                  <a:lnTo>
                    <a:pt x="241" y="33"/>
                  </a:lnTo>
                  <a:lnTo>
                    <a:pt x="214" y="18"/>
                  </a:lnTo>
                  <a:lnTo>
                    <a:pt x="193" y="28"/>
                  </a:lnTo>
                  <a:lnTo>
                    <a:pt x="152" y="0"/>
                  </a:lnTo>
                  <a:close/>
                </a:path>
              </a:pathLst>
            </a:custGeom>
            <a:grpFill/>
            <a:ln w="9525">
              <a:solidFill>
                <a:srgbClr val="000000"/>
              </a:solidFill>
              <a:round/>
              <a:headEnd/>
              <a:tailEnd/>
            </a:ln>
          </p:spPr>
          <p:txBody>
            <a:bodyPr/>
            <a:lstStyle/>
            <a:p>
              <a:endParaRPr lang="fr-FR"/>
            </a:p>
          </p:txBody>
        </p:sp>
        <p:sp>
          <p:nvSpPr>
            <p:cNvPr id="42" name="FR-78">
              <a:extLst>
                <a:ext uri="{FF2B5EF4-FFF2-40B4-BE49-F238E27FC236}">
                  <a16:creationId xmlns:a16="http://schemas.microsoft.com/office/drawing/2014/main" id="{90EA70C3-1464-2920-E26F-5E95CCE7784C}"/>
                </a:ext>
              </a:extLst>
            </p:cNvPr>
            <p:cNvSpPr>
              <a:spLocks noChangeAspect="1"/>
            </p:cNvSpPr>
            <p:nvPr/>
          </p:nvSpPr>
          <p:spPr bwMode="auto">
            <a:xfrm>
              <a:off x="8282449" y="2232318"/>
              <a:ext cx="248531" cy="310160"/>
            </a:xfrm>
            <a:custGeom>
              <a:avLst/>
              <a:gdLst>
                <a:gd name="T0" fmla="*/ 84 w 392"/>
                <a:gd name="T1" fmla="*/ 0 h 489"/>
                <a:gd name="T2" fmla="*/ 84 w 392"/>
                <a:gd name="T3" fmla="*/ 2 h 489"/>
                <a:gd name="T4" fmla="*/ 11 w 392"/>
                <a:gd name="T5" fmla="*/ 23 h 489"/>
                <a:gd name="T6" fmla="*/ 0 w 392"/>
                <a:gd name="T7" fmla="*/ 36 h 489"/>
                <a:gd name="T8" fmla="*/ 14 w 392"/>
                <a:gd name="T9" fmla="*/ 57 h 489"/>
                <a:gd name="T10" fmla="*/ 14 w 392"/>
                <a:gd name="T11" fmla="*/ 78 h 489"/>
                <a:gd name="T12" fmla="*/ 37 w 392"/>
                <a:gd name="T13" fmla="*/ 83 h 489"/>
                <a:gd name="T14" fmla="*/ 24 w 392"/>
                <a:gd name="T15" fmla="*/ 96 h 489"/>
                <a:gd name="T16" fmla="*/ 25 w 392"/>
                <a:gd name="T17" fmla="*/ 108 h 489"/>
                <a:gd name="T18" fmla="*/ 26 w 392"/>
                <a:gd name="T19" fmla="*/ 106 h 489"/>
                <a:gd name="T20" fmla="*/ 52 w 392"/>
                <a:gd name="T21" fmla="*/ 132 h 489"/>
                <a:gd name="T22" fmla="*/ 60 w 392"/>
                <a:gd name="T23" fmla="*/ 163 h 489"/>
                <a:gd name="T24" fmla="*/ 81 w 392"/>
                <a:gd name="T25" fmla="*/ 184 h 489"/>
                <a:gd name="T26" fmla="*/ 71 w 392"/>
                <a:gd name="T27" fmla="*/ 213 h 489"/>
                <a:gd name="T28" fmla="*/ 71 w 392"/>
                <a:gd name="T29" fmla="*/ 239 h 489"/>
                <a:gd name="T30" fmla="*/ 89 w 392"/>
                <a:gd name="T31" fmla="*/ 260 h 489"/>
                <a:gd name="T32" fmla="*/ 71 w 392"/>
                <a:gd name="T33" fmla="*/ 291 h 489"/>
                <a:gd name="T34" fmla="*/ 89 w 392"/>
                <a:gd name="T35" fmla="*/ 335 h 489"/>
                <a:gd name="T36" fmla="*/ 125 w 392"/>
                <a:gd name="T37" fmla="*/ 361 h 489"/>
                <a:gd name="T38" fmla="*/ 131 w 392"/>
                <a:gd name="T39" fmla="*/ 390 h 489"/>
                <a:gd name="T40" fmla="*/ 162 w 392"/>
                <a:gd name="T41" fmla="*/ 395 h 489"/>
                <a:gd name="T42" fmla="*/ 169 w 392"/>
                <a:gd name="T43" fmla="*/ 453 h 489"/>
                <a:gd name="T44" fmla="*/ 193 w 392"/>
                <a:gd name="T45" fmla="*/ 481 h 489"/>
                <a:gd name="T46" fmla="*/ 235 w 392"/>
                <a:gd name="T47" fmla="*/ 489 h 489"/>
                <a:gd name="T48" fmla="*/ 241 w 392"/>
                <a:gd name="T49" fmla="*/ 448 h 489"/>
                <a:gd name="T50" fmla="*/ 259 w 392"/>
                <a:gd name="T51" fmla="*/ 428 h 489"/>
                <a:gd name="T52" fmla="*/ 244 w 392"/>
                <a:gd name="T53" fmla="*/ 405 h 489"/>
                <a:gd name="T54" fmla="*/ 282 w 392"/>
                <a:gd name="T55" fmla="*/ 405 h 489"/>
                <a:gd name="T56" fmla="*/ 308 w 392"/>
                <a:gd name="T57" fmla="*/ 369 h 489"/>
                <a:gd name="T58" fmla="*/ 290 w 392"/>
                <a:gd name="T59" fmla="*/ 338 h 489"/>
                <a:gd name="T60" fmla="*/ 295 w 392"/>
                <a:gd name="T61" fmla="*/ 310 h 489"/>
                <a:gd name="T62" fmla="*/ 334 w 392"/>
                <a:gd name="T63" fmla="*/ 293 h 489"/>
                <a:gd name="T64" fmla="*/ 339 w 392"/>
                <a:gd name="T65" fmla="*/ 264 h 489"/>
                <a:gd name="T66" fmla="*/ 364 w 392"/>
                <a:gd name="T67" fmla="*/ 254 h 489"/>
                <a:gd name="T68" fmla="*/ 387 w 392"/>
                <a:gd name="T69" fmla="*/ 244 h 489"/>
                <a:gd name="T70" fmla="*/ 392 w 392"/>
                <a:gd name="T71" fmla="*/ 247 h 489"/>
                <a:gd name="T72" fmla="*/ 392 w 392"/>
                <a:gd name="T73" fmla="*/ 244 h 489"/>
                <a:gd name="T74" fmla="*/ 369 w 392"/>
                <a:gd name="T75" fmla="*/ 218 h 489"/>
                <a:gd name="T76" fmla="*/ 354 w 392"/>
                <a:gd name="T77" fmla="*/ 178 h 489"/>
                <a:gd name="T78" fmla="*/ 377 w 392"/>
                <a:gd name="T79" fmla="*/ 127 h 489"/>
                <a:gd name="T80" fmla="*/ 366 w 392"/>
                <a:gd name="T81" fmla="*/ 89 h 489"/>
                <a:gd name="T82" fmla="*/ 320 w 392"/>
                <a:gd name="T83" fmla="*/ 61 h 489"/>
                <a:gd name="T84" fmla="*/ 256 w 392"/>
                <a:gd name="T85" fmla="*/ 58 h 489"/>
                <a:gd name="T86" fmla="*/ 196 w 392"/>
                <a:gd name="T87" fmla="*/ 20 h 489"/>
                <a:gd name="T88" fmla="*/ 148 w 392"/>
                <a:gd name="T89" fmla="*/ 29 h 489"/>
                <a:gd name="T90" fmla="*/ 84 w 392"/>
                <a:gd name="T91" fmla="*/ 0 h 489"/>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92"/>
                <a:gd name="T139" fmla="*/ 0 h 489"/>
                <a:gd name="T140" fmla="*/ 392 w 392"/>
                <a:gd name="T141" fmla="*/ 489 h 489"/>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92" h="489">
                  <a:moveTo>
                    <a:pt x="84" y="0"/>
                  </a:moveTo>
                  <a:lnTo>
                    <a:pt x="84" y="2"/>
                  </a:lnTo>
                  <a:lnTo>
                    <a:pt x="11" y="23"/>
                  </a:lnTo>
                  <a:lnTo>
                    <a:pt x="0" y="36"/>
                  </a:lnTo>
                  <a:lnTo>
                    <a:pt x="14" y="57"/>
                  </a:lnTo>
                  <a:lnTo>
                    <a:pt x="14" y="78"/>
                  </a:lnTo>
                  <a:lnTo>
                    <a:pt x="37" y="83"/>
                  </a:lnTo>
                  <a:lnTo>
                    <a:pt x="24" y="96"/>
                  </a:lnTo>
                  <a:lnTo>
                    <a:pt x="25" y="108"/>
                  </a:lnTo>
                  <a:lnTo>
                    <a:pt x="26" y="106"/>
                  </a:lnTo>
                  <a:lnTo>
                    <a:pt x="52" y="132"/>
                  </a:lnTo>
                  <a:lnTo>
                    <a:pt x="60" y="163"/>
                  </a:lnTo>
                  <a:lnTo>
                    <a:pt x="81" y="184"/>
                  </a:lnTo>
                  <a:lnTo>
                    <a:pt x="71" y="213"/>
                  </a:lnTo>
                  <a:lnTo>
                    <a:pt x="71" y="239"/>
                  </a:lnTo>
                  <a:lnTo>
                    <a:pt x="89" y="260"/>
                  </a:lnTo>
                  <a:lnTo>
                    <a:pt x="71" y="291"/>
                  </a:lnTo>
                  <a:lnTo>
                    <a:pt x="89" y="335"/>
                  </a:lnTo>
                  <a:lnTo>
                    <a:pt x="125" y="361"/>
                  </a:lnTo>
                  <a:lnTo>
                    <a:pt x="131" y="390"/>
                  </a:lnTo>
                  <a:lnTo>
                    <a:pt x="162" y="395"/>
                  </a:lnTo>
                  <a:lnTo>
                    <a:pt x="169" y="453"/>
                  </a:lnTo>
                  <a:lnTo>
                    <a:pt x="193" y="481"/>
                  </a:lnTo>
                  <a:lnTo>
                    <a:pt x="235" y="489"/>
                  </a:lnTo>
                  <a:lnTo>
                    <a:pt x="241" y="448"/>
                  </a:lnTo>
                  <a:lnTo>
                    <a:pt x="259" y="428"/>
                  </a:lnTo>
                  <a:lnTo>
                    <a:pt x="244" y="405"/>
                  </a:lnTo>
                  <a:lnTo>
                    <a:pt x="282" y="405"/>
                  </a:lnTo>
                  <a:lnTo>
                    <a:pt x="308" y="369"/>
                  </a:lnTo>
                  <a:lnTo>
                    <a:pt x="290" y="338"/>
                  </a:lnTo>
                  <a:lnTo>
                    <a:pt x="295" y="310"/>
                  </a:lnTo>
                  <a:lnTo>
                    <a:pt x="334" y="293"/>
                  </a:lnTo>
                  <a:lnTo>
                    <a:pt x="339" y="264"/>
                  </a:lnTo>
                  <a:lnTo>
                    <a:pt x="364" y="254"/>
                  </a:lnTo>
                  <a:lnTo>
                    <a:pt x="387" y="244"/>
                  </a:lnTo>
                  <a:lnTo>
                    <a:pt x="392" y="247"/>
                  </a:lnTo>
                  <a:lnTo>
                    <a:pt x="392" y="244"/>
                  </a:lnTo>
                  <a:lnTo>
                    <a:pt x="369" y="218"/>
                  </a:lnTo>
                  <a:lnTo>
                    <a:pt x="354" y="178"/>
                  </a:lnTo>
                  <a:lnTo>
                    <a:pt x="377" y="127"/>
                  </a:lnTo>
                  <a:lnTo>
                    <a:pt x="366" y="89"/>
                  </a:lnTo>
                  <a:lnTo>
                    <a:pt x="320" y="61"/>
                  </a:lnTo>
                  <a:lnTo>
                    <a:pt x="256" y="58"/>
                  </a:lnTo>
                  <a:lnTo>
                    <a:pt x="196" y="20"/>
                  </a:lnTo>
                  <a:lnTo>
                    <a:pt x="148" y="29"/>
                  </a:lnTo>
                  <a:lnTo>
                    <a:pt x="84" y="0"/>
                  </a:lnTo>
                  <a:close/>
                </a:path>
              </a:pathLst>
            </a:custGeom>
            <a:grpFill/>
            <a:ln w="9525">
              <a:solidFill>
                <a:srgbClr val="000000"/>
              </a:solidFill>
              <a:round/>
              <a:headEnd/>
              <a:tailEnd/>
            </a:ln>
          </p:spPr>
          <p:txBody>
            <a:bodyPr/>
            <a:lstStyle/>
            <a:p>
              <a:endParaRPr lang="fr-FR"/>
            </a:p>
          </p:txBody>
        </p:sp>
        <p:sp>
          <p:nvSpPr>
            <p:cNvPr id="43" name="FR-95">
              <a:extLst>
                <a:ext uri="{FF2B5EF4-FFF2-40B4-BE49-F238E27FC236}">
                  <a16:creationId xmlns:a16="http://schemas.microsoft.com/office/drawing/2014/main" id="{BB1B483C-F842-A193-88B8-70CAA4DE5582}"/>
                </a:ext>
              </a:extLst>
            </p:cNvPr>
            <p:cNvSpPr>
              <a:spLocks noChangeAspect="1"/>
            </p:cNvSpPr>
            <p:nvPr/>
          </p:nvSpPr>
          <p:spPr bwMode="auto">
            <a:xfrm>
              <a:off x="8335706" y="2161279"/>
              <a:ext cx="307494" cy="152226"/>
            </a:xfrm>
            <a:custGeom>
              <a:avLst/>
              <a:gdLst>
                <a:gd name="T0" fmla="*/ 55 w 485"/>
                <a:gd name="T1" fmla="*/ 0 h 240"/>
                <a:gd name="T2" fmla="*/ 34 w 485"/>
                <a:gd name="T3" fmla="*/ 25 h 240"/>
                <a:gd name="T4" fmla="*/ 18 w 485"/>
                <a:gd name="T5" fmla="*/ 83 h 240"/>
                <a:gd name="T6" fmla="*/ 0 w 485"/>
                <a:gd name="T7" fmla="*/ 112 h 240"/>
                <a:gd name="T8" fmla="*/ 64 w 485"/>
                <a:gd name="T9" fmla="*/ 141 h 240"/>
                <a:gd name="T10" fmla="*/ 112 w 485"/>
                <a:gd name="T11" fmla="*/ 132 h 240"/>
                <a:gd name="T12" fmla="*/ 172 w 485"/>
                <a:gd name="T13" fmla="*/ 170 h 240"/>
                <a:gd name="T14" fmla="*/ 236 w 485"/>
                <a:gd name="T15" fmla="*/ 173 h 240"/>
                <a:gd name="T16" fmla="*/ 282 w 485"/>
                <a:gd name="T17" fmla="*/ 201 h 240"/>
                <a:gd name="T18" fmla="*/ 293 w 485"/>
                <a:gd name="T19" fmla="*/ 239 h 240"/>
                <a:gd name="T20" fmla="*/ 293 w 485"/>
                <a:gd name="T21" fmla="*/ 240 h 240"/>
                <a:gd name="T22" fmla="*/ 298 w 485"/>
                <a:gd name="T23" fmla="*/ 239 h 240"/>
                <a:gd name="T24" fmla="*/ 345 w 485"/>
                <a:gd name="T25" fmla="*/ 214 h 240"/>
                <a:gd name="T26" fmla="*/ 415 w 485"/>
                <a:gd name="T27" fmla="*/ 210 h 240"/>
                <a:gd name="T28" fmla="*/ 453 w 485"/>
                <a:gd name="T29" fmla="*/ 192 h 240"/>
                <a:gd name="T30" fmla="*/ 477 w 485"/>
                <a:gd name="T31" fmla="*/ 175 h 240"/>
                <a:gd name="T32" fmla="*/ 485 w 485"/>
                <a:gd name="T33" fmla="*/ 123 h 240"/>
                <a:gd name="T34" fmla="*/ 468 w 485"/>
                <a:gd name="T35" fmla="*/ 106 h 240"/>
                <a:gd name="T36" fmla="*/ 411 w 485"/>
                <a:gd name="T37" fmla="*/ 72 h 240"/>
                <a:gd name="T38" fmla="*/ 356 w 485"/>
                <a:gd name="T39" fmla="*/ 44 h 240"/>
                <a:gd name="T40" fmla="*/ 328 w 485"/>
                <a:gd name="T41" fmla="*/ 57 h 240"/>
                <a:gd name="T42" fmla="*/ 297 w 485"/>
                <a:gd name="T43" fmla="*/ 65 h 240"/>
                <a:gd name="T44" fmla="*/ 276 w 485"/>
                <a:gd name="T45" fmla="*/ 49 h 240"/>
                <a:gd name="T46" fmla="*/ 234 w 485"/>
                <a:gd name="T47" fmla="*/ 23 h 240"/>
                <a:gd name="T48" fmla="*/ 200 w 485"/>
                <a:gd name="T49" fmla="*/ 49 h 240"/>
                <a:gd name="T50" fmla="*/ 151 w 485"/>
                <a:gd name="T51" fmla="*/ 54 h 240"/>
                <a:gd name="T52" fmla="*/ 80 w 485"/>
                <a:gd name="T53" fmla="*/ 49 h 240"/>
                <a:gd name="T54" fmla="*/ 65 w 485"/>
                <a:gd name="T55" fmla="*/ 23 h 240"/>
                <a:gd name="T56" fmla="*/ 55 w 485"/>
                <a:gd name="T57" fmla="*/ 0 h 240"/>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485"/>
                <a:gd name="T88" fmla="*/ 0 h 240"/>
                <a:gd name="T89" fmla="*/ 485 w 485"/>
                <a:gd name="T90" fmla="*/ 240 h 240"/>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485" h="240">
                  <a:moveTo>
                    <a:pt x="55" y="0"/>
                  </a:moveTo>
                  <a:lnTo>
                    <a:pt x="34" y="25"/>
                  </a:lnTo>
                  <a:lnTo>
                    <a:pt x="18" y="83"/>
                  </a:lnTo>
                  <a:lnTo>
                    <a:pt x="0" y="112"/>
                  </a:lnTo>
                  <a:lnTo>
                    <a:pt x="64" y="141"/>
                  </a:lnTo>
                  <a:lnTo>
                    <a:pt x="112" y="132"/>
                  </a:lnTo>
                  <a:lnTo>
                    <a:pt x="172" y="170"/>
                  </a:lnTo>
                  <a:lnTo>
                    <a:pt x="236" y="173"/>
                  </a:lnTo>
                  <a:lnTo>
                    <a:pt x="282" y="201"/>
                  </a:lnTo>
                  <a:lnTo>
                    <a:pt x="293" y="239"/>
                  </a:lnTo>
                  <a:lnTo>
                    <a:pt x="293" y="240"/>
                  </a:lnTo>
                  <a:lnTo>
                    <a:pt x="298" y="239"/>
                  </a:lnTo>
                  <a:lnTo>
                    <a:pt x="345" y="214"/>
                  </a:lnTo>
                  <a:lnTo>
                    <a:pt x="415" y="210"/>
                  </a:lnTo>
                  <a:lnTo>
                    <a:pt x="453" y="192"/>
                  </a:lnTo>
                  <a:lnTo>
                    <a:pt x="477" y="175"/>
                  </a:lnTo>
                  <a:lnTo>
                    <a:pt x="485" y="123"/>
                  </a:lnTo>
                  <a:lnTo>
                    <a:pt x="468" y="106"/>
                  </a:lnTo>
                  <a:lnTo>
                    <a:pt x="411" y="72"/>
                  </a:lnTo>
                  <a:lnTo>
                    <a:pt x="356" y="44"/>
                  </a:lnTo>
                  <a:lnTo>
                    <a:pt x="328" y="57"/>
                  </a:lnTo>
                  <a:lnTo>
                    <a:pt x="297" y="65"/>
                  </a:lnTo>
                  <a:lnTo>
                    <a:pt x="276" y="49"/>
                  </a:lnTo>
                  <a:lnTo>
                    <a:pt x="234" y="23"/>
                  </a:lnTo>
                  <a:lnTo>
                    <a:pt x="200" y="49"/>
                  </a:lnTo>
                  <a:lnTo>
                    <a:pt x="151" y="54"/>
                  </a:lnTo>
                  <a:lnTo>
                    <a:pt x="80" y="49"/>
                  </a:lnTo>
                  <a:lnTo>
                    <a:pt x="65" y="23"/>
                  </a:lnTo>
                  <a:lnTo>
                    <a:pt x="55" y="0"/>
                  </a:lnTo>
                  <a:close/>
                </a:path>
              </a:pathLst>
            </a:custGeom>
            <a:grpFill/>
            <a:ln w="9525">
              <a:solidFill>
                <a:srgbClr val="000000"/>
              </a:solidFill>
              <a:round/>
              <a:headEnd/>
              <a:tailEnd/>
            </a:ln>
          </p:spPr>
          <p:txBody>
            <a:bodyPr/>
            <a:lstStyle/>
            <a:p>
              <a:endParaRPr lang="fr-FR"/>
            </a:p>
          </p:txBody>
        </p:sp>
        <p:sp>
          <p:nvSpPr>
            <p:cNvPr id="44" name="FR-93">
              <a:extLst>
                <a:ext uri="{FF2B5EF4-FFF2-40B4-BE49-F238E27FC236}">
                  <a16:creationId xmlns:a16="http://schemas.microsoft.com/office/drawing/2014/main" id="{48640119-C78E-B6A1-AEFC-B2E36FED2FB6}"/>
                </a:ext>
              </a:extLst>
            </p:cNvPr>
            <p:cNvSpPr>
              <a:spLocks noChangeAspect="1"/>
            </p:cNvSpPr>
            <p:nvPr/>
          </p:nvSpPr>
          <p:spPr bwMode="auto">
            <a:xfrm>
              <a:off x="8554439" y="2272277"/>
              <a:ext cx="91931" cy="95141"/>
            </a:xfrm>
            <a:custGeom>
              <a:avLst/>
              <a:gdLst>
                <a:gd name="T0" fmla="*/ 132 w 145"/>
                <a:gd name="T1" fmla="*/ 0 h 150"/>
                <a:gd name="T2" fmla="*/ 108 w 145"/>
                <a:gd name="T3" fmla="*/ 17 h 150"/>
                <a:gd name="T4" fmla="*/ 70 w 145"/>
                <a:gd name="T5" fmla="*/ 35 h 150"/>
                <a:gd name="T6" fmla="*/ 0 w 145"/>
                <a:gd name="T7" fmla="*/ 39 h 150"/>
                <a:gd name="T8" fmla="*/ 2 w 145"/>
                <a:gd name="T9" fmla="*/ 49 h 150"/>
                <a:gd name="T10" fmla="*/ 7 w 145"/>
                <a:gd name="T11" fmla="*/ 50 h 150"/>
                <a:gd name="T12" fmla="*/ 13 w 145"/>
                <a:gd name="T13" fmla="*/ 58 h 150"/>
                <a:gd name="T14" fmla="*/ 7 w 145"/>
                <a:gd name="T15" fmla="*/ 70 h 150"/>
                <a:gd name="T16" fmla="*/ 0 w 145"/>
                <a:gd name="T17" fmla="*/ 71 h 150"/>
                <a:gd name="T18" fmla="*/ 5 w 145"/>
                <a:gd name="T19" fmla="*/ 83 h 150"/>
                <a:gd name="T20" fmla="*/ 39 w 145"/>
                <a:gd name="T21" fmla="*/ 83 h 150"/>
                <a:gd name="T22" fmla="*/ 50 w 145"/>
                <a:gd name="T23" fmla="*/ 100 h 150"/>
                <a:gd name="T24" fmla="*/ 52 w 145"/>
                <a:gd name="T25" fmla="*/ 123 h 150"/>
                <a:gd name="T26" fmla="*/ 64 w 145"/>
                <a:gd name="T27" fmla="*/ 121 h 150"/>
                <a:gd name="T28" fmla="*/ 75 w 145"/>
                <a:gd name="T29" fmla="*/ 112 h 150"/>
                <a:gd name="T30" fmla="*/ 91 w 145"/>
                <a:gd name="T31" fmla="*/ 113 h 150"/>
                <a:gd name="T32" fmla="*/ 111 w 145"/>
                <a:gd name="T33" fmla="*/ 125 h 150"/>
                <a:gd name="T34" fmla="*/ 123 w 145"/>
                <a:gd name="T35" fmla="*/ 138 h 150"/>
                <a:gd name="T36" fmla="*/ 128 w 145"/>
                <a:gd name="T37" fmla="*/ 140 h 150"/>
                <a:gd name="T38" fmla="*/ 132 w 145"/>
                <a:gd name="T39" fmla="*/ 147 h 150"/>
                <a:gd name="T40" fmla="*/ 145 w 145"/>
                <a:gd name="T41" fmla="*/ 150 h 150"/>
                <a:gd name="T42" fmla="*/ 145 w 145"/>
                <a:gd name="T43" fmla="*/ 112 h 150"/>
                <a:gd name="T44" fmla="*/ 129 w 145"/>
                <a:gd name="T45" fmla="*/ 20 h 150"/>
                <a:gd name="T46" fmla="*/ 132 w 145"/>
                <a:gd name="T47" fmla="*/ 0 h 150"/>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45"/>
                <a:gd name="T73" fmla="*/ 0 h 150"/>
                <a:gd name="T74" fmla="*/ 145 w 145"/>
                <a:gd name="T75" fmla="*/ 150 h 150"/>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45" h="150">
                  <a:moveTo>
                    <a:pt x="132" y="0"/>
                  </a:moveTo>
                  <a:lnTo>
                    <a:pt x="108" y="17"/>
                  </a:lnTo>
                  <a:lnTo>
                    <a:pt x="70" y="35"/>
                  </a:lnTo>
                  <a:lnTo>
                    <a:pt x="0" y="39"/>
                  </a:lnTo>
                  <a:lnTo>
                    <a:pt x="2" y="49"/>
                  </a:lnTo>
                  <a:lnTo>
                    <a:pt x="7" y="50"/>
                  </a:lnTo>
                  <a:lnTo>
                    <a:pt x="13" y="58"/>
                  </a:lnTo>
                  <a:lnTo>
                    <a:pt x="7" y="70"/>
                  </a:lnTo>
                  <a:lnTo>
                    <a:pt x="0" y="71"/>
                  </a:lnTo>
                  <a:lnTo>
                    <a:pt x="5" y="83"/>
                  </a:lnTo>
                  <a:lnTo>
                    <a:pt x="39" y="83"/>
                  </a:lnTo>
                  <a:lnTo>
                    <a:pt x="50" y="100"/>
                  </a:lnTo>
                  <a:lnTo>
                    <a:pt x="52" y="123"/>
                  </a:lnTo>
                  <a:lnTo>
                    <a:pt x="64" y="121"/>
                  </a:lnTo>
                  <a:lnTo>
                    <a:pt x="75" y="112"/>
                  </a:lnTo>
                  <a:lnTo>
                    <a:pt x="91" y="113"/>
                  </a:lnTo>
                  <a:lnTo>
                    <a:pt x="111" y="125"/>
                  </a:lnTo>
                  <a:lnTo>
                    <a:pt x="123" y="138"/>
                  </a:lnTo>
                  <a:lnTo>
                    <a:pt x="128" y="140"/>
                  </a:lnTo>
                  <a:lnTo>
                    <a:pt x="132" y="147"/>
                  </a:lnTo>
                  <a:lnTo>
                    <a:pt x="145" y="150"/>
                  </a:lnTo>
                  <a:lnTo>
                    <a:pt x="145" y="112"/>
                  </a:lnTo>
                  <a:lnTo>
                    <a:pt x="129" y="20"/>
                  </a:lnTo>
                  <a:lnTo>
                    <a:pt x="132" y="0"/>
                  </a:lnTo>
                  <a:close/>
                </a:path>
              </a:pathLst>
            </a:custGeom>
            <a:solidFill>
              <a:srgbClr val="344FFF"/>
            </a:solidFill>
            <a:ln w="9525">
              <a:solidFill>
                <a:srgbClr val="000000"/>
              </a:solidFill>
              <a:round/>
              <a:headEnd/>
              <a:tailEnd/>
            </a:ln>
          </p:spPr>
          <p:txBody>
            <a:bodyPr/>
            <a:lstStyle/>
            <a:p>
              <a:endParaRPr lang="fr-FR"/>
            </a:p>
          </p:txBody>
        </p:sp>
        <p:sp>
          <p:nvSpPr>
            <p:cNvPr id="45" name="FR-75">
              <a:extLst>
                <a:ext uri="{FF2B5EF4-FFF2-40B4-BE49-F238E27FC236}">
                  <a16:creationId xmlns:a16="http://schemas.microsoft.com/office/drawing/2014/main" id="{50A9FE5C-C38B-00D4-F36C-0EA2069F8518}"/>
                </a:ext>
              </a:extLst>
            </p:cNvPr>
            <p:cNvSpPr>
              <a:spLocks noChangeAspect="1"/>
            </p:cNvSpPr>
            <p:nvPr/>
          </p:nvSpPr>
          <p:spPr bwMode="auto">
            <a:xfrm>
              <a:off x="8527811" y="2324922"/>
              <a:ext cx="76081" cy="42496"/>
            </a:xfrm>
            <a:custGeom>
              <a:avLst/>
              <a:gdLst>
                <a:gd name="T0" fmla="*/ 81 w 120"/>
                <a:gd name="T1" fmla="*/ 0 h 67"/>
                <a:gd name="T2" fmla="*/ 47 w 120"/>
                <a:gd name="T3" fmla="*/ 0 h 67"/>
                <a:gd name="T4" fmla="*/ 32 w 120"/>
                <a:gd name="T5" fmla="*/ 7 h 67"/>
                <a:gd name="T6" fmla="*/ 26 w 120"/>
                <a:gd name="T7" fmla="*/ 15 h 67"/>
                <a:gd name="T8" fmla="*/ 12 w 120"/>
                <a:gd name="T9" fmla="*/ 16 h 67"/>
                <a:gd name="T10" fmla="*/ 0 w 120"/>
                <a:gd name="T11" fmla="*/ 30 h 67"/>
                <a:gd name="T12" fmla="*/ 0 w 120"/>
                <a:gd name="T13" fmla="*/ 38 h 67"/>
                <a:gd name="T14" fmla="*/ 3 w 120"/>
                <a:gd name="T15" fmla="*/ 47 h 67"/>
                <a:gd name="T16" fmla="*/ 24 w 120"/>
                <a:gd name="T17" fmla="*/ 53 h 67"/>
                <a:gd name="T18" fmla="*/ 49 w 120"/>
                <a:gd name="T19" fmla="*/ 66 h 67"/>
                <a:gd name="T20" fmla="*/ 66 w 120"/>
                <a:gd name="T21" fmla="*/ 67 h 67"/>
                <a:gd name="T22" fmla="*/ 77 w 120"/>
                <a:gd name="T23" fmla="*/ 64 h 67"/>
                <a:gd name="T24" fmla="*/ 88 w 120"/>
                <a:gd name="T25" fmla="*/ 56 h 67"/>
                <a:gd name="T26" fmla="*/ 92 w 120"/>
                <a:gd name="T27" fmla="*/ 59 h 67"/>
                <a:gd name="T28" fmla="*/ 116 w 120"/>
                <a:gd name="T29" fmla="*/ 63 h 67"/>
                <a:gd name="T30" fmla="*/ 120 w 120"/>
                <a:gd name="T31" fmla="*/ 54 h 67"/>
                <a:gd name="T32" fmla="*/ 120 w 120"/>
                <a:gd name="T33" fmla="*/ 45 h 67"/>
                <a:gd name="T34" fmla="*/ 116 w 120"/>
                <a:gd name="T35" fmla="*/ 44 h 67"/>
                <a:gd name="T36" fmla="*/ 99 w 120"/>
                <a:gd name="T37" fmla="*/ 44 h 67"/>
                <a:gd name="T38" fmla="*/ 100 w 120"/>
                <a:gd name="T39" fmla="*/ 49 h 67"/>
                <a:gd name="T40" fmla="*/ 97 w 120"/>
                <a:gd name="T41" fmla="*/ 51 h 67"/>
                <a:gd name="T42" fmla="*/ 92 w 120"/>
                <a:gd name="T43" fmla="*/ 51 h 67"/>
                <a:gd name="T44" fmla="*/ 94 w 120"/>
                <a:gd name="T45" fmla="*/ 46 h 67"/>
                <a:gd name="T46" fmla="*/ 95 w 120"/>
                <a:gd name="T47" fmla="*/ 40 h 67"/>
                <a:gd name="T48" fmla="*/ 94 w 120"/>
                <a:gd name="T49" fmla="*/ 40 h 67"/>
                <a:gd name="T50" fmla="*/ 92 w 120"/>
                <a:gd name="T51" fmla="*/ 17 h 67"/>
                <a:gd name="T52" fmla="*/ 81 w 120"/>
                <a:gd name="T53" fmla="*/ 0 h 6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w 120"/>
                <a:gd name="T82" fmla="*/ 0 h 67"/>
                <a:gd name="T83" fmla="*/ 120 w 120"/>
                <a:gd name="T84" fmla="*/ 67 h 67"/>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T81" t="T82" r="T83" b="T84"/>
              <a:pathLst>
                <a:path w="120" h="67">
                  <a:moveTo>
                    <a:pt x="81" y="0"/>
                  </a:moveTo>
                  <a:lnTo>
                    <a:pt x="47" y="0"/>
                  </a:lnTo>
                  <a:lnTo>
                    <a:pt x="32" y="7"/>
                  </a:lnTo>
                  <a:lnTo>
                    <a:pt x="26" y="15"/>
                  </a:lnTo>
                  <a:lnTo>
                    <a:pt x="12" y="16"/>
                  </a:lnTo>
                  <a:lnTo>
                    <a:pt x="0" y="30"/>
                  </a:lnTo>
                  <a:lnTo>
                    <a:pt x="0" y="38"/>
                  </a:lnTo>
                  <a:lnTo>
                    <a:pt x="3" y="47"/>
                  </a:lnTo>
                  <a:lnTo>
                    <a:pt x="24" y="53"/>
                  </a:lnTo>
                  <a:lnTo>
                    <a:pt x="49" y="66"/>
                  </a:lnTo>
                  <a:lnTo>
                    <a:pt x="66" y="67"/>
                  </a:lnTo>
                  <a:lnTo>
                    <a:pt x="77" y="64"/>
                  </a:lnTo>
                  <a:lnTo>
                    <a:pt x="88" y="56"/>
                  </a:lnTo>
                  <a:lnTo>
                    <a:pt x="92" y="59"/>
                  </a:lnTo>
                  <a:lnTo>
                    <a:pt x="116" y="63"/>
                  </a:lnTo>
                  <a:lnTo>
                    <a:pt x="120" y="54"/>
                  </a:lnTo>
                  <a:lnTo>
                    <a:pt x="120" y="45"/>
                  </a:lnTo>
                  <a:lnTo>
                    <a:pt x="116" y="44"/>
                  </a:lnTo>
                  <a:lnTo>
                    <a:pt x="99" y="44"/>
                  </a:lnTo>
                  <a:lnTo>
                    <a:pt x="100" y="49"/>
                  </a:lnTo>
                  <a:lnTo>
                    <a:pt x="97" y="51"/>
                  </a:lnTo>
                  <a:lnTo>
                    <a:pt x="92" y="51"/>
                  </a:lnTo>
                  <a:lnTo>
                    <a:pt x="94" y="46"/>
                  </a:lnTo>
                  <a:lnTo>
                    <a:pt x="95" y="40"/>
                  </a:lnTo>
                  <a:lnTo>
                    <a:pt x="94" y="40"/>
                  </a:lnTo>
                  <a:lnTo>
                    <a:pt x="92" y="17"/>
                  </a:lnTo>
                  <a:lnTo>
                    <a:pt x="81" y="0"/>
                  </a:lnTo>
                  <a:close/>
                </a:path>
              </a:pathLst>
            </a:custGeom>
            <a:solidFill>
              <a:srgbClr val="F2F2F2"/>
            </a:solidFill>
            <a:ln w="9525">
              <a:solidFill>
                <a:srgbClr val="000000"/>
              </a:solidFill>
              <a:round/>
              <a:headEnd/>
              <a:tailEnd/>
            </a:ln>
          </p:spPr>
          <p:txBody>
            <a:bodyPr/>
            <a:lstStyle/>
            <a:p>
              <a:endParaRPr lang="fr-FR"/>
            </a:p>
          </p:txBody>
        </p:sp>
        <p:sp>
          <p:nvSpPr>
            <p:cNvPr id="46" name="FR-92">
              <a:extLst>
                <a:ext uri="{FF2B5EF4-FFF2-40B4-BE49-F238E27FC236}">
                  <a16:creationId xmlns:a16="http://schemas.microsoft.com/office/drawing/2014/main" id="{B83AF2FD-ACBB-B4CC-C39A-F0D65EC8FA91}"/>
                </a:ext>
              </a:extLst>
            </p:cNvPr>
            <p:cNvSpPr>
              <a:spLocks noChangeAspect="1"/>
            </p:cNvSpPr>
            <p:nvPr/>
          </p:nvSpPr>
          <p:spPr bwMode="auto">
            <a:xfrm>
              <a:off x="8506888" y="2297013"/>
              <a:ext cx="55793" cy="107827"/>
            </a:xfrm>
            <a:custGeom>
              <a:avLst/>
              <a:gdLst>
                <a:gd name="T0" fmla="*/ 75 w 88"/>
                <a:gd name="T1" fmla="*/ 0 h 170"/>
                <a:gd name="T2" fmla="*/ 28 w 88"/>
                <a:gd name="T3" fmla="*/ 25 h 170"/>
                <a:gd name="T4" fmla="*/ 23 w 88"/>
                <a:gd name="T5" fmla="*/ 26 h 170"/>
                <a:gd name="T6" fmla="*/ 0 w 88"/>
                <a:gd name="T7" fmla="*/ 76 h 170"/>
                <a:gd name="T8" fmla="*/ 15 w 88"/>
                <a:gd name="T9" fmla="*/ 116 h 170"/>
                <a:gd name="T10" fmla="*/ 38 w 88"/>
                <a:gd name="T11" fmla="*/ 142 h 170"/>
                <a:gd name="T12" fmla="*/ 38 w 88"/>
                <a:gd name="T13" fmla="*/ 145 h 170"/>
                <a:gd name="T14" fmla="*/ 74 w 88"/>
                <a:gd name="T15" fmla="*/ 170 h 170"/>
                <a:gd name="T16" fmla="*/ 83 w 88"/>
                <a:gd name="T17" fmla="*/ 166 h 170"/>
                <a:gd name="T18" fmla="*/ 76 w 88"/>
                <a:gd name="T19" fmla="*/ 153 h 170"/>
                <a:gd name="T20" fmla="*/ 83 w 88"/>
                <a:gd name="T21" fmla="*/ 133 h 170"/>
                <a:gd name="T22" fmla="*/ 79 w 88"/>
                <a:gd name="T23" fmla="*/ 126 h 170"/>
                <a:gd name="T24" fmla="*/ 83 w 88"/>
                <a:gd name="T25" fmla="*/ 110 h 170"/>
                <a:gd name="T26" fmla="*/ 82 w 88"/>
                <a:gd name="T27" fmla="*/ 110 h 170"/>
                <a:gd name="T28" fmla="*/ 57 w 88"/>
                <a:gd name="T29" fmla="*/ 97 h 170"/>
                <a:gd name="T30" fmla="*/ 36 w 88"/>
                <a:gd name="T31" fmla="*/ 91 h 170"/>
                <a:gd name="T32" fmla="*/ 33 w 88"/>
                <a:gd name="T33" fmla="*/ 82 h 170"/>
                <a:gd name="T34" fmla="*/ 33 w 88"/>
                <a:gd name="T35" fmla="*/ 74 h 170"/>
                <a:gd name="T36" fmla="*/ 45 w 88"/>
                <a:gd name="T37" fmla="*/ 60 h 170"/>
                <a:gd name="T38" fmla="*/ 59 w 88"/>
                <a:gd name="T39" fmla="*/ 59 h 170"/>
                <a:gd name="T40" fmla="*/ 65 w 88"/>
                <a:gd name="T41" fmla="*/ 51 h 170"/>
                <a:gd name="T42" fmla="*/ 80 w 88"/>
                <a:gd name="T43" fmla="*/ 44 h 170"/>
                <a:gd name="T44" fmla="*/ 75 w 88"/>
                <a:gd name="T45" fmla="*/ 32 h 170"/>
                <a:gd name="T46" fmla="*/ 82 w 88"/>
                <a:gd name="T47" fmla="*/ 31 h 170"/>
                <a:gd name="T48" fmla="*/ 88 w 88"/>
                <a:gd name="T49" fmla="*/ 19 h 170"/>
                <a:gd name="T50" fmla="*/ 82 w 88"/>
                <a:gd name="T51" fmla="*/ 11 h 170"/>
                <a:gd name="T52" fmla="*/ 77 w 88"/>
                <a:gd name="T53" fmla="*/ 10 h 170"/>
                <a:gd name="T54" fmla="*/ 75 w 88"/>
                <a:gd name="T55" fmla="*/ 0 h 17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88"/>
                <a:gd name="T85" fmla="*/ 0 h 170"/>
                <a:gd name="T86" fmla="*/ 88 w 88"/>
                <a:gd name="T87" fmla="*/ 170 h 17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88" h="170">
                  <a:moveTo>
                    <a:pt x="75" y="0"/>
                  </a:moveTo>
                  <a:lnTo>
                    <a:pt x="28" y="25"/>
                  </a:lnTo>
                  <a:lnTo>
                    <a:pt x="23" y="26"/>
                  </a:lnTo>
                  <a:lnTo>
                    <a:pt x="0" y="76"/>
                  </a:lnTo>
                  <a:lnTo>
                    <a:pt x="15" y="116"/>
                  </a:lnTo>
                  <a:lnTo>
                    <a:pt x="38" y="142"/>
                  </a:lnTo>
                  <a:lnTo>
                    <a:pt x="38" y="145"/>
                  </a:lnTo>
                  <a:lnTo>
                    <a:pt x="74" y="170"/>
                  </a:lnTo>
                  <a:lnTo>
                    <a:pt x="83" y="166"/>
                  </a:lnTo>
                  <a:lnTo>
                    <a:pt x="76" y="153"/>
                  </a:lnTo>
                  <a:lnTo>
                    <a:pt x="83" y="133"/>
                  </a:lnTo>
                  <a:lnTo>
                    <a:pt x="79" y="126"/>
                  </a:lnTo>
                  <a:lnTo>
                    <a:pt x="83" y="110"/>
                  </a:lnTo>
                  <a:lnTo>
                    <a:pt x="82" y="110"/>
                  </a:lnTo>
                  <a:lnTo>
                    <a:pt x="57" y="97"/>
                  </a:lnTo>
                  <a:lnTo>
                    <a:pt x="36" y="91"/>
                  </a:lnTo>
                  <a:lnTo>
                    <a:pt x="33" y="82"/>
                  </a:lnTo>
                  <a:lnTo>
                    <a:pt x="33" y="74"/>
                  </a:lnTo>
                  <a:lnTo>
                    <a:pt x="45" y="60"/>
                  </a:lnTo>
                  <a:lnTo>
                    <a:pt x="59" y="59"/>
                  </a:lnTo>
                  <a:lnTo>
                    <a:pt x="65" y="51"/>
                  </a:lnTo>
                  <a:lnTo>
                    <a:pt x="80" y="44"/>
                  </a:lnTo>
                  <a:lnTo>
                    <a:pt x="75" y="32"/>
                  </a:lnTo>
                  <a:lnTo>
                    <a:pt x="82" y="31"/>
                  </a:lnTo>
                  <a:lnTo>
                    <a:pt x="88" y="19"/>
                  </a:lnTo>
                  <a:lnTo>
                    <a:pt x="82" y="11"/>
                  </a:lnTo>
                  <a:lnTo>
                    <a:pt x="77" y="10"/>
                  </a:lnTo>
                  <a:lnTo>
                    <a:pt x="75" y="0"/>
                  </a:lnTo>
                  <a:close/>
                </a:path>
              </a:pathLst>
            </a:custGeom>
            <a:grpFill/>
            <a:ln w="9525">
              <a:solidFill>
                <a:srgbClr val="000000"/>
              </a:solidFill>
              <a:round/>
              <a:headEnd/>
              <a:tailEnd/>
            </a:ln>
          </p:spPr>
          <p:txBody>
            <a:bodyPr/>
            <a:lstStyle/>
            <a:p>
              <a:endParaRPr lang="fr-FR"/>
            </a:p>
          </p:txBody>
        </p:sp>
        <p:sp>
          <p:nvSpPr>
            <p:cNvPr id="47" name="FR-94">
              <a:extLst>
                <a:ext uri="{FF2B5EF4-FFF2-40B4-BE49-F238E27FC236}">
                  <a16:creationId xmlns:a16="http://schemas.microsoft.com/office/drawing/2014/main" id="{E4028638-1B8D-4249-E439-D8C955B7A728}"/>
                </a:ext>
              </a:extLst>
            </p:cNvPr>
            <p:cNvSpPr>
              <a:spLocks noChangeAspect="1"/>
            </p:cNvSpPr>
            <p:nvPr/>
          </p:nvSpPr>
          <p:spPr bwMode="auto">
            <a:xfrm>
              <a:off x="8555073" y="2343315"/>
              <a:ext cx="91297" cy="72941"/>
            </a:xfrm>
            <a:custGeom>
              <a:avLst/>
              <a:gdLst>
                <a:gd name="T0" fmla="*/ 74 w 144"/>
                <a:gd name="T1" fmla="*/ 0 h 115"/>
                <a:gd name="T2" fmla="*/ 63 w 144"/>
                <a:gd name="T3" fmla="*/ 9 h 115"/>
                <a:gd name="T4" fmla="*/ 52 w 144"/>
                <a:gd name="T5" fmla="*/ 11 h 115"/>
                <a:gd name="T6" fmla="*/ 51 w 144"/>
                <a:gd name="T7" fmla="*/ 17 h 115"/>
                <a:gd name="T8" fmla="*/ 49 w 144"/>
                <a:gd name="T9" fmla="*/ 22 h 115"/>
                <a:gd name="T10" fmla="*/ 54 w 144"/>
                <a:gd name="T11" fmla="*/ 22 h 115"/>
                <a:gd name="T12" fmla="*/ 57 w 144"/>
                <a:gd name="T13" fmla="*/ 20 h 115"/>
                <a:gd name="T14" fmla="*/ 56 w 144"/>
                <a:gd name="T15" fmla="*/ 15 h 115"/>
                <a:gd name="T16" fmla="*/ 73 w 144"/>
                <a:gd name="T17" fmla="*/ 15 h 115"/>
                <a:gd name="T18" fmla="*/ 77 w 144"/>
                <a:gd name="T19" fmla="*/ 16 h 115"/>
                <a:gd name="T20" fmla="*/ 77 w 144"/>
                <a:gd name="T21" fmla="*/ 25 h 115"/>
                <a:gd name="T22" fmla="*/ 73 w 144"/>
                <a:gd name="T23" fmla="*/ 34 h 115"/>
                <a:gd name="T24" fmla="*/ 49 w 144"/>
                <a:gd name="T25" fmla="*/ 30 h 115"/>
                <a:gd name="T26" fmla="*/ 45 w 144"/>
                <a:gd name="T27" fmla="*/ 27 h 115"/>
                <a:gd name="T28" fmla="*/ 34 w 144"/>
                <a:gd name="T29" fmla="*/ 35 h 115"/>
                <a:gd name="T30" fmla="*/ 23 w 144"/>
                <a:gd name="T31" fmla="*/ 38 h 115"/>
                <a:gd name="T32" fmla="*/ 7 w 144"/>
                <a:gd name="T33" fmla="*/ 37 h 115"/>
                <a:gd name="T34" fmla="*/ 3 w 144"/>
                <a:gd name="T35" fmla="*/ 53 h 115"/>
                <a:gd name="T36" fmla="*/ 7 w 144"/>
                <a:gd name="T37" fmla="*/ 60 h 115"/>
                <a:gd name="T38" fmla="*/ 0 w 144"/>
                <a:gd name="T39" fmla="*/ 80 h 115"/>
                <a:gd name="T40" fmla="*/ 7 w 144"/>
                <a:gd name="T41" fmla="*/ 93 h 115"/>
                <a:gd name="T42" fmla="*/ 19 w 144"/>
                <a:gd name="T43" fmla="*/ 87 h 115"/>
                <a:gd name="T44" fmla="*/ 46 w 144"/>
                <a:gd name="T45" fmla="*/ 102 h 115"/>
                <a:gd name="T46" fmla="*/ 95 w 144"/>
                <a:gd name="T47" fmla="*/ 102 h 115"/>
                <a:gd name="T48" fmla="*/ 124 w 144"/>
                <a:gd name="T49" fmla="*/ 115 h 115"/>
                <a:gd name="T50" fmla="*/ 123 w 144"/>
                <a:gd name="T51" fmla="*/ 113 h 115"/>
                <a:gd name="T52" fmla="*/ 144 w 144"/>
                <a:gd name="T53" fmla="*/ 61 h 115"/>
                <a:gd name="T54" fmla="*/ 144 w 144"/>
                <a:gd name="T55" fmla="*/ 38 h 115"/>
                <a:gd name="T56" fmla="*/ 131 w 144"/>
                <a:gd name="T57" fmla="*/ 35 h 115"/>
                <a:gd name="T58" fmla="*/ 127 w 144"/>
                <a:gd name="T59" fmla="*/ 28 h 115"/>
                <a:gd name="T60" fmla="*/ 122 w 144"/>
                <a:gd name="T61" fmla="*/ 26 h 115"/>
                <a:gd name="T62" fmla="*/ 110 w 144"/>
                <a:gd name="T63" fmla="*/ 13 h 115"/>
                <a:gd name="T64" fmla="*/ 90 w 144"/>
                <a:gd name="T65" fmla="*/ 1 h 115"/>
                <a:gd name="T66" fmla="*/ 74 w 144"/>
                <a:gd name="T67" fmla="*/ 0 h 11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4"/>
                <a:gd name="T103" fmla="*/ 0 h 115"/>
                <a:gd name="T104" fmla="*/ 144 w 144"/>
                <a:gd name="T105" fmla="*/ 115 h 11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4" h="115">
                  <a:moveTo>
                    <a:pt x="74" y="0"/>
                  </a:moveTo>
                  <a:lnTo>
                    <a:pt x="63" y="9"/>
                  </a:lnTo>
                  <a:lnTo>
                    <a:pt x="52" y="11"/>
                  </a:lnTo>
                  <a:lnTo>
                    <a:pt x="51" y="17"/>
                  </a:lnTo>
                  <a:lnTo>
                    <a:pt x="49" y="22"/>
                  </a:lnTo>
                  <a:lnTo>
                    <a:pt x="54" y="22"/>
                  </a:lnTo>
                  <a:lnTo>
                    <a:pt x="57" y="20"/>
                  </a:lnTo>
                  <a:lnTo>
                    <a:pt x="56" y="15"/>
                  </a:lnTo>
                  <a:lnTo>
                    <a:pt x="73" y="15"/>
                  </a:lnTo>
                  <a:lnTo>
                    <a:pt x="77" y="16"/>
                  </a:lnTo>
                  <a:lnTo>
                    <a:pt x="77" y="25"/>
                  </a:lnTo>
                  <a:lnTo>
                    <a:pt x="73" y="34"/>
                  </a:lnTo>
                  <a:lnTo>
                    <a:pt x="49" y="30"/>
                  </a:lnTo>
                  <a:lnTo>
                    <a:pt x="45" y="27"/>
                  </a:lnTo>
                  <a:lnTo>
                    <a:pt x="34" y="35"/>
                  </a:lnTo>
                  <a:lnTo>
                    <a:pt x="23" y="38"/>
                  </a:lnTo>
                  <a:lnTo>
                    <a:pt x="7" y="37"/>
                  </a:lnTo>
                  <a:lnTo>
                    <a:pt x="3" y="53"/>
                  </a:lnTo>
                  <a:lnTo>
                    <a:pt x="7" y="60"/>
                  </a:lnTo>
                  <a:lnTo>
                    <a:pt x="0" y="80"/>
                  </a:lnTo>
                  <a:lnTo>
                    <a:pt x="7" y="93"/>
                  </a:lnTo>
                  <a:lnTo>
                    <a:pt x="19" y="87"/>
                  </a:lnTo>
                  <a:lnTo>
                    <a:pt x="46" y="102"/>
                  </a:lnTo>
                  <a:lnTo>
                    <a:pt x="95" y="102"/>
                  </a:lnTo>
                  <a:lnTo>
                    <a:pt x="124" y="115"/>
                  </a:lnTo>
                  <a:lnTo>
                    <a:pt x="123" y="113"/>
                  </a:lnTo>
                  <a:lnTo>
                    <a:pt x="144" y="61"/>
                  </a:lnTo>
                  <a:lnTo>
                    <a:pt x="144" y="38"/>
                  </a:lnTo>
                  <a:lnTo>
                    <a:pt x="131" y="35"/>
                  </a:lnTo>
                  <a:lnTo>
                    <a:pt x="127" y="28"/>
                  </a:lnTo>
                  <a:lnTo>
                    <a:pt x="122" y="26"/>
                  </a:lnTo>
                  <a:lnTo>
                    <a:pt x="110" y="13"/>
                  </a:lnTo>
                  <a:lnTo>
                    <a:pt x="90" y="1"/>
                  </a:lnTo>
                  <a:lnTo>
                    <a:pt x="74" y="0"/>
                  </a:lnTo>
                  <a:close/>
                </a:path>
              </a:pathLst>
            </a:custGeom>
            <a:grpFill/>
            <a:ln w="9525">
              <a:solidFill>
                <a:srgbClr val="000000"/>
              </a:solidFill>
              <a:round/>
              <a:headEnd/>
              <a:tailEnd/>
            </a:ln>
          </p:spPr>
          <p:txBody>
            <a:bodyPr/>
            <a:lstStyle/>
            <a:p>
              <a:endParaRPr lang="fr-FR"/>
            </a:p>
          </p:txBody>
        </p:sp>
      </p:grpSp>
      <p:sp>
        <p:nvSpPr>
          <p:cNvPr id="48" name="ZoneTexte 25">
            <a:extLst>
              <a:ext uri="{FF2B5EF4-FFF2-40B4-BE49-F238E27FC236}">
                <a16:creationId xmlns:a16="http://schemas.microsoft.com/office/drawing/2014/main" id="{EA5D3A32-49BA-BBFC-5D51-C05A1C0B5EA7}"/>
              </a:ext>
            </a:extLst>
          </p:cNvPr>
          <p:cNvSpPr txBox="1"/>
          <p:nvPr/>
        </p:nvSpPr>
        <p:spPr bwMode="gray">
          <a:xfrm>
            <a:off x="1245536" y="1701883"/>
            <a:ext cx="2633127" cy="280567"/>
          </a:xfrm>
          <a:prstGeom prst="rect">
            <a:avLst/>
          </a:prstGeom>
          <a:noFill/>
        </p:spPr>
        <p:txBody>
          <a:bodyPr wrap="square" lIns="0" tIns="0" rIns="0" bIns="0" rtlCol="0">
            <a:noAutofit/>
          </a:bodyPr>
          <a:lstStyle/>
          <a:p>
            <a:pPr algn="ctr">
              <a:lnSpc>
                <a:spcPct val="120000"/>
              </a:lnSpc>
              <a:buSzPct val="80000"/>
            </a:pPr>
            <a:r>
              <a:rPr lang="fr-FR" sz="1400" i="1" dirty="0"/>
              <a:t>Habitants de Seine-Saint-Denis</a:t>
            </a:r>
          </a:p>
        </p:txBody>
      </p:sp>
      <p:grpSp>
        <p:nvGrpSpPr>
          <p:cNvPr id="27" name="Groupe 26">
            <a:extLst>
              <a:ext uri="{FF2B5EF4-FFF2-40B4-BE49-F238E27FC236}">
                <a16:creationId xmlns:a16="http://schemas.microsoft.com/office/drawing/2014/main" id="{C60D8F97-5A36-41BB-F551-4D1AF2CA7934}"/>
              </a:ext>
            </a:extLst>
          </p:cNvPr>
          <p:cNvGrpSpPr/>
          <p:nvPr/>
        </p:nvGrpSpPr>
        <p:grpSpPr>
          <a:xfrm>
            <a:off x="11472808" y="2498603"/>
            <a:ext cx="814752" cy="169277"/>
            <a:chOff x="11233151" y="4121334"/>
            <a:chExt cx="814752" cy="169277"/>
          </a:xfrm>
        </p:grpSpPr>
        <p:sp>
          <p:nvSpPr>
            <p:cNvPr id="28" name="Triangle isocèle 27">
              <a:extLst>
                <a:ext uri="{FF2B5EF4-FFF2-40B4-BE49-F238E27FC236}">
                  <a16:creationId xmlns:a16="http://schemas.microsoft.com/office/drawing/2014/main" id="{91CAB843-CFCE-6DBF-BA80-7B9930207E41}"/>
                </a:ext>
              </a:extLst>
            </p:cNvPr>
            <p:cNvSpPr/>
            <p:nvPr/>
          </p:nvSpPr>
          <p:spPr>
            <a:xfrm>
              <a:off x="11233151" y="4146611"/>
              <a:ext cx="216000" cy="144000"/>
            </a:xfrm>
            <a:prstGeom prst="triangle">
              <a:avLst/>
            </a:prstGeom>
            <a:solidFill>
              <a:srgbClr val="00B05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3EAD95"/>
                </a:solidFill>
                <a:highlight>
                  <a:srgbClr val="FFFF00"/>
                </a:highlight>
              </a:endParaRPr>
            </a:p>
          </p:txBody>
        </p:sp>
        <p:sp>
          <p:nvSpPr>
            <p:cNvPr id="29" name="ZoneTexte 28">
              <a:extLst>
                <a:ext uri="{FF2B5EF4-FFF2-40B4-BE49-F238E27FC236}">
                  <a16:creationId xmlns:a16="http://schemas.microsoft.com/office/drawing/2014/main" id="{0C516E8D-E2DD-714A-2C7F-5B38AA0F0838}"/>
                </a:ext>
              </a:extLst>
            </p:cNvPr>
            <p:cNvSpPr txBox="1"/>
            <p:nvPr/>
          </p:nvSpPr>
          <p:spPr>
            <a:xfrm>
              <a:off x="11327903" y="4121334"/>
              <a:ext cx="720000" cy="169277"/>
            </a:xfrm>
            <a:prstGeom prst="rect">
              <a:avLst/>
            </a:prstGeom>
            <a:noFill/>
          </p:spPr>
          <p:txBody>
            <a:bodyPr wrap="square" lIns="0" tIns="0" rIns="0" bIns="0" rtlCol="0">
              <a:spAutoFit/>
            </a:bodyPr>
            <a:lstStyle/>
            <a:p>
              <a:pPr algn="ctr"/>
              <a:r>
                <a:rPr lang="fr-FR" sz="1100" dirty="0">
                  <a:solidFill>
                    <a:srgbClr val="00B050"/>
                  </a:solidFill>
                  <a:ea typeface="Arial" charset="0"/>
                  <a:cs typeface="Arial" charset="0"/>
                </a:rPr>
                <a:t>+4 pts</a:t>
              </a:r>
            </a:p>
          </p:txBody>
        </p:sp>
      </p:grpSp>
    </p:spTree>
    <p:extLst>
      <p:ext uri="{BB962C8B-B14F-4D97-AF65-F5344CB8AC3E}">
        <p14:creationId xmlns:p14="http://schemas.microsoft.com/office/powerpoint/2010/main" val="9645582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 name="VCT_SHOW_CA" val="Fals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VCTCREATESHAPEHANDLED"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VCT-BODYINDENTATION" val="0;0;0;0;0;22.67717;22.67717;45.35433;45.35433;68.03149;68.03149;90.70866;68.03149;90.70866;68.03149;90.70866;68.03149;90.70866;"/>
  <p:tag name="VCT-BULLETVISIBILITY" val="G  *******"/>
</p:tagLst>
</file>

<file path=ppt/tags/tag4.xml><?xml version="1.0" encoding="utf-8"?>
<p:tagLst xmlns:a="http://schemas.openxmlformats.org/drawingml/2006/main" xmlns:r="http://schemas.openxmlformats.org/officeDocument/2006/relationships" xmlns:p="http://schemas.openxmlformats.org/presentationml/2006/main">
  <p:tag name="DATE" val="09/01/2017 14:55:33"/>
  <p:tag name="STYLE" val="VCT_Marker"/>
  <p:tag name="VCTMASTER" val="MetrixLab_PowerPoint_16-9"/>
  <p:tag name="VCTORDER" val="1"/>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VCT-BODYINDENTATION" val="0;0;0;0;0;22.67717;22.67717;45.35433;45.35433;68.03149;68.03149;90.70866;68.03149;90.70866;68.03149;90.70866;68.03149;90.70866;"/>
  <p:tag name="VCT-BULLETVISIBILITY" val="G  *******"/>
</p:tagLst>
</file>

<file path=ppt/tags/tag9.xml><?xml version="1.0" encoding="utf-8"?>
<p:tagLst xmlns:a="http://schemas.openxmlformats.org/drawingml/2006/main" xmlns:r="http://schemas.openxmlformats.org/officeDocument/2006/relationships" xmlns:p="http://schemas.openxmlformats.org/presentationml/2006/main">
  <p:tag name="DATE" val="09/01/2017 14:55:33"/>
  <p:tag name="STYLE" val="VCT_Marker"/>
  <p:tag name="VCTMASTER" val="MetrixLab_PowerPoint_16-9"/>
  <p:tag name="VCTORDER" val="1"/>
</p:tagLst>
</file>

<file path=ppt/theme/theme1.xml><?xml version="1.0" encoding="utf-8"?>
<a:theme xmlns:a="http://schemas.openxmlformats.org/drawingml/2006/main" name="TOLUNA MASTER">
  <a:themeElements>
    <a:clrScheme name="Toluna">
      <a:dk1>
        <a:srgbClr val="000000"/>
      </a:dk1>
      <a:lt1>
        <a:srgbClr val="FFFFFF"/>
      </a:lt1>
      <a:dk2>
        <a:srgbClr val="EDEDED"/>
      </a:dk2>
      <a:lt2>
        <a:srgbClr val="042444"/>
      </a:lt2>
      <a:accent1>
        <a:srgbClr val="00CAEB"/>
      </a:accent1>
      <a:accent2>
        <a:srgbClr val="ED0A8D"/>
      </a:accent2>
      <a:accent3>
        <a:srgbClr val="0017AC"/>
      </a:accent3>
      <a:accent4>
        <a:srgbClr val="DBB800"/>
      </a:accent4>
      <a:accent5>
        <a:srgbClr val="007EE2"/>
      </a:accent5>
      <a:accent6>
        <a:srgbClr val="89BC92"/>
      </a:accent6>
      <a:hlink>
        <a:srgbClr val="ED0A8D"/>
      </a:hlink>
      <a:folHlink>
        <a:srgbClr val="ED0A8D"/>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bg1"/>
        </a:solidFill>
        <a:ln w="6350">
          <a:solidFill>
            <a:schemeClr val="tx2"/>
          </a:solidFill>
        </a:ln>
      </a:spPr>
      <a:bodyPr rtlCol="0" anchor="ctr"/>
      <a:lstStyle>
        <a:defPPr algn="ctr">
          <a:defRPr sz="16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635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noAutofit/>
      </a:bodyPr>
      <a:lstStyle>
        <a:defPPr>
          <a:lnSpc>
            <a:spcPct val="120000"/>
          </a:lnSpc>
          <a:buSzPct val="80000"/>
          <a:defRPr sz="1600" dirty="0"/>
        </a:defPPr>
      </a:lstStyle>
    </a:txDef>
  </a:objectDefaults>
  <a:extraClrSchemeLst/>
  <a:custClrLst>
    <a:custClr name="Open Sky Blue">
      <a:srgbClr val="00CAEB"/>
    </a:custClr>
    <a:custClr name="Charged Magenta">
      <a:srgbClr val="ED0A8C"/>
    </a:custClr>
    <a:custClr name="Cobalt Fusion">
      <a:srgbClr val="0017AB"/>
    </a:custClr>
    <a:custClr name="Atomic Gold">
      <a:srgbClr val="DBB800"/>
    </a:custClr>
    <a:custClr name="Blue Current">
      <a:srgbClr val="007EE2"/>
    </a:custClr>
    <a:custClr name="Mint Green">
      <a:srgbClr val="89BC92"/>
    </a:custClr>
    <a:custClr name="Blue Tint">
      <a:srgbClr val="3B6BA6"/>
    </a:custClr>
    <a:custClr name="Purple Tint">
      <a:srgbClr val="7C4891"/>
    </a:custClr>
    <a:custClr name="Dark Purple Tint">
      <a:srgbClr val="5F4590"/>
    </a:custClr>
    <a:custClr name="Orange Tint">
      <a:srgbClr val="CE822B"/>
    </a:custClr>
    <a:custClr name="Turqoise">
      <a:srgbClr val="678FA1"/>
    </a:custClr>
    <a:custClr name="Dark Turqoise">
      <a:srgbClr val="435F8A"/>
    </a:custClr>
    <a:custClr name="Super Dark Blue">
      <a:srgbClr val="292B51"/>
    </a:custClr>
    <a:custClr name="Purple Pink">
      <a:srgbClr val="883667"/>
    </a:custClr>
    <a:custClr name="Orange Yellow">
      <a:srgbClr val="C28A25"/>
    </a:custClr>
    <a:custClr name="Dark Yellow">
      <a:srgbClr val="917F2E"/>
    </a:custClr>
    <a:custClr name="Forest Green">
      <a:srgbClr val="4F6D4A"/>
    </a:custClr>
    <a:custClr name="Bright Green">
      <a:srgbClr val="9BBD39"/>
    </a:custClr>
    <a:custClr name="Green">
      <a:srgbClr val="659B3D"/>
    </a:custClr>
    <a:custClr name="Brown">
      <a:srgbClr val="8E704E"/>
    </a:custClr>
    <a:custClr name="Sentiment Red">
      <a:srgbClr val="B90012"/>
    </a:custClr>
    <a:custClr name="Sentiment Orange">
      <a:srgbClr val="CE822B"/>
    </a:custClr>
    <a:custClr name="Sentiment Yellow">
      <a:srgbClr val="DBB800"/>
    </a:custClr>
    <a:custClr name="Sentiment Grey">
      <a:srgbClr val="C5C3C3"/>
    </a:custClr>
    <a:custClr name="Sentiment Light BLue">
      <a:srgbClr val="00CAEB"/>
    </a:custClr>
    <a:custClr name="Sentiment Middle Blue">
      <a:srgbClr val="007DE3"/>
    </a:custClr>
    <a:custClr name="Sentiment Dark Blue">
      <a:srgbClr val="0017AB"/>
    </a:custClr>
    <a:custClr name="Green Correct">
      <a:srgbClr val="659B3D"/>
    </a:custClr>
    <a:custClr name="Red Incorrect">
      <a:srgbClr val="B90012"/>
    </a:custClr>
  </a:custClrLst>
  <a:extLst>
    <a:ext uri="{05A4C25C-085E-4340-85A3-A5531E510DB2}">
      <thm15:themeFamily xmlns:thm15="http://schemas.microsoft.com/office/thememl/2012/main" name="Presentation1" id="{386251AB-2A1B-463F-A21A-F9E95D2AEA17}" vid="{509A597C-BD2D-4BFE-B7E0-F05AA8B0CAFC}"/>
    </a:ext>
  </a:extLst>
</a:theme>
</file>

<file path=ppt/theme/theme2.xml><?xml version="1.0" encoding="utf-8"?>
<a:theme xmlns:a="http://schemas.openxmlformats.org/drawingml/2006/main" name="TOLUNA HARRIS MASTER">
  <a:themeElements>
    <a:clrScheme name="Toluna">
      <a:dk1>
        <a:srgbClr val="000000"/>
      </a:dk1>
      <a:lt1>
        <a:srgbClr val="FFFFFF"/>
      </a:lt1>
      <a:dk2>
        <a:srgbClr val="EDEDED"/>
      </a:dk2>
      <a:lt2>
        <a:srgbClr val="042444"/>
      </a:lt2>
      <a:accent1>
        <a:srgbClr val="00CAEB"/>
      </a:accent1>
      <a:accent2>
        <a:srgbClr val="ED0A8D"/>
      </a:accent2>
      <a:accent3>
        <a:srgbClr val="0017AC"/>
      </a:accent3>
      <a:accent4>
        <a:srgbClr val="DBB800"/>
      </a:accent4>
      <a:accent5>
        <a:srgbClr val="007EE2"/>
      </a:accent5>
      <a:accent6>
        <a:srgbClr val="89BC92"/>
      </a:accent6>
      <a:hlink>
        <a:srgbClr val="ED0A8D"/>
      </a:hlink>
      <a:folHlink>
        <a:srgbClr val="ED0A8D"/>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bg1"/>
        </a:solidFill>
        <a:ln w="6350">
          <a:solidFill>
            <a:schemeClr val="tx2"/>
          </a:solidFill>
        </a:ln>
      </a:spPr>
      <a:bodyPr rtlCol="0" anchor="ctr"/>
      <a:lstStyle>
        <a:defPPr algn="ctr">
          <a:defRPr sz="16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635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bwMode="gray">
        <a:noFill/>
      </a:spPr>
      <a:bodyPr wrap="square" lIns="0" tIns="0" rIns="0" bIns="0" rtlCol="0">
        <a:noAutofit/>
      </a:bodyPr>
      <a:lstStyle>
        <a:defPPr>
          <a:lnSpc>
            <a:spcPct val="120000"/>
          </a:lnSpc>
          <a:buSzPct val="80000"/>
          <a:defRPr sz="1600" dirty="0"/>
        </a:defPPr>
      </a:lstStyle>
    </a:txDef>
  </a:objectDefaults>
  <a:extraClrSchemeLst/>
  <a:custClrLst>
    <a:custClr name="Open Sky Blue">
      <a:srgbClr val="00CAEB"/>
    </a:custClr>
    <a:custClr name="Charged Magenta">
      <a:srgbClr val="ED0A8C"/>
    </a:custClr>
    <a:custClr name="Cobalt Fusion">
      <a:srgbClr val="0017AB"/>
    </a:custClr>
    <a:custClr name="Atomic Gold">
      <a:srgbClr val="DBB800"/>
    </a:custClr>
    <a:custClr name="Blue Current">
      <a:srgbClr val="007EE2"/>
    </a:custClr>
    <a:custClr name="Mint Green">
      <a:srgbClr val="89BC92"/>
    </a:custClr>
    <a:custClr name="Blue Tint">
      <a:srgbClr val="3B6BA6"/>
    </a:custClr>
    <a:custClr name="Purple Tint">
      <a:srgbClr val="7C4891"/>
    </a:custClr>
    <a:custClr name="Dark Purple Tint">
      <a:srgbClr val="5F4590"/>
    </a:custClr>
    <a:custClr name="Orange Tint">
      <a:srgbClr val="CE822B"/>
    </a:custClr>
    <a:custClr name="Turqoise">
      <a:srgbClr val="678FA1"/>
    </a:custClr>
    <a:custClr name="Dark Turqoise">
      <a:srgbClr val="435F8A"/>
    </a:custClr>
    <a:custClr name="Super Dark Blue">
      <a:srgbClr val="292B51"/>
    </a:custClr>
    <a:custClr name="Purple Pink">
      <a:srgbClr val="883667"/>
    </a:custClr>
    <a:custClr name="Orange Yellow">
      <a:srgbClr val="C28A25"/>
    </a:custClr>
    <a:custClr name="Dark Yellow">
      <a:srgbClr val="917F2E"/>
    </a:custClr>
    <a:custClr name="Forest Green">
      <a:srgbClr val="4F6D4A"/>
    </a:custClr>
    <a:custClr name="Bright Green">
      <a:srgbClr val="9BBD39"/>
    </a:custClr>
    <a:custClr name="Green">
      <a:srgbClr val="659B3D"/>
    </a:custClr>
    <a:custClr name="Brown">
      <a:srgbClr val="8E704E"/>
    </a:custClr>
    <a:custClr name="Sentiment Red">
      <a:srgbClr val="B90012"/>
    </a:custClr>
    <a:custClr name="Sentiment Orange">
      <a:srgbClr val="CE822B"/>
    </a:custClr>
    <a:custClr name="Sentiment Yellow">
      <a:srgbClr val="DBB800"/>
    </a:custClr>
    <a:custClr name="Sentiment Grey">
      <a:srgbClr val="C5C3C3"/>
    </a:custClr>
    <a:custClr name="Sentiment Light BLue">
      <a:srgbClr val="00CAEB"/>
    </a:custClr>
    <a:custClr name="Sentiment Middle Blue">
      <a:srgbClr val="007DE3"/>
    </a:custClr>
    <a:custClr name="Sentiment Dark Blue">
      <a:srgbClr val="0017AB"/>
    </a:custClr>
    <a:custClr name="Green Correct">
      <a:srgbClr val="659B3D"/>
    </a:custClr>
    <a:custClr name="Red Incorrect">
      <a:srgbClr val="B90012"/>
    </a:custClr>
  </a:custClrLst>
  <a:extLst>
    <a:ext uri="{05A4C25C-085E-4340-85A3-A5531E510DB2}">
      <thm15:themeFamily xmlns:thm15="http://schemas.microsoft.com/office/thememl/2012/main" name="Presentation1" id="{386251AB-2A1B-463F-A21A-F9E95D2AEA17}" vid="{509A597C-BD2D-4BFE-B7E0-F05AA8B0CAFC}"/>
    </a:ext>
  </a:extLst>
</a:theme>
</file>

<file path=ppt/theme/theme3.xml><?xml version="1.0" encoding="utf-8"?>
<a:theme xmlns:a="http://schemas.openxmlformats.org/drawingml/2006/main" name="Office">
  <a:themeElements>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MetrixLab">
      <a:dk1>
        <a:srgbClr val="535353"/>
      </a:dk1>
      <a:lt1>
        <a:sysClr val="window" lastClr="FFFFFF"/>
      </a:lt1>
      <a:dk2>
        <a:srgbClr val="727272"/>
      </a:dk2>
      <a:lt2>
        <a:srgbClr val="005EAC"/>
      </a:lt2>
      <a:accent1>
        <a:srgbClr val="12BDF9"/>
      </a:accent1>
      <a:accent2>
        <a:srgbClr val="FDCC06"/>
      </a:accent2>
      <a:accent3>
        <a:srgbClr val="0065D3"/>
      </a:accent3>
      <a:accent4>
        <a:srgbClr val="F49800"/>
      </a:accent4>
      <a:accent5>
        <a:srgbClr val="DBDBDB"/>
      </a:accent5>
      <a:accent6>
        <a:srgbClr val="727272"/>
      </a:accent6>
      <a:hlink>
        <a:srgbClr val="005EAC"/>
      </a:hlink>
      <a:folHlink>
        <a:srgbClr val="005EAC"/>
      </a:folHlink>
    </a:clrScheme>
    <a:fontScheme name="MetrixLab">
      <a:majorFont>
        <a:latin typeface="Trebuchet M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D9A82E2A180345823CAB6607C72FC1" ma:contentTypeVersion="13" ma:contentTypeDescription="Create a new document." ma:contentTypeScope="" ma:versionID="66f9c0a0614f041414e43c51fbd85fa1">
  <xsd:schema xmlns:xsd="http://www.w3.org/2001/XMLSchema" xmlns:xs="http://www.w3.org/2001/XMLSchema" xmlns:p="http://schemas.microsoft.com/office/2006/metadata/properties" xmlns:ns2="546f5317-2358-4db5-a5a2-679d432e1870" xmlns:ns3="cf3adc9f-e7c2-4488-b460-fb32b85411c9" targetNamespace="http://schemas.microsoft.com/office/2006/metadata/properties" ma:root="true" ma:fieldsID="82f2d39a3a0d2c85751406e0f4763f01" ns2:_="" ns3:_="">
    <xsd:import namespace="546f5317-2358-4db5-a5a2-679d432e1870"/>
    <xsd:import namespace="cf3adc9f-e7c2-4488-b460-fb32b85411c9"/>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GenerationTime" minOccurs="0"/>
                <xsd:element ref="ns3:MediaServiceEventHashCode" minOccurs="0"/>
                <xsd:element ref="ns3:MediaLengthInSeconds" minOccurs="0"/>
                <xsd:element ref="ns3:MediaServiceDateTaken" minOccurs="0"/>
                <xsd:element ref="ns3:lcf76f155ced4ddcb4097134ff3c332f" minOccurs="0"/>
                <xsd:element ref="ns2:TaxCatchAll" minOccurs="0"/>
                <xsd:element ref="ns3:MediaServiceLocation"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46f5317-2358-4db5-a5a2-679d432e1870"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20" nillable="true" ma:displayName="Taxonomy Catch All Column" ma:hidden="true" ma:list="{3875cb26-1086-4a64-bea3-8e6c04e25e2d}" ma:internalName="TaxCatchAll" ma:showField="CatchAllData" ma:web="546f5317-2358-4db5-a5a2-679d432e187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f3adc9f-e7c2-4488-b460-fb32b85411c9"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DateTaken" ma:index="17" nillable="true" ma:displayName="MediaServiceDateTaken" ma:hidden="true" ma:indexed="true" ma:internalName="MediaServiceDateTaken"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040c93e-bf63-449e-bd2b-c858c5efbee9"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f3adc9f-e7c2-4488-b460-fb32b85411c9">
      <Terms xmlns="http://schemas.microsoft.com/office/infopath/2007/PartnerControls"/>
    </lcf76f155ced4ddcb4097134ff3c332f>
    <TaxCatchAll xmlns="546f5317-2358-4db5-a5a2-679d432e1870" xsi:nil="true"/>
    <_dlc_DocId xmlns="546f5317-2358-4db5-a5a2-679d432e1870">66XMSN24CY66-2068948724-3071031</_dlc_DocId>
    <_dlc_DocIdUrl xmlns="546f5317-2358-4db5-a5a2-679d432e1870">
      <Url>https://tolunaonlinefr.sharepoint.com/sites/FR_Research_Production/_layouts/15/DocIdRedir.aspx?ID=66XMSN24CY66-2068948724-3071031</Url>
      <Description>66XMSN24CY66-2068948724-3071031</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8F70D88-3062-49E0-AE14-1A672BB30126}">
  <ds:schemaRefs>
    <ds:schemaRef ds:uri="546f5317-2358-4db5-a5a2-679d432e1870"/>
    <ds:schemaRef ds:uri="cf3adc9f-e7c2-4488-b460-fb32b85411c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A09200E-0E15-4BC7-BFD6-408735261F4A}">
  <ds:schemaRefs>
    <ds:schemaRef ds:uri="http://schemas.microsoft.com/sharepoint/v3/contenttype/forms"/>
  </ds:schemaRefs>
</ds:datastoreItem>
</file>

<file path=customXml/itemProps3.xml><?xml version="1.0" encoding="utf-8"?>
<ds:datastoreItem xmlns:ds="http://schemas.openxmlformats.org/officeDocument/2006/customXml" ds:itemID="{5EA7EDF0-D5C2-4F10-A2C7-8B834DE21794}">
  <ds:schemaRefs>
    <ds:schemaRef ds:uri="http://purl.org/dc/dcmitype/"/>
    <ds:schemaRef ds:uri="http://schemas.microsoft.com/office/2006/documentManagement/types"/>
    <ds:schemaRef ds:uri="http://schemas.openxmlformats.org/package/2006/metadata/core-properties"/>
    <ds:schemaRef ds:uri="http://schemas.microsoft.com/office/2006/metadata/properties"/>
    <ds:schemaRef ds:uri="546f5317-2358-4db5-a5a2-679d432e1870"/>
    <ds:schemaRef ds:uri="http://purl.org/dc/elements/1.1/"/>
    <ds:schemaRef ds:uri="http://schemas.microsoft.com/office/infopath/2007/PartnerControls"/>
    <ds:schemaRef ds:uri="cf3adc9f-e7c2-4488-b460-fb32b85411c9"/>
    <ds:schemaRef ds:uri="http://www.w3.org/XML/1998/namespace"/>
    <ds:schemaRef ds:uri="http://purl.org/dc/terms/"/>
  </ds:schemaRefs>
</ds:datastoreItem>
</file>

<file path=customXml/itemProps4.xml><?xml version="1.0" encoding="utf-8"?>
<ds:datastoreItem xmlns:ds="http://schemas.openxmlformats.org/officeDocument/2006/customXml" ds:itemID="{6F4DE098-8C92-4A15-A4F9-7D9A6EC74018}">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Rapport Toluna - Titre (Client) - Template 2025</Template>
  <TotalTime>0</TotalTime>
  <Words>3393</Words>
  <Application>Microsoft Office PowerPoint</Application>
  <PresentationFormat>Grand écran</PresentationFormat>
  <Paragraphs>486</Paragraphs>
  <Slides>33</Slides>
  <Notes>15</Notes>
  <HiddenSlides>0</HiddenSlides>
  <MMClips>0</MMClips>
  <ScaleCrop>false</ScaleCrop>
  <HeadingPairs>
    <vt:vector size="8" baseType="variant">
      <vt:variant>
        <vt:lpstr>Polices utilisées</vt:lpstr>
      </vt:variant>
      <vt:variant>
        <vt:i4>4</vt:i4>
      </vt:variant>
      <vt:variant>
        <vt:lpstr>Thème</vt:lpstr>
      </vt:variant>
      <vt:variant>
        <vt:i4>2</vt:i4>
      </vt:variant>
      <vt:variant>
        <vt:lpstr>Serveurs OLE incorporés</vt:lpstr>
      </vt:variant>
      <vt:variant>
        <vt:i4>1</vt:i4>
      </vt:variant>
      <vt:variant>
        <vt:lpstr>Titres des diapositives</vt:lpstr>
      </vt:variant>
      <vt:variant>
        <vt:i4>33</vt:i4>
      </vt:variant>
    </vt:vector>
  </HeadingPairs>
  <TitlesOfParts>
    <vt:vector size="40" baseType="lpstr">
      <vt:lpstr>Arial</vt:lpstr>
      <vt:lpstr>Calibri</vt:lpstr>
      <vt:lpstr>Century Gothic</vt:lpstr>
      <vt:lpstr>Wingdings</vt:lpstr>
      <vt:lpstr>TOLUNA MASTER</vt:lpstr>
      <vt:lpstr>TOLUNA HARRIS MASTER</vt:lpstr>
      <vt:lpstr>think-cell Folie</vt:lpstr>
      <vt:lpstr>Baromètre « Les Franciliennes et Franciliens et leur santé »</vt:lpstr>
      <vt:lpstr>Sommaire</vt:lpstr>
      <vt:lpstr>Méthodologie d’enquête</vt:lpstr>
      <vt:lpstr>Intervalle de confiance </vt:lpstr>
      <vt:lpstr>Présentation PowerPoint</vt:lpstr>
      <vt:lpstr>Niveau de satisfaction concernant la prise en charge de la santé en Île-de-France</vt:lpstr>
      <vt:lpstr>Niveau de satisfaction concernant la prise en charge de la santé en Île-de-France – Détails</vt:lpstr>
      <vt:lpstr>Perception du niveau d’accès aux soins en Île-de-France pour différents types de personnes</vt:lpstr>
      <vt:lpstr>Facilité à accéder à un service d’urgence</vt:lpstr>
      <vt:lpstr>Sentiment que les professionnels de santé se coordonnent bien entre eux</vt:lpstr>
      <vt:lpstr>Présentation PowerPoint</vt:lpstr>
      <vt:lpstr>Niveau de difficulté d’accès à différents types de services en matière de santé</vt:lpstr>
      <vt:lpstr>Niveau de renonciation à différents soins de santé pour des raisons financières</vt:lpstr>
      <vt:lpstr>Perception de l’influence de différents facteurs sur l’état de santé</vt:lpstr>
      <vt:lpstr>Priorités d’action en matière de santé</vt:lpstr>
      <vt:lpstr>Priorités d’action en matière de santé – Évolutions</vt:lpstr>
      <vt:lpstr>Présentation PowerPoint</vt:lpstr>
      <vt:lpstr>Niveau du besoin ressenti de consulter un professionnel au sujet de sa santé mentale ou celle d’un proche au cours des 24 derniers mois</vt:lpstr>
      <vt:lpstr>Professionnels consultés pour répondre à un besoin en matière de santé mentale - Évolutions</vt:lpstr>
      <vt:lpstr>Présentation PowerPoint</vt:lpstr>
      <vt:lpstr>Niveau de difficulté d’accès aux professionnels de la grossesse et de l’enfance</vt:lpstr>
      <vt:lpstr>Perception de la prise en charge de la grossesse et de la naissance en Île-de-France</vt:lpstr>
      <vt:lpstr>Perception de l’adaptation de la prise en charge des personnes en situation de handicap avec leurs souhaits</vt:lpstr>
      <vt:lpstr>Présentation PowerPoint</vt:lpstr>
      <vt:lpstr>Sentiment d’information sur les différents vaccins et rappels à réaliser au cours de sa vie</vt:lpstr>
      <vt:lpstr>Perception de sa propre situation quant aux différents vaccins et rappels à réaliser</vt:lpstr>
      <vt:lpstr>Niveau de connaissance déclaré du vaccin contre les infections à Papillomavirus humains (HPV)</vt:lpstr>
      <vt:lpstr>Opinion concernant la vaccination contre le Papillomavirus humain (HPV) aux élèves de collège</vt:lpstr>
      <vt:lpstr>Présentation PowerPoint</vt:lpstr>
      <vt:lpstr>Priorités perçues en matière de prévention et de santé pour les années à venir</vt:lpstr>
      <vt:lpstr>Priorités perçues en matière de prévention et de santé pour les années à venir - Évolutions</vt:lpstr>
      <vt:lpstr>Regard sur le rôle de différents acteurs en matière de prévention</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Gabriel Riedler</dc:creator>
  <cp:keywords/>
  <dc:description>Optimiert für Office 2010/2016</dc:description>
  <cp:lastModifiedBy>Mission CTS 93</cp:lastModifiedBy>
  <cp:revision>4</cp:revision>
  <cp:lastPrinted>2026-05-20T08:14:28Z</cp:lastPrinted>
  <dcterms:created xsi:type="dcterms:W3CDTF">2025-03-27T14:53:44Z</dcterms:created>
  <dcterms:modified xsi:type="dcterms:W3CDTF">2026-05-20T13:02:02Z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0x010100A7D9A82E2A180345823CAB6607C72FC1</vt:lpwstr>
  </property>
  <property fmtid="{D5CDD505-2E9C-101B-9397-08002B2CF9AE}" pid="3" name="MediaServiceImageTags">
    <vt:lpwstr/>
  </property>
  <property fmtid="{D5CDD505-2E9C-101B-9397-08002B2CF9AE}" pid="4" name="_dlc_DocIdItemGuid">
    <vt:lpwstr>375fb9cb-b234-4184-a72a-9ff44881f191</vt:lpwstr>
  </property>
</Properties>
</file>